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9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19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04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8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rban.uw.edu/index.php/about/initiatives/homelessnes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88758" y="2003431"/>
            <a:ext cx="11213431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2"/>
                </a:solidFill>
                <a:effectLst/>
              </a:rPr>
              <a:t>RCN</a:t>
            </a:r>
            <a:r>
              <a:rPr lang="en-US" sz="3600" b="1">
                <a:solidFill>
                  <a:schemeClr val="accent2"/>
                </a:solidFill>
                <a:effectLst/>
              </a:rPr>
              <a:t>: MOHERE: Mobility</a:t>
            </a:r>
            <a:r>
              <a:rPr lang="en-US" sz="3600" b="1" dirty="0">
                <a:solidFill>
                  <a:schemeClr val="accent2"/>
                </a:solidFill>
                <a:effectLst/>
              </a:rPr>
              <a:t>, Health, and Resilience in SCC: Building Capacities and Expanding Impact, NSF </a:t>
            </a:r>
            <a:r>
              <a:rPr lang="en-US" sz="3600" b="1">
                <a:solidFill>
                  <a:schemeClr val="accent2"/>
                </a:solidFill>
                <a:effectLst/>
              </a:rPr>
              <a:t>Award #1736596</a:t>
            </a:r>
            <a:endParaRPr lang="en-US" sz="36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841829" y="3673642"/>
            <a:ext cx="10305142" cy="33367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F5897"/>
                </a:solidFill>
              </a:rPr>
              <a:t>PIs: </a:t>
            </a:r>
            <a:r>
              <a:rPr lang="en-US" dirty="0" err="1">
                <a:solidFill>
                  <a:srgbClr val="2F5897"/>
                </a:solidFill>
              </a:rPr>
              <a:t>Radha</a:t>
            </a:r>
            <a:r>
              <a:rPr lang="en-US" dirty="0">
                <a:solidFill>
                  <a:srgbClr val="2F5897"/>
                </a:solidFill>
              </a:rPr>
              <a:t> </a:t>
            </a:r>
            <a:r>
              <a:rPr lang="en-US" dirty="0" err="1">
                <a:solidFill>
                  <a:srgbClr val="2F5897"/>
                </a:solidFill>
              </a:rPr>
              <a:t>Poovendran</a:t>
            </a:r>
            <a:r>
              <a:rPr lang="en-US" dirty="0">
                <a:solidFill>
                  <a:srgbClr val="2F5897"/>
                </a:solidFill>
              </a:rPr>
              <a:t> (UW), Scott Allard (UW), Jeff Ban (UW), Jeff Berman (UW), Sam Burden (UW), Cynthia Chen (UW), Andrew Clark (WPI), </a:t>
            </a:r>
            <a:r>
              <a:rPr lang="en-US" dirty="0" err="1">
                <a:solidFill>
                  <a:srgbClr val="2F5897"/>
                </a:solidFill>
              </a:rPr>
              <a:t>Sajal</a:t>
            </a:r>
            <a:r>
              <a:rPr lang="en-US" dirty="0">
                <a:solidFill>
                  <a:srgbClr val="2F5897"/>
                </a:solidFill>
              </a:rPr>
              <a:t> Das (Missouri S&amp;T), Hedwig Lee (WUSTL), </a:t>
            </a:r>
            <a:r>
              <a:rPr lang="en-US" dirty="0" err="1">
                <a:solidFill>
                  <a:srgbClr val="2F5897"/>
                </a:solidFill>
              </a:rPr>
              <a:t>Sertac</a:t>
            </a:r>
            <a:r>
              <a:rPr lang="en-US" dirty="0">
                <a:solidFill>
                  <a:srgbClr val="2F5897"/>
                </a:solidFill>
              </a:rPr>
              <a:t> </a:t>
            </a:r>
            <a:r>
              <a:rPr lang="en-US" dirty="0" err="1">
                <a:solidFill>
                  <a:srgbClr val="2F5897"/>
                </a:solidFill>
              </a:rPr>
              <a:t>Karaman</a:t>
            </a:r>
            <a:r>
              <a:rPr lang="en-US" dirty="0">
                <a:solidFill>
                  <a:srgbClr val="2F5897"/>
                </a:solidFill>
              </a:rPr>
              <a:t> (MIT), Lillian Ratliff (UW), </a:t>
            </a:r>
            <a:r>
              <a:rPr lang="en-US" dirty="0" err="1">
                <a:solidFill>
                  <a:srgbClr val="2F5897"/>
                </a:solidFill>
              </a:rPr>
              <a:t>Thaisa</a:t>
            </a:r>
            <a:r>
              <a:rPr lang="en-US" dirty="0">
                <a:solidFill>
                  <a:srgbClr val="2F5897"/>
                </a:solidFill>
              </a:rPr>
              <a:t> Way (UW), </a:t>
            </a:r>
            <a:r>
              <a:rPr lang="en-US" dirty="0" err="1">
                <a:solidFill>
                  <a:srgbClr val="2F5897"/>
                </a:solidFill>
              </a:rPr>
              <a:t>Baosen</a:t>
            </a:r>
            <a:r>
              <a:rPr lang="en-US" dirty="0">
                <a:solidFill>
                  <a:srgbClr val="2F5897"/>
                </a:solidFill>
              </a:rPr>
              <a:t> Zhang (UW)</a:t>
            </a:r>
          </a:p>
          <a:p>
            <a:pPr marL="0" indent="0">
              <a:buNone/>
            </a:pPr>
            <a:r>
              <a:rPr lang="en-US" dirty="0">
                <a:solidFill>
                  <a:srgbClr val="2F5897"/>
                </a:solidFill>
              </a:rPr>
              <a:t>Community Partners: City of Seattle, U District Partnership, West Coast Poverty Center, City of Boston, New Urban Mechanics, City of Bellevue, WSDOT, Puget Sound Regional Council</a:t>
            </a:r>
          </a:p>
          <a:p>
            <a:pPr marL="0" indent="0">
              <a:buNone/>
            </a:pPr>
            <a:r>
              <a:rPr lang="en-US" dirty="0">
                <a:solidFill>
                  <a:srgbClr val="2F5897"/>
                </a:solidFill>
              </a:rPr>
              <a:t>International Partners: Japan; India; Taiwan; Ethiopia; Chile; South Korea; China; Ireland; Australia; South Africa; Italy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2018 NSF SMART AND CONNECTED COMMUNITIES PI MEETING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4922"/>
          <a:stretch/>
        </p:blipFill>
        <p:spPr>
          <a:xfrm>
            <a:off x="0" y="360476"/>
            <a:ext cx="12192000" cy="1632875"/>
          </a:xfrm>
          <a:prstGeom prst="rect">
            <a:avLst/>
          </a:prstGeom>
        </p:spPr>
      </p:pic>
      <p:pic>
        <p:nvPicPr>
          <p:cNvPr id="16" name="Picture 2" descr="ttps://www.nsf.gov/images/logos/ns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35000"/>
    </mc:Choice>
    <mc:Fallback xmlns="">
      <p:transition advTm="3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758" y="892175"/>
            <a:ext cx="69141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/>
              <a:t>Research capacity-building centered on the challenges of </a:t>
            </a:r>
            <a:r>
              <a:rPr lang="en-US" sz="2200" b="1" dirty="0">
                <a:solidFill>
                  <a:srgbClr val="0000FF"/>
                </a:solidFill>
              </a:rPr>
              <a:t>mobility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0000FF"/>
                </a:solidFill>
              </a:rPr>
              <a:t>health and well-being</a:t>
            </a:r>
            <a:r>
              <a:rPr lang="en-US" sz="2200" dirty="0"/>
              <a:t>, and </a:t>
            </a:r>
            <a:r>
              <a:rPr lang="en-US" sz="2200" b="1" dirty="0">
                <a:solidFill>
                  <a:srgbClr val="0000FF"/>
                </a:solidFill>
              </a:rPr>
              <a:t>resilience</a:t>
            </a:r>
            <a:r>
              <a:rPr lang="en-US" sz="2200" dirty="0"/>
              <a:t> in S&amp;CC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Explore cross-cutting social issues affecting underserved communities: </a:t>
            </a:r>
            <a:r>
              <a:rPr lang="en-US" sz="2200" b="1" dirty="0">
                <a:solidFill>
                  <a:srgbClr val="0000FF"/>
                </a:solidFill>
              </a:rPr>
              <a:t>homeless</a:t>
            </a:r>
            <a:r>
              <a:rPr lang="en-US" sz="2200" dirty="0"/>
              <a:t>, recently incarcerated, </a:t>
            </a:r>
            <a:r>
              <a:rPr lang="en-US" sz="2200" b="1" dirty="0">
                <a:solidFill>
                  <a:srgbClr val="0000FF"/>
                </a:solidFill>
              </a:rPr>
              <a:t>adolescents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0000FF"/>
                </a:solidFill>
              </a:rPr>
              <a:t>urban poverty</a:t>
            </a:r>
            <a:r>
              <a:rPr lang="en-US" sz="2200" dirty="0"/>
              <a:t>, and First Nations tribes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Partner with municipal governments to provide data and learn from “living labs”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3273949" y="4235411"/>
            <a:ext cx="8587946" cy="4077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3949" y="4734726"/>
            <a:ext cx="8587946" cy="4077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3949" y="5225221"/>
            <a:ext cx="8587946" cy="4077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3949" y="5698707"/>
            <a:ext cx="8587946" cy="4077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3949" y="6198022"/>
            <a:ext cx="8587946" cy="4077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9676043" y="4427263"/>
            <a:ext cx="3963927" cy="4077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9146243" y="4427263"/>
            <a:ext cx="3963928" cy="4077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8629977" y="4428587"/>
            <a:ext cx="3961279" cy="4077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8100177" y="4428587"/>
            <a:ext cx="3961280" cy="4077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7568906" y="4427263"/>
            <a:ext cx="3963927" cy="4077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9" name="Rectangle 18"/>
          <p:cNvSpPr/>
          <p:nvPr/>
        </p:nvSpPr>
        <p:spPr>
          <a:xfrm rot="5400000">
            <a:off x="7039106" y="4427263"/>
            <a:ext cx="3963928" cy="4077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3949" y="4235411"/>
            <a:ext cx="44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Times" charset="0"/>
                <a:ea typeface="Times" charset="0"/>
                <a:cs typeface="Times" charset="0"/>
              </a:rPr>
              <a:t>Data sharing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8065" y="4746160"/>
            <a:ext cx="44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" charset="0"/>
                <a:ea typeface="Times" charset="0"/>
                <a:cs typeface="Times" charset="0"/>
              </a:rPr>
              <a:t>Underserved and at-risk communities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3948" y="5264986"/>
            <a:ext cx="44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" charset="0"/>
                <a:ea typeface="Times" charset="0"/>
                <a:cs typeface="Times" charset="0"/>
              </a:rPr>
              <a:t>Economic incentives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3948" y="5700615"/>
            <a:ext cx="44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" charset="0"/>
                <a:ea typeface="Times" charset="0"/>
                <a:cs typeface="Times" charset="0"/>
              </a:rPr>
              <a:t>Social capital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3948" y="6218403"/>
            <a:ext cx="44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" charset="0"/>
                <a:ea typeface="Times" charset="0"/>
                <a:cs typeface="Times" charset="0"/>
              </a:rPr>
              <a:t>Community and stakeholder engagement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7065687" y="4473138"/>
            <a:ext cx="391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Times" charset="0"/>
                <a:ea typeface="Times" charset="0"/>
                <a:cs typeface="Times" charset="0"/>
              </a:rPr>
              <a:t>Mobility in </a:t>
            </a:r>
            <a:r>
              <a:rPr lang="en-US">
                <a:solidFill>
                  <a:schemeClr val="accent4">
                    <a:lumMod val="10000"/>
                  </a:schemeClr>
                </a:solidFill>
                <a:latin typeface="Times" charset="0"/>
                <a:ea typeface="Times" charset="0"/>
                <a:cs typeface="Times" charset="0"/>
              </a:rPr>
              <a:t>rural communities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7624391" y="4482748"/>
            <a:ext cx="389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Times" charset="0"/>
                <a:ea typeface="Times" charset="0"/>
                <a:cs typeface="Times" charset="0"/>
              </a:rPr>
              <a:t>Energy and sustainability</a:t>
            </a:r>
          </a:p>
        </p:txBody>
      </p:sp>
      <p:sp>
        <p:nvSpPr>
          <p:cNvPr id="27" name="TextBox 26"/>
          <p:cNvSpPr txBox="1"/>
          <p:nvPr/>
        </p:nvSpPr>
        <p:spPr>
          <a:xfrm rot="5400000">
            <a:off x="8173485" y="4482748"/>
            <a:ext cx="389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Times" charset="0"/>
                <a:ea typeface="Times" charset="0"/>
                <a:cs typeface="Times" charset="0"/>
              </a:rPr>
              <a:t>Precision and personalized medicine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66921" y="2311289"/>
            <a:ext cx="297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" charset="0"/>
                <a:ea typeface="Times" charset="0"/>
                <a:cs typeface="Times" charset="0"/>
              </a:rPr>
              <a:t>Application Areas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63269" y="3857701"/>
            <a:ext cx="297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 charset="0"/>
                <a:ea typeface="Times" charset="0"/>
                <a:cs typeface="Times" charset="0"/>
              </a:rPr>
              <a:t>Cross-Cutting Themes</a:t>
            </a:r>
          </a:p>
        </p:txBody>
      </p:sp>
      <p:sp>
        <p:nvSpPr>
          <p:cNvPr id="30" name="TextBox 29"/>
          <p:cNvSpPr txBox="1"/>
          <p:nvPr/>
        </p:nvSpPr>
        <p:spPr>
          <a:xfrm rot="5400000">
            <a:off x="8405623" y="4735261"/>
            <a:ext cx="44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Times" charset="0"/>
                <a:ea typeface="Times" charset="0"/>
                <a:cs typeface="Times" charset="0"/>
              </a:rPr>
              <a:t>Housing security</a:t>
            </a:r>
          </a:p>
        </p:txBody>
      </p:sp>
      <p:sp>
        <p:nvSpPr>
          <p:cNvPr id="31" name="TextBox 30"/>
          <p:cNvSpPr txBox="1"/>
          <p:nvPr/>
        </p:nvSpPr>
        <p:spPr>
          <a:xfrm rot="5400000">
            <a:off x="8923213" y="4754493"/>
            <a:ext cx="44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Times" charset="0"/>
                <a:ea typeface="Times" charset="0"/>
                <a:cs typeface="Times" charset="0"/>
              </a:rPr>
              <a:t>Infrastructure resilience</a:t>
            </a:r>
          </a:p>
        </p:txBody>
      </p:sp>
      <p:sp>
        <p:nvSpPr>
          <p:cNvPr id="32" name="TextBox 31"/>
          <p:cNvSpPr txBox="1"/>
          <p:nvPr/>
        </p:nvSpPr>
        <p:spPr>
          <a:xfrm rot="5400000">
            <a:off x="9433865" y="4754493"/>
            <a:ext cx="44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Times" charset="0"/>
                <a:ea typeface="Times" charset="0"/>
                <a:cs typeface="Times" charset="0"/>
              </a:rPr>
              <a:t>Mitigating changes in climate</a:t>
            </a:r>
          </a:p>
        </p:txBody>
      </p:sp>
    </p:spTree>
    <p:extLst>
      <p:ext uri="{BB962C8B-B14F-4D97-AF65-F5344CB8AC3E}">
        <p14:creationId xmlns:p14="http://schemas.microsoft.com/office/powerpoint/2010/main" val="133672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0"/>
    </mc:Choice>
    <mc:Fallback xmlns="">
      <p:transition spd="slow" advTm="7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884" y="1343036"/>
            <a:ext cx="113351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November 2017 </a:t>
            </a:r>
            <a:r>
              <a:rPr lang="en-US" sz="2200" dirty="0" err="1"/>
              <a:t>Urban@UW</a:t>
            </a:r>
            <a:r>
              <a:rPr lang="en-US" sz="2200" dirty="0"/>
              <a:t> homelessness faculty retreat</a:t>
            </a:r>
          </a:p>
          <a:p>
            <a:endParaRPr lang="en-US" sz="2200" dirty="0"/>
          </a:p>
          <a:p>
            <a:r>
              <a:rPr lang="en-US" sz="2200" dirty="0"/>
              <a:t>Homelessness Research Initiative: </a:t>
            </a:r>
            <a:r>
              <a:rPr lang="en-US" sz="2200" dirty="0">
                <a:hlinkClick r:id="rId3"/>
              </a:rPr>
              <a:t>http://urban.uw.edu/index.php/about/initiatives/homelessness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434" y="2840337"/>
            <a:ext cx="4914900" cy="349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6883" y="2840337"/>
            <a:ext cx="674155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Ongoing Efforts at UW: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/>
              <a:t>Understanding housing and food insecurity among UW students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/>
              <a:t>Critical narratives of homelessness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/>
              <a:t>Doorway project (held outreach event in Feb. 2018)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7791" y="6357260"/>
            <a:ext cx="5274209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Urban@UW</a:t>
            </a:r>
            <a:r>
              <a:rPr lang="en-US" b="1" dirty="0"/>
              <a:t> Faculty Retreat, Fall 2017</a:t>
            </a:r>
          </a:p>
        </p:txBody>
      </p:sp>
      <p:sp>
        <p:nvSpPr>
          <p:cNvPr id="9" name="Rectangle 8"/>
          <p:cNvSpPr/>
          <p:nvPr/>
        </p:nvSpPr>
        <p:spPr>
          <a:xfrm>
            <a:off x="331751" y="4649864"/>
            <a:ext cx="67415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Most of the current </a:t>
            </a:r>
            <a:r>
              <a:rPr lang="en-US" sz="2200" dirty="0" err="1"/>
              <a:t>Urban@UW</a:t>
            </a:r>
            <a:r>
              <a:rPr lang="en-US" sz="2200" dirty="0"/>
              <a:t> efforts are from the urban science, data science, policy, and urban poverty of sociology</a:t>
            </a:r>
          </a:p>
          <a:p>
            <a:endParaRPr lang="en-US" sz="2200" dirty="0"/>
          </a:p>
          <a:p>
            <a:r>
              <a:rPr lang="en-US" sz="2200" dirty="0"/>
              <a:t>Goal of 2018: Sequence of workshops to connect these with engineering</a:t>
            </a:r>
          </a:p>
        </p:txBody>
      </p:sp>
    </p:spTree>
    <p:extLst>
      <p:ext uri="{BB962C8B-B14F-4D97-AF65-F5344CB8AC3E}">
        <p14:creationId xmlns:p14="http://schemas.microsoft.com/office/powerpoint/2010/main" val="12889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0"/>
    </mc:Choice>
    <mc:Fallback xmlns="">
      <p:transition spd="slow" advTm="7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884" y="1226924"/>
            <a:ext cx="1133516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Preliminary workshop to be held at UW in May on Social Justice and Equity in the Engineering of Cities</a:t>
            </a:r>
          </a:p>
          <a:p>
            <a:endParaRPr lang="en-US" sz="2200" dirty="0"/>
          </a:p>
          <a:p>
            <a:r>
              <a:rPr lang="en-US" sz="2200" dirty="0"/>
              <a:t>Bring together stakeholders in social work, justice, human health, and engineering to explore how to create wiser and more just cities</a:t>
            </a:r>
          </a:p>
          <a:p>
            <a:endParaRPr lang="en-US" sz="2200" dirty="0"/>
          </a:p>
          <a:p>
            <a:r>
              <a:rPr lang="en-US" sz="2200" dirty="0"/>
              <a:t>Explore how engineering intersects with social structures of power and privilege, and identify topics at the intersection</a:t>
            </a:r>
          </a:p>
          <a:p>
            <a:endParaRPr lang="en-US" sz="2200" dirty="0"/>
          </a:p>
          <a:p>
            <a:r>
              <a:rPr lang="en-US" sz="2200" dirty="0"/>
              <a:t>Topical sessions on traffic, climate and pollution, and disaster preparedness (cutting across themes of MOHERE)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rgbClr val="0000FF"/>
                </a:solidFill>
              </a:rPr>
              <a:t>Full workshop to be held in fall with invitation to international partners</a:t>
            </a:r>
            <a:endParaRPr lang="en-US" sz="2200" dirty="0">
              <a:solidFill>
                <a:srgbClr val="0000FF"/>
              </a:solidFill>
            </a:endParaRPr>
          </a:p>
          <a:p>
            <a:endParaRPr lang="en-US" sz="2200" dirty="0"/>
          </a:p>
          <a:p>
            <a:r>
              <a:rPr lang="en-US" sz="2200" dirty="0"/>
              <a:t>Community partners: City of Seattle, West Coast Poverty Center, City of Boston, New Urban Mechanics, City of Bellevue, WSDOT, Puget Sound Regional Council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802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0"/>
    </mc:Choice>
    <mc:Fallback xmlns="">
      <p:transition spd="slow" advTm="7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Timeline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078" y="1483483"/>
            <a:ext cx="71033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Annual capacity building workshops will be held. Topics will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Resilience of interdependent infrastructures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Improving mobility access and sustainability in rural and underserved communities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Identifying and improving data resources for health and well-being, mobility, and resilience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36" y="2056164"/>
            <a:ext cx="4131546" cy="3639185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7104933" y="1483483"/>
            <a:ext cx="4844715" cy="5137973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077" y="4097247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/>
              <a:t>Community engagement through: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Capacity-building workshops and community hackathons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Engagement with policymakers, industry partners, educators, and international collaborators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K-16 partnerships</a:t>
            </a:r>
          </a:p>
        </p:txBody>
      </p:sp>
    </p:spTree>
    <p:extLst>
      <p:ext uri="{BB962C8B-B14F-4D97-AF65-F5344CB8AC3E}">
        <p14:creationId xmlns:p14="http://schemas.microsoft.com/office/powerpoint/2010/main" val="5963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0"/>
    </mc:Choice>
    <mc:Fallback xmlns="">
      <p:transition spd="slow" advTm="7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646</Words>
  <Application>Microsoft Office PowerPoint</Application>
  <PresentationFormat>Widescreen</PresentationFormat>
  <Paragraphs>68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</vt:lpstr>
      <vt:lpstr>Office Theme</vt:lpstr>
      <vt:lpstr>PowerPoint Presentation</vt:lpstr>
      <vt:lpstr>Project Aims</vt:lpstr>
      <vt:lpstr>Status of the Project</vt:lpstr>
      <vt:lpstr>Status of the Project</vt:lpstr>
      <vt:lpstr>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42</cp:revision>
  <dcterms:created xsi:type="dcterms:W3CDTF">2018-04-05T18:21:39Z</dcterms:created>
  <dcterms:modified xsi:type="dcterms:W3CDTF">2018-04-05T20:37:06Z</dcterms:modified>
</cp:coreProperties>
</file>