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3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2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9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-293"/>
          <a:stretch/>
        </p:blipFill>
        <p:spPr>
          <a:xfrm>
            <a:off x="1520227" y="296777"/>
            <a:ext cx="9144000" cy="163122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41095" y="2099733"/>
            <a:ext cx="8373978" cy="17931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accent2"/>
                </a:solidFill>
                <a:effectLst/>
              </a:rPr>
              <a:t>PG: </a:t>
            </a:r>
            <a:r>
              <a:rPr lang="en-US" sz="2800" b="1" dirty="0">
                <a:solidFill>
                  <a:schemeClr val="accent2"/>
                </a:solidFill>
              </a:rPr>
              <a:t>SCC-Planning: Coordinated Autonomous Operation of UAVs in Urban First Responder Scenarios</a:t>
            </a:r>
            <a:endParaRPr lang="en-US" sz="2800" b="1" dirty="0">
              <a:solidFill>
                <a:schemeClr val="accent2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accent2"/>
                </a:solidFill>
                <a:effectLst/>
              </a:rPr>
              <a:t>NSF Award 1737496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740187" y="3673642"/>
            <a:ext cx="8737678" cy="2489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F5897"/>
                </a:solidFill>
              </a:rPr>
              <a:t>Christian Poellabauer</a:t>
            </a:r>
            <a:r>
              <a:rPr lang="en-US" baseline="30000" dirty="0">
                <a:solidFill>
                  <a:srgbClr val="2F5897"/>
                </a:solidFill>
              </a:rPr>
              <a:t>1</a:t>
            </a:r>
            <a:r>
              <a:rPr lang="en-US" dirty="0">
                <a:solidFill>
                  <a:srgbClr val="2F5897"/>
                </a:solidFill>
              </a:rPr>
              <a:t>, </a:t>
            </a:r>
            <a:r>
              <a:rPr lang="en-US">
                <a:solidFill>
                  <a:srgbClr val="2F5897"/>
                </a:solidFill>
              </a:rPr>
              <a:t>Jane Cleland-Huang</a:t>
            </a:r>
            <a:r>
              <a:rPr lang="en-US" baseline="30000">
                <a:solidFill>
                  <a:srgbClr val="2F5897"/>
                </a:solidFill>
              </a:rPr>
              <a:t>1</a:t>
            </a:r>
            <a:r>
              <a:rPr lang="en-US" dirty="0">
                <a:solidFill>
                  <a:srgbClr val="2F5897"/>
                </a:solidFill>
              </a:rPr>
              <a:t>, Vijay Gupta</a:t>
            </a:r>
            <a:r>
              <a:rPr lang="en-US" baseline="30000" dirty="0">
                <a:solidFill>
                  <a:srgbClr val="2F5897"/>
                </a:solidFill>
              </a:rPr>
              <a:t>1</a:t>
            </a:r>
            <a:r>
              <a:rPr lang="en-US" dirty="0">
                <a:solidFill>
                  <a:srgbClr val="2F5897"/>
                </a:solidFill>
              </a:rPr>
              <a:t>, Greg Madey</a:t>
            </a:r>
            <a:r>
              <a:rPr lang="en-US" baseline="30000" dirty="0">
                <a:solidFill>
                  <a:srgbClr val="2F5897"/>
                </a:solidFill>
              </a:rPr>
              <a:t>1</a:t>
            </a:r>
            <a:r>
              <a:rPr lang="en-US" dirty="0">
                <a:solidFill>
                  <a:srgbClr val="2F5897"/>
                </a:solidFill>
              </a:rPr>
              <a:t>, Steve Cox</a:t>
            </a:r>
            <a:r>
              <a:rPr lang="en-US" baseline="30000" dirty="0">
                <a:solidFill>
                  <a:srgbClr val="2F5897"/>
                </a:solidFill>
              </a:rPr>
              <a:t>2</a:t>
            </a:r>
            <a:r>
              <a:rPr lang="en-US" dirty="0">
                <a:solidFill>
                  <a:srgbClr val="2F5897"/>
                </a:solidFill>
              </a:rPr>
              <a:t>, Andrew Wiand</a:t>
            </a:r>
            <a:r>
              <a:rPr lang="en-US" baseline="30000" dirty="0">
                <a:solidFill>
                  <a:srgbClr val="2F5897"/>
                </a:solidFill>
              </a:rPr>
              <a:t>3</a:t>
            </a:r>
            <a:r>
              <a:rPr lang="en-US" dirty="0">
                <a:solidFill>
                  <a:srgbClr val="2F5897"/>
                </a:solidFill>
              </a:rPr>
              <a:t> </a:t>
            </a:r>
          </a:p>
          <a:p>
            <a:r>
              <a:rPr lang="en-US" baseline="30000" dirty="0">
                <a:solidFill>
                  <a:srgbClr val="2F5897"/>
                </a:solidFill>
              </a:rPr>
              <a:t>1</a:t>
            </a:r>
            <a:r>
              <a:rPr lang="en-US" dirty="0">
                <a:solidFill>
                  <a:srgbClr val="2F5897"/>
                </a:solidFill>
              </a:rPr>
              <a:t>University of Notre Dame, </a:t>
            </a:r>
            <a:r>
              <a:rPr lang="en-US" baseline="30000" dirty="0">
                <a:solidFill>
                  <a:srgbClr val="2F5897"/>
                </a:solidFill>
              </a:rPr>
              <a:t>2</a:t>
            </a:r>
            <a:r>
              <a:rPr lang="en-US" dirty="0">
                <a:solidFill>
                  <a:srgbClr val="2F5897"/>
                </a:solidFill>
              </a:rPr>
              <a:t>South Bend Fire Department, </a:t>
            </a:r>
            <a:r>
              <a:rPr lang="en-US" baseline="30000" dirty="0">
                <a:solidFill>
                  <a:srgbClr val="2F5897"/>
                </a:solidFill>
              </a:rPr>
              <a:t>3</a:t>
            </a:r>
            <a:r>
              <a:rPr lang="en-US" dirty="0">
                <a:solidFill>
                  <a:srgbClr val="2F5897"/>
                </a:solidFill>
              </a:rPr>
              <a:t>enFocus, Inc.</a:t>
            </a:r>
          </a:p>
          <a:p>
            <a:r>
              <a:rPr lang="en-US" dirty="0">
                <a:solidFill>
                  <a:srgbClr val="2F5897"/>
                </a:solidFill>
              </a:rPr>
              <a:t>http://</a:t>
            </a:r>
            <a:r>
              <a:rPr lang="en-US" dirty="0" err="1">
                <a:solidFill>
                  <a:srgbClr val="2F5897"/>
                </a:solidFill>
              </a:rPr>
              <a:t>sarec.nd.edu</a:t>
            </a:r>
            <a:r>
              <a:rPr lang="en-US" dirty="0">
                <a:solidFill>
                  <a:srgbClr val="2F5897"/>
                </a:solidFill>
              </a:rPr>
              <a:t>/pages/</a:t>
            </a:r>
            <a:r>
              <a:rPr lang="en-US" dirty="0" err="1">
                <a:solidFill>
                  <a:srgbClr val="2F5897"/>
                </a:solidFill>
              </a:rPr>
              <a:t>projects_uav.html</a:t>
            </a:r>
            <a:endParaRPr lang="en-US" dirty="0">
              <a:solidFill>
                <a:srgbClr val="2F5897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41095" y="-48126"/>
            <a:ext cx="8769194" cy="6970294"/>
            <a:chOff x="417095" y="64168"/>
            <a:chExt cx="8769194" cy="6970294"/>
          </a:xfrm>
        </p:grpSpPr>
        <p:sp>
          <p:nvSpPr>
            <p:cNvPr id="17" name="TextBox 16"/>
            <p:cNvSpPr txBox="1"/>
            <p:nvPr/>
          </p:nvSpPr>
          <p:spPr>
            <a:xfrm>
              <a:off x="417095" y="64168"/>
              <a:ext cx="8047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2018 NSF SMART AND CONNECTED COMMUNITIES PI MEETING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085" b="87640" l="12440" r="87443"/>
                      </a14:imgEffect>
                    </a14:imgLayer>
                  </a14:imgProps>
                </a:ext>
              </a:extLst>
            </a:blip>
            <a:srcRect l="3065" t="3766" r="3181" b="3041"/>
            <a:stretch/>
          </p:blipFill>
          <p:spPr>
            <a:xfrm>
              <a:off x="8395856" y="6248763"/>
              <a:ext cx="790433" cy="785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10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8068" y="1326995"/>
            <a:ext cx="4254323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 </a:t>
            </a:r>
            <a:r>
              <a:rPr lang="en-US" b="1" dirty="0"/>
              <a:t>infrastructure</a:t>
            </a:r>
            <a:r>
              <a:rPr lang="en-US" dirty="0"/>
              <a:t>, supporting </a:t>
            </a:r>
            <a:r>
              <a:rPr lang="en-US" b="1" dirty="0"/>
              <a:t>tools</a:t>
            </a:r>
            <a:r>
              <a:rPr lang="en-US" dirty="0"/>
              <a:t>, and </a:t>
            </a:r>
            <a:r>
              <a:rPr lang="en-US" b="1" dirty="0"/>
              <a:t>training</a:t>
            </a:r>
            <a:r>
              <a:rPr lang="en-US" dirty="0"/>
              <a:t> needed to enable </a:t>
            </a:r>
            <a:r>
              <a:rPr lang="en-US" dirty="0">
                <a:solidFill>
                  <a:srgbClr val="C0504D"/>
                </a:solidFill>
              </a:rPr>
              <a:t>safe</a:t>
            </a:r>
            <a:r>
              <a:rPr lang="en-US" dirty="0"/>
              <a:t> and </a:t>
            </a:r>
            <a:r>
              <a:rPr lang="en-US" dirty="0">
                <a:solidFill>
                  <a:srgbClr val="C0504D"/>
                </a:solidFill>
              </a:rPr>
              <a:t>effective</a:t>
            </a:r>
            <a:r>
              <a:rPr lang="en-US" dirty="0"/>
              <a:t> deployments of UAVs in urban settings (with focus on first responder scenarios).</a:t>
            </a:r>
          </a:p>
          <a:p>
            <a:endParaRPr lang="en-US" dirty="0"/>
          </a:p>
          <a:p>
            <a:r>
              <a:rPr lang="en-US" dirty="0"/>
              <a:t>Community partners are </a:t>
            </a:r>
            <a:r>
              <a:rPr lang="en-US" b="1" dirty="0"/>
              <a:t>South Bend Fire Department</a:t>
            </a:r>
            <a:r>
              <a:rPr lang="en-US" dirty="0"/>
              <a:t> (SBFD) and </a:t>
            </a:r>
            <a:r>
              <a:rPr lang="en-US" b="1" dirty="0" err="1"/>
              <a:t>enFocus</a:t>
            </a:r>
            <a:r>
              <a:rPr lang="en-US" b="1" dirty="0"/>
              <a:t>, Inc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Initial emergency situation is </a:t>
            </a:r>
            <a:r>
              <a:rPr lang="en-US" b="1" dirty="0"/>
              <a:t>river rescue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We provide SBFD with technology, expertise, and training for use of multiple UAVs for video-based observation supporting search and rescue. </a:t>
            </a:r>
            <a:r>
              <a:rPr lang="en-US" dirty="0" err="1"/>
              <a:t>enFocus</a:t>
            </a:r>
            <a:r>
              <a:rPr lang="en-US" dirty="0"/>
              <a:t>, Inc. assists with outreach to community partners and stakeholders.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SCC-Pictur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67" y="164044"/>
            <a:ext cx="4182762" cy="1930869"/>
          </a:xfrm>
          <a:prstGeom prst="rect">
            <a:avLst/>
          </a:prstGeom>
        </p:spPr>
      </p:pic>
      <p:pic>
        <p:nvPicPr>
          <p:cNvPr id="12" name="Picture 11" descr="SCC-Pictur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95" y="2128780"/>
            <a:ext cx="2675467" cy="1511832"/>
          </a:xfrm>
          <a:prstGeom prst="rect">
            <a:avLst/>
          </a:prstGeom>
        </p:spPr>
      </p:pic>
      <p:pic>
        <p:nvPicPr>
          <p:cNvPr id="13" name="Picture 12" descr="1620c90358fce828dbc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91" y="3699934"/>
            <a:ext cx="4454843" cy="299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8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/>
    </mc:Choice>
    <mc:Fallback xmlns="">
      <p:transition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Status of the Project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0410" y="988314"/>
            <a:ext cx="48722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Development of web-based drone management tool that combines simulated and actual drone operation.</a:t>
            </a:r>
          </a:p>
          <a:p>
            <a:pPr marL="285750" indent="-285750">
              <a:buFontTx/>
              <a:buChar char="-"/>
            </a:pPr>
            <a:r>
              <a:rPr lang="en-US" dirty="0"/>
              <a:t>Ongoing planning of first simulated river rescue scenario at Saint Joseph River in South Bend, Indiana, in mid April.</a:t>
            </a:r>
          </a:p>
          <a:p>
            <a:pPr marL="285750" indent="-285750">
              <a:buFontTx/>
              <a:buChar char="-"/>
            </a:pPr>
            <a:r>
              <a:rPr lang="en-US" dirty="0"/>
              <a:t>Analysis of safety considerations for river rescue scenario.</a:t>
            </a:r>
          </a:p>
          <a:p>
            <a:pPr marL="285750" indent="-285750">
              <a:buFontTx/>
              <a:buChar char="-"/>
            </a:pPr>
            <a:r>
              <a:rPr lang="en-US" dirty="0"/>
              <a:t>Obtained FAA and university permissions to fly UAVs on campus and urban areas.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1620c900c02fdc4d6a8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70" y="1117601"/>
            <a:ext cx="3713213" cy="1837267"/>
          </a:xfrm>
          <a:prstGeom prst="rect">
            <a:avLst/>
          </a:prstGeom>
        </p:spPr>
      </p:pic>
      <p:pic>
        <p:nvPicPr>
          <p:cNvPr id="4" name="Picture 3" descr="SSC-Pictur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32046"/>
            <a:ext cx="5712553" cy="29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/>
    </mc:Choice>
    <mc:Fallback xmlns="">
      <p:transition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Planned Outcomes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0411" y="1129749"/>
            <a:ext cx="43913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Identification of collaborators and stakeholders in academia, community, and industry.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Requirements elicitation and analysis.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Joint student and first responder training.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Identification of available research and community resources.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Establishment of safe UAV operation protocols and software prototypes.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7CBDF-14F0-4841-A3E2-692A6AB31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60" y="130175"/>
            <a:ext cx="3794760" cy="40008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ABB415-F2EA-4DA1-8ECD-1064AEAAD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934" y="2094420"/>
            <a:ext cx="3647542" cy="34091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404EC7-2F44-40D0-9F01-3C8CC7B8A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903" y="3395472"/>
            <a:ext cx="3884239" cy="34091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4B6E15-579B-4BDE-A5F8-80456D3FDB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11" y="5004787"/>
            <a:ext cx="1723039" cy="172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/>
    </mc:Choice>
    <mc:Fallback xmlns="">
      <p:transition advTm="3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342</Words>
  <Application>Microsoft Office PowerPoint</Application>
  <PresentationFormat>Widescreen</PresentationFormat>
  <Paragraphs>39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Project Aims</vt:lpstr>
      <vt:lpstr>Status of the Project</vt:lpstr>
      <vt:lpstr>Planned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31</cp:revision>
  <dcterms:created xsi:type="dcterms:W3CDTF">2018-04-05T18:21:39Z</dcterms:created>
  <dcterms:modified xsi:type="dcterms:W3CDTF">2018-04-05T20:20:55Z</dcterms:modified>
</cp:coreProperties>
</file>