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5E4E-915B-4ACD-B59E-0DECB064B70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4C53-E092-4F5C-AA54-5C2A9CD2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BRIEFLY INTRODUCE YOURSELF AND YOUR</a:t>
            </a:r>
            <a:r>
              <a:rPr lang="en-US" b="1" baseline="0" dirty="0"/>
              <a:t> INVESTIGATORS (10 sec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70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3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1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C59-92B5-46C3-AC81-9EE61E36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92E-A504-4CFB-87CC-2F3E5253E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F04D-B588-42CF-8946-74F9A592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7FEA-FE85-408B-A994-53A1717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EF9A-2C85-4568-9390-94C27BA7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3B7-0A4C-4DB2-89F4-FB195716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87369-6468-45B4-85F5-1789933B1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B61DE-BC8D-4555-956A-EAB6859D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AEF8-5F7C-4184-ABDF-3310926B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71BB-A976-47C4-8DFA-12B4A674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1489-2E7E-47D3-9313-3657BDAF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F068-3231-4789-B076-AFC4D921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4F08-BE3E-4ED1-A11C-62B1DCC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23A8-4A87-4CCE-8F34-3904A2BE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F903-90A7-4C54-A364-810C93B9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BDB-0132-420F-A2DC-9BCDF0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6B37-9D7B-4194-9AA4-C69C47DC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054A-7E9A-4BE5-A008-5904EAF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CA80-A30C-447F-B963-9F4A50A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0A7F-CD34-4996-AB39-A5B689DC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1C4-FA5C-412E-ABA1-097A5F4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7447-594F-47E7-8FF5-E4F04128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0A8-6ED2-4B40-B79B-48150EA1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BA56-DD16-4AF8-95E6-9327D89F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CC4A-65F5-40B9-89DD-BE967E92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9F6-4339-4EC9-9393-63C30EA0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AE31-1EE8-4466-8A8D-057666C2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313A7-D70E-42CE-9158-F8515FEB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131D-25E1-42A5-BE1D-C0EA33AD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A4795-5953-4A20-9530-B09C23D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842DD-071C-4CAB-93DF-31DD5429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07B4-F1F3-4F46-81F6-544F62F8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7A0-1800-4821-88F8-A056A181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350F-3251-4C3F-BEE3-8650F8AC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D6A10-1BF7-4429-A07A-FE6B2944D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6AC76-39DD-4807-80E0-D95705922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97F0-C379-47A4-98DE-DEC6A70E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0E58E-7046-40D9-8FEA-B336BB3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8EB91-8153-4FA7-96A4-BDA0BB05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FD51-F936-43EB-ACBC-5D80406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6447B-FB7C-4039-9761-1E139C5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ED803-430C-4405-8309-C04867C7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8B829-412A-4A02-8A52-8495D69C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4EEC3-00F6-434E-9461-130FCA4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D0C0E-A119-48A3-A40D-72CF19A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F0EA0-ED3B-4E8E-8807-7209C8F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29C-78D2-47EF-AC6F-D00CCAFA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99-3527-4E10-8817-B8953711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5773E-4CD4-4A78-BBBF-1C05132E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DE978-D653-483C-B517-7ADAF88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C4A2-126B-4DA8-9166-D9E41ED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4058-CB56-4A34-A8E6-87342B8D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F1F-5AFC-4CB9-950A-87BE0A66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E5E8-5D4F-4989-BF19-2BE335C91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B94A-43FF-4260-86EE-80018AEF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BFF4-6F2D-48A2-BAE9-621E959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3CB6-BDD0-4E24-962F-CA51BF0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E88B-0520-4FA7-8722-097CAABF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3C4BD-9B4B-4F8C-878B-5B09C3EB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EA2D-62DA-4B30-B9CC-3EFA0A8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E81C-0C60-4480-B020-A9A2C68B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1A86-EC97-47BD-A0CF-9B2D4E2C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B43E-1AA5-4FFF-907B-23B72A788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82556" y="1854497"/>
            <a:ext cx="10711542" cy="20383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effectLst/>
              </a:rPr>
              <a:t>PG: </a:t>
            </a: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</a:rPr>
              <a:t>Designing an Integrated Mobile Application and Case Management Tool to Promote Behavioral Change in Criminal Populations Supervised in the Community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Award 1737583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1740187" y="3673642"/>
            <a:ext cx="8737678" cy="24894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2F5897"/>
                </a:solidFill>
              </a:rPr>
              <a:t>Project Team</a:t>
            </a:r>
          </a:p>
          <a:p>
            <a:pPr marL="0" indent="0">
              <a:buNone/>
            </a:pPr>
            <a:r>
              <a:rPr lang="en-US" dirty="0">
                <a:solidFill>
                  <a:srgbClr val="2F5897"/>
                </a:solidFill>
              </a:rPr>
              <a:t>	</a:t>
            </a:r>
            <a:r>
              <a:rPr lang="en-US" sz="2100" dirty="0">
                <a:solidFill>
                  <a:srgbClr val="2F5897"/>
                </a:solidFill>
              </a:rPr>
              <a:t>April Pattavina, Ph.D. (PI), School of Criminology and Justice Studies, UMASS Lowell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2F5897"/>
                </a:solidFill>
              </a:rPr>
              <a:t>	Ronald Corbett, </a:t>
            </a:r>
            <a:r>
              <a:rPr lang="en-US" sz="2100" dirty="0" err="1">
                <a:solidFill>
                  <a:srgbClr val="2F5897"/>
                </a:solidFill>
              </a:rPr>
              <a:t>Ed.D</a:t>
            </a:r>
            <a:r>
              <a:rPr lang="en-US" sz="2100" dirty="0">
                <a:solidFill>
                  <a:srgbClr val="2F5897"/>
                </a:solidFill>
              </a:rPr>
              <a:t>. (Co-PI), School of Criminology and Justice Studies, UMASS Lowell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2F5897"/>
                </a:solidFill>
              </a:rPr>
              <a:t>	Guanling Chen, Ph.D. (Co-PI), Department of Computer Science, UMASS Lowell</a:t>
            </a:r>
          </a:p>
          <a:p>
            <a:pPr marL="0" indent="0">
              <a:buNone/>
            </a:pPr>
            <a:endParaRPr lang="en-US" sz="2100" dirty="0">
              <a:solidFill>
                <a:srgbClr val="2F5897"/>
              </a:solidFill>
            </a:endParaRPr>
          </a:p>
          <a:p>
            <a:r>
              <a:rPr lang="en-US" dirty="0">
                <a:solidFill>
                  <a:srgbClr val="2F5897"/>
                </a:solidFill>
              </a:rPr>
              <a:t>Community Partners Serving Greater Lowell, MA</a:t>
            </a:r>
          </a:p>
          <a:p>
            <a:pPr lvl="1"/>
            <a:r>
              <a:rPr lang="en-US" dirty="0">
                <a:solidFill>
                  <a:srgbClr val="2F5897"/>
                </a:solidFill>
              </a:rPr>
              <a:t>Massachusetts Department of Probation</a:t>
            </a:r>
          </a:p>
          <a:p>
            <a:pPr lvl="1"/>
            <a:r>
              <a:rPr lang="en-US" dirty="0">
                <a:solidFill>
                  <a:srgbClr val="2F5897"/>
                </a:solidFill>
              </a:rPr>
              <a:t>Massachusetts Department of Correction</a:t>
            </a:r>
          </a:p>
          <a:p>
            <a:pPr lvl="1"/>
            <a:r>
              <a:rPr lang="en-US" dirty="0" err="1">
                <a:solidFill>
                  <a:srgbClr val="2F5897"/>
                </a:solidFill>
              </a:rPr>
              <a:t>AdCare</a:t>
            </a:r>
            <a:r>
              <a:rPr lang="en-US" dirty="0">
                <a:solidFill>
                  <a:srgbClr val="2F5897"/>
                </a:solidFill>
              </a:rPr>
              <a:t>  and Other Lowell Based Treatment Services</a:t>
            </a:r>
          </a:p>
          <a:p>
            <a:pPr lvl="1"/>
            <a:r>
              <a:rPr lang="en-US" dirty="0">
                <a:solidFill>
                  <a:srgbClr val="2F5897"/>
                </a:solidFill>
              </a:rPr>
              <a:t>Lowell Police Department</a:t>
            </a:r>
          </a:p>
        </p:txBody>
      </p:sp>
      <p:pic>
        <p:nvPicPr>
          <p:cNvPr id="8" name="Picture 2" descr="ttps://www.nsf.gov/images/logos/ns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3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360476"/>
            <a:ext cx="12192000" cy="163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30000"/>
    </mc:Choice>
    <mc:Fallback xmlns="">
      <p:transition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Aims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635" y="1075069"/>
            <a:ext cx="64113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Plan</a:t>
            </a:r>
            <a:r>
              <a:rPr lang="en-US" dirty="0"/>
              <a:t> the design of the next generation supervision technology for justice involved individuals under community supervision. </a:t>
            </a:r>
          </a:p>
          <a:p>
            <a:endParaRPr lang="en-US" dirty="0"/>
          </a:p>
          <a:p>
            <a:r>
              <a:rPr lang="en-US" u="sng" dirty="0"/>
              <a:t>Align</a:t>
            </a:r>
            <a:r>
              <a:rPr lang="en-US" dirty="0"/>
              <a:t> evidence-based supervision practices emerging in the corrections field with smart phone communication and behavior sensing capabilities.</a:t>
            </a:r>
          </a:p>
          <a:p>
            <a:endParaRPr lang="en-US" dirty="0"/>
          </a:p>
          <a:p>
            <a:r>
              <a:rPr lang="en-US" u="sng" dirty="0"/>
              <a:t>Promote</a:t>
            </a:r>
            <a:r>
              <a:rPr lang="en-US" dirty="0"/>
              <a:t> behavioral change in supportive ways that will lead to greater compliance with supervision conditions, prevent recidivism, and enhance community safety.</a:t>
            </a:r>
          </a:p>
          <a:p>
            <a:endParaRPr lang="en-US" dirty="0"/>
          </a:p>
          <a:p>
            <a:r>
              <a:rPr lang="en-US" u="sng" dirty="0"/>
              <a:t>Engage</a:t>
            </a:r>
            <a:r>
              <a:rPr lang="en-US" dirty="0"/>
              <a:t> community stakeholders in developing our plan.  </a:t>
            </a:r>
          </a:p>
          <a:p>
            <a:endParaRPr lang="en-US" dirty="0"/>
          </a:p>
          <a:p>
            <a:r>
              <a:rPr lang="en-US" u="sng" dirty="0"/>
              <a:t>Construct </a:t>
            </a:r>
            <a:r>
              <a:rPr lang="en-US" dirty="0"/>
              <a:t>a blueprint that outlines the development and incorporation of mobile and sensing technology features into a contemporary supervision case management system.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9" y="1184988"/>
            <a:ext cx="4128700" cy="428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4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50000"/>
    </mc:Choice>
    <mc:Fallback xmlns="">
      <p:transition advTm="5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Status of the Project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15615" y="1326995"/>
            <a:ext cx="92746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Phase I </a:t>
            </a:r>
            <a:r>
              <a:rPr lang="en-US" dirty="0">
                <a:solidFill>
                  <a:srgbClr val="FF0000"/>
                </a:solidFill>
              </a:rPr>
              <a:t>Completed: Conduct semi-structured interviews with representatives of community partner agencies.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u="sng" dirty="0"/>
              <a:t>Phase II</a:t>
            </a:r>
            <a:r>
              <a:rPr lang="en-US" dirty="0"/>
              <a:t>: Prepare a draft of  a blueprint that describes the  technical and functional specifications of the system.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Phase III</a:t>
            </a:r>
            <a:r>
              <a:rPr lang="en-US" dirty="0"/>
              <a:t>: Hold a focus group with community partners and other persons identified as relevant to the project to get feedback on the draft blueprint.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u="sng" dirty="0"/>
              <a:t>Phase IV</a:t>
            </a:r>
            <a:r>
              <a:rPr lang="en-US" dirty="0"/>
              <a:t>: Prepare the final blueprint.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/>
    </mc:Choice>
    <mc:Fallback xmlns="">
      <p:transition spd="slow"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Planned Outcomes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0410" y="1326994"/>
            <a:ext cx="801815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/>
              <a:t>Deliverables</a:t>
            </a:r>
            <a:r>
              <a:rPr lang="en-US" dirty="0"/>
              <a:t>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 blueprint document that presents the </a:t>
            </a:r>
            <a:r>
              <a:rPr lang="en-US" i="1" dirty="0"/>
              <a:t>Behavioral Economics Application with Correctional Opportunities Notifications</a:t>
            </a:r>
            <a:r>
              <a:rPr lang="en-US" i="1" dirty="0">
                <a:cs typeface="Times New Roman" panose="02020603050405020304" pitchFamily="18" charset="0"/>
              </a:rPr>
              <a:t> (BEACON</a:t>
            </a:r>
            <a:r>
              <a:rPr lang="en-US" dirty="0">
                <a:cs typeface="Times New Roman" panose="02020603050405020304" pitchFamily="18" charset="0"/>
              </a:rPr>
              <a:t>) tool </a:t>
            </a:r>
            <a:r>
              <a:rPr lang="en-US" dirty="0"/>
              <a:t>specification. </a:t>
            </a:r>
          </a:p>
          <a:p>
            <a:pPr lvl="0"/>
            <a:endParaRPr lang="en-US" dirty="0"/>
          </a:p>
          <a:p>
            <a:pPr lvl="0"/>
            <a:endParaRPr lang="en-US" u="sng" dirty="0"/>
          </a:p>
          <a:p>
            <a:pPr lvl="0"/>
            <a:r>
              <a:rPr lang="en-US" u="sng" dirty="0"/>
              <a:t>Broader Impacts:</a:t>
            </a:r>
          </a:p>
          <a:p>
            <a:pPr lvl="0"/>
            <a:endParaRPr lang="en-US" u="sng" dirty="0"/>
          </a:p>
          <a:p>
            <a:pPr marL="742950" lvl="1" indent="-285750">
              <a:buFontTx/>
              <a:buChar char="-"/>
            </a:pPr>
            <a:r>
              <a:rPr lang="en-US" dirty="0"/>
              <a:t>Shift the discussion from surveillance and control supervision strategies to proactive and preventive strategies that facilitate supervision compliance and probationer success.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Tx/>
              <a:buChar char="-"/>
            </a:pPr>
            <a:r>
              <a:rPr lang="en-US" dirty="0"/>
              <a:t>Engage community partners in the development and application of technological advances that will inform how they do supervision.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20000"/>
    </mc:Choice>
    <mc:Fallback xmlns="">
      <p:transition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341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Project Aims</vt:lpstr>
      <vt:lpstr>Status of the Project</vt:lpstr>
      <vt:lpstr>Planned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F. Harding</dc:creator>
  <cp:lastModifiedBy>Sean F. Harding</cp:lastModifiedBy>
  <cp:revision>32</cp:revision>
  <dcterms:created xsi:type="dcterms:W3CDTF">2018-04-05T18:21:39Z</dcterms:created>
  <dcterms:modified xsi:type="dcterms:W3CDTF">2018-04-05T20:21:44Z</dcterms:modified>
</cp:coreProperties>
</file>