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60"/>
  </p:normalViewPr>
  <p:slideViewPr>
    <p:cSldViewPr snapToGrid="0">
      <p:cViewPr varScale="1">
        <p:scale>
          <a:sx n="47" d="100"/>
          <a:sy n="47" d="100"/>
        </p:scale>
        <p:origin x="54" y="19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B5E4E-915B-4ACD-B59E-0DECB064B70C}" type="datetimeFigureOut">
              <a:rPr lang="en-US" smtClean="0"/>
              <a:t>4/5/2018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34C53-E092-4F5C-AA54-5C2A9CD2172A}" type="slidenum">
              <a:rPr lang="en-US" smtClean="0"/>
              <a:t>‹#›</a:t>
            </a:fld>
            <a:endParaRPr lang="en-US"/>
          </a:p>
        </p:txBody>
      </p:sp>
    </p:spTree>
    <p:extLst>
      <p:ext uri="{BB962C8B-B14F-4D97-AF65-F5344CB8AC3E}">
        <p14:creationId xmlns:p14="http://schemas.microsoft.com/office/powerpoint/2010/main" val="59666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My name is S.J. Park from Louisiana State University working for Planning Grant. Promoting Smart Technologies in Public Safety and Transportation.</a:t>
            </a:r>
          </a:p>
        </p:txBody>
      </p:sp>
      <p:sp>
        <p:nvSpPr>
          <p:cNvPr id="4" name="Slide Number Placeholder 3"/>
          <p:cNvSpPr>
            <a:spLocks noGrp="1"/>
          </p:cNvSpPr>
          <p:nvPr>
            <p:ph type="sldNum" sz="quarter" idx="10"/>
          </p:nvPr>
        </p:nvSpPr>
        <p:spPr/>
        <p:txBody>
          <a:bodyPr/>
          <a:lstStyle/>
          <a:p>
            <a:fld id="{4DC3F6D4-C46E-5B48-9C82-B3110DDD8D25}" type="slidenum">
              <a:rPr lang="en-US" smtClean="0"/>
              <a:t>1</a:t>
            </a:fld>
            <a:endParaRPr lang="en-US"/>
          </a:p>
        </p:txBody>
      </p:sp>
    </p:spTree>
    <p:extLst>
      <p:ext uri="{BB962C8B-B14F-4D97-AF65-F5344CB8AC3E}">
        <p14:creationId xmlns:p14="http://schemas.microsoft.com/office/powerpoint/2010/main" val="371635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a:t>The project proposed to build a research team consisting of researchers from computer science, Social science, civil engineering and community stakeholders at Baton Rouge Mayor office, District Attorney, Police Department, NGO. The team defined research themes on public safety and traffic </a:t>
            </a:r>
            <a:r>
              <a:rPr lang="en-US" b="1" dirty="0"/>
              <a:t>using big data and deep learning technologies</a:t>
            </a:r>
          </a:p>
        </p:txBody>
      </p:sp>
      <p:sp>
        <p:nvSpPr>
          <p:cNvPr id="4" name="Slide Number Placeholder 3"/>
          <p:cNvSpPr>
            <a:spLocks noGrp="1"/>
          </p:cNvSpPr>
          <p:nvPr>
            <p:ph type="sldNum" sz="quarter" idx="10"/>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3501339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To develop research themes, we have meetings, workshops and town hall meetings. Then the team built a cyberinfrastructure consisting of a project web-portal and a small computing cluster for data collection and analysis. The datasets include DOTD video steam, Open Data for Baton Rouge, Twitter, etc. The data and analysis outcomes will be shared with community stakeholders.</a:t>
            </a:r>
          </a:p>
        </p:txBody>
      </p:sp>
      <p:sp>
        <p:nvSpPr>
          <p:cNvPr id="4" name="Slide Number Placeholder 3"/>
          <p:cNvSpPr>
            <a:spLocks noGrp="1"/>
          </p:cNvSpPr>
          <p:nvPr>
            <p:ph type="sldNum" sz="quarter" idx="10"/>
          </p:nvPr>
        </p:nvSpPr>
        <p:spPr/>
        <p:txBody>
          <a:bodyPr/>
          <a:lstStyle/>
          <a:p>
            <a:fld id="{4DC3F6D4-C46E-5B48-9C82-B3110DDD8D25}" type="slidenum">
              <a:rPr lang="en-US" smtClean="0"/>
              <a:t>3</a:t>
            </a:fld>
            <a:endParaRPr lang="en-US"/>
          </a:p>
        </p:txBody>
      </p:sp>
    </p:spTree>
    <p:extLst>
      <p:ext uri="{BB962C8B-B14F-4D97-AF65-F5344CB8AC3E}">
        <p14:creationId xmlns:p14="http://schemas.microsoft.com/office/powerpoint/2010/main" val="1206719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the team developed proofs of concept projects, for example, counting different car types from DOTD traffic cameras so that they can use the statistics for city planning, another example is detecting a specific car make and model so that police department can locate a suspect.</a:t>
            </a:r>
          </a:p>
          <a:p>
            <a:r>
              <a:rPr lang="en-US" b="1" dirty="0"/>
              <a:t>Finally, we submitted an integrative proposal to SCC program this year for further research.</a:t>
            </a:r>
          </a:p>
        </p:txBody>
      </p:sp>
      <p:sp>
        <p:nvSpPr>
          <p:cNvPr id="4" name="Slide Number Placeholder 3"/>
          <p:cNvSpPr>
            <a:spLocks noGrp="1"/>
          </p:cNvSpPr>
          <p:nvPr>
            <p:ph type="sldNum" sz="quarter" idx="10"/>
          </p:nvPr>
        </p:nvSpPr>
        <p:spPr/>
        <p:txBody>
          <a:bodyPr/>
          <a:lstStyle/>
          <a:p>
            <a:fld id="{4DC3F6D4-C46E-5B48-9C82-B3110DDD8D25}" type="slidenum">
              <a:rPr lang="en-US" smtClean="0"/>
              <a:t>4</a:t>
            </a:fld>
            <a:endParaRPr lang="en-US"/>
          </a:p>
        </p:txBody>
      </p:sp>
    </p:spTree>
    <p:extLst>
      <p:ext uri="{BB962C8B-B14F-4D97-AF65-F5344CB8AC3E}">
        <p14:creationId xmlns:p14="http://schemas.microsoft.com/office/powerpoint/2010/main" val="130334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AC59-92B5-46C3-AC81-9EE61E365F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46192E-A504-4CFB-87CC-2F3E5253E0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0EF04D-B588-42CF-8946-74F9A592394F}"/>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E3DF7FEA-FE85-408B-A994-53A171782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CEF9A-2C85-4568-9390-94C27BA72EA3}"/>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3134687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13B7-0A4C-4DB2-89F4-FB1957165F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B87369-6468-45B4-85F5-1789933B1F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B61DE-BC8D-4555-956A-EAB6859D65F7}"/>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CB7DAEF8-5F7C-4184-ABDF-3310926B2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071BB-A976-47C4-8DFA-12B4A674BBAC}"/>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88594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C1489-2E7E-47D3-9313-3657BDAF19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08F068-3231-4789-B076-AFC4D92194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A4F08-BE3E-4ED1-A11C-62B1DCC56332}"/>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C35423A8-4A87-4CCE-8F34-3904A2BE6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EF903-90A7-4C54-A364-810C93B99201}"/>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281722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9BDB-0132-420F-A2DC-9BCDF037B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A6B37-9D7B-4194-9AA4-C69C47DC2C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0054A-7E9A-4BE5-A008-5904EAFD7CE5}"/>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31C6CA80-A30C-447F-B963-9F4A50AA7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00A7F-CD34-4996-AB39-A5B689DC10F9}"/>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61279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51C4-FA5C-412E-ABA1-097A5F4387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E77447-594F-47E7-8FF5-E4F0412834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B110A8-6ED2-4B40-B79B-48150EA13D81}"/>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5D21BA56-DD16-4AF8-95E6-9327D89FF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8CC4A-65F5-40B9-89DD-BE967E923336}"/>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252439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69F6-4339-4EC9-9393-63C30EA0A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CAE31-1EE8-4466-8A8D-057666C2CD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B313A7-D70E-42CE-9158-F8515FEB86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8131D-25E1-42A5-BE1D-C0EA33AD60AE}"/>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6" name="Footer Placeholder 5">
            <a:extLst>
              <a:ext uri="{FF2B5EF4-FFF2-40B4-BE49-F238E27FC236}">
                <a16:creationId xmlns:a16="http://schemas.microsoft.com/office/drawing/2014/main" id="{AC8A4795-5953-4A20-9530-B09C23D19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842DD-071C-4CAB-93DF-31DD54293B85}"/>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141743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07B4-F1F3-4F46-81F6-544F62F879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ECB7A0-1800-4821-88F8-A056A18178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EC350F-3251-4C3F-BEE3-8650F8ACA6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D6A10-1BF7-4429-A07A-FE6B2944D4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F6AC76-39DD-4807-80E0-D95705922E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B697F0-C379-47A4-98DE-DEC6A70EF599}"/>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8" name="Footer Placeholder 7">
            <a:extLst>
              <a:ext uri="{FF2B5EF4-FFF2-40B4-BE49-F238E27FC236}">
                <a16:creationId xmlns:a16="http://schemas.microsoft.com/office/drawing/2014/main" id="{BF80E58E-7046-40D9-8FEA-B336BB37A1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8EB91-8153-4FA7-96A4-BDA0BB050A77}"/>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36713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FD51-F936-43EB-ACBC-5D80406C7A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56447B-FB7C-4039-9761-1E139C55984A}"/>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4" name="Footer Placeholder 3">
            <a:extLst>
              <a:ext uri="{FF2B5EF4-FFF2-40B4-BE49-F238E27FC236}">
                <a16:creationId xmlns:a16="http://schemas.microsoft.com/office/drawing/2014/main" id="{52FED803-430C-4405-8309-C04867C7B8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F8B829-412A-4A02-8A52-8495D69C5A35}"/>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51261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4EEC3-00F6-434E-9461-130FCA44E582}"/>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3" name="Footer Placeholder 2">
            <a:extLst>
              <a:ext uri="{FF2B5EF4-FFF2-40B4-BE49-F238E27FC236}">
                <a16:creationId xmlns:a16="http://schemas.microsoft.com/office/drawing/2014/main" id="{ECED0C0E-A119-48A3-A40D-72CF19A8DC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1F0EA0-ED3B-4E8E-8807-7209C8FC5E93}"/>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342704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8429C-78D2-47EF-AC6F-D00CCAFA3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7B0299-3527-4E10-8817-B89537114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5773E-4CD4-4A78-BBBF-1C05132E0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6DE978-D653-483C-B517-7ADAF88D788E}"/>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6" name="Footer Placeholder 5">
            <a:extLst>
              <a:ext uri="{FF2B5EF4-FFF2-40B4-BE49-F238E27FC236}">
                <a16:creationId xmlns:a16="http://schemas.microsoft.com/office/drawing/2014/main" id="{E2C2C4A2-126B-4DA8-9166-D9E41EDBC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14058-CB56-4A34-A8E6-87342B8DCEAA}"/>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113803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9F1F-5AFC-4CB9-950A-87BE0A667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E5E8-5D4F-4989-BF19-2BE335C911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5B94A-43FF-4260-86EE-80018AEF7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88BFF4-6F2D-48A2-BAE9-621E9590F1BD}"/>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6" name="Footer Placeholder 5">
            <a:extLst>
              <a:ext uri="{FF2B5EF4-FFF2-40B4-BE49-F238E27FC236}">
                <a16:creationId xmlns:a16="http://schemas.microsoft.com/office/drawing/2014/main" id="{14053CB6-BDD0-4E24-962F-CA51BF0C5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EE88B-0520-4FA7-8722-097CAABFB7A5}"/>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224843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3C4BD-9B4B-4F8C-878B-5B09C3EBE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7BEA2D-62DA-4B30-B9CC-3EFA0A82AF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2E81C-0C60-4480-B020-A9A2C68B1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2E681A86-EC97-47BD-A0CF-9B2D4E2C5C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5EB43E-1AA5-4FFF-907B-23B72A788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7637F-47AE-420F-B8C2-919EFC6F6E1F}" type="slidenum">
              <a:rPr lang="en-US" smtClean="0"/>
              <a:t>‹#›</a:t>
            </a:fld>
            <a:endParaRPr lang="en-US"/>
          </a:p>
        </p:txBody>
      </p:sp>
    </p:spTree>
    <p:extLst>
      <p:ext uri="{BB962C8B-B14F-4D97-AF65-F5344CB8AC3E}">
        <p14:creationId xmlns:p14="http://schemas.microsoft.com/office/powerpoint/2010/main" val="2013776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1974828"/>
            <a:ext cx="12052300" cy="2038350"/>
          </a:xfrm>
          <a:prstGeom prst="rect">
            <a:avLst/>
          </a:prstGeom>
          <a:noFill/>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3600" b="1" dirty="0">
                <a:solidFill>
                  <a:schemeClr val="accent2"/>
                </a:solidFill>
                <a:effectLst/>
              </a:rPr>
              <a:t>PG:SCC-Planning: Promoting Smart Technologies in </a:t>
            </a:r>
          </a:p>
          <a:p>
            <a:pPr>
              <a:lnSpc>
                <a:spcPct val="100000"/>
              </a:lnSpc>
            </a:pPr>
            <a:r>
              <a:rPr lang="en-US" sz="3600" b="1" dirty="0">
                <a:solidFill>
                  <a:schemeClr val="accent2"/>
                </a:solidFill>
                <a:effectLst/>
              </a:rPr>
              <a:t>Public Safety and Transportation to Improve Social and Economic Outcomes  in a US EDA-Designated Critical Manufacturing Region , NSF Award [1737557]</a:t>
            </a:r>
          </a:p>
        </p:txBody>
      </p:sp>
      <p:sp>
        <p:nvSpPr>
          <p:cNvPr id="10" name="Subtitle 3"/>
          <p:cNvSpPr txBox="1">
            <a:spLocks/>
          </p:cNvSpPr>
          <p:nvPr/>
        </p:nvSpPr>
        <p:spPr>
          <a:xfrm>
            <a:off x="1473200" y="4343188"/>
            <a:ext cx="9283699" cy="2489416"/>
          </a:xfrm>
          <a:prstGeom prst="rect">
            <a:avLst/>
          </a:prstGeom>
          <a:no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rgbClr val="2F5897"/>
                </a:solidFill>
              </a:rPr>
              <a:t>PI: Seung-Jong Park and Co-PI: Cecile Guin, Chester Wilmot, Kisung Lee, Jagannathan Ramanujam, </a:t>
            </a:r>
          </a:p>
          <a:p>
            <a:r>
              <a:rPr lang="en-US" dirty="0">
                <a:solidFill>
                  <a:srgbClr val="2F5897"/>
                </a:solidFill>
              </a:rPr>
              <a:t>Community Partners: Baton Rouge Mayor’s office, District Attorney, BRPD, LA-DOTD, CPEX, Walls Project,</a:t>
            </a:r>
          </a:p>
          <a:p>
            <a:r>
              <a:rPr lang="en-US" dirty="0">
                <a:solidFill>
                  <a:srgbClr val="2F5897"/>
                </a:solidFill>
              </a:rPr>
              <a:t>Louisiana State University</a:t>
            </a:r>
          </a:p>
          <a:p>
            <a:r>
              <a:rPr lang="en-US" dirty="0">
                <a:solidFill>
                  <a:srgbClr val="2F5897"/>
                </a:solidFill>
              </a:rPr>
              <a:t>http://Smartcity.lsu.edu</a:t>
            </a:r>
          </a:p>
        </p:txBody>
      </p:sp>
      <p:pic>
        <p:nvPicPr>
          <p:cNvPr id="8" name="Picture 2" descr="ttps://www.nsf.gov/images/logos/ns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1946" y="6033006"/>
            <a:ext cx="820054" cy="8249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0"/>
            <a:ext cx="12192000" cy="400110"/>
          </a:xfrm>
          <a:prstGeom prst="rect">
            <a:avLst/>
          </a:prstGeom>
          <a:solidFill>
            <a:schemeClr val="accent1">
              <a:lumMod val="20000"/>
              <a:lumOff val="80000"/>
            </a:schemeClr>
          </a:solidFill>
        </p:spPr>
        <p:txBody>
          <a:bodyPr wrap="square" rtlCol="0">
            <a:spAutoFit/>
          </a:bodyPr>
          <a:lstStyle/>
          <a:p>
            <a:pPr algn="ctr"/>
            <a:r>
              <a:rPr lang="en-US" sz="2000" b="1" dirty="0"/>
              <a:t>2018 NSF SMART AND CONNECTED COMMUNITIES PI MEETING</a:t>
            </a:r>
          </a:p>
        </p:txBody>
      </p:sp>
      <p:pic>
        <p:nvPicPr>
          <p:cNvPr id="12" name="Picture 11">
            <a:extLst>
              <a:ext uri="{FF2B5EF4-FFF2-40B4-BE49-F238E27FC236}">
                <a16:creationId xmlns:a16="http://schemas.microsoft.com/office/drawing/2014/main" id="{331AEE49-FF5E-AA4A-8731-F6F850307C2C}"/>
              </a:ext>
            </a:extLst>
          </p:cNvPr>
          <p:cNvPicPr>
            <a:picLocks noChangeAspect="1"/>
          </p:cNvPicPr>
          <p:nvPr/>
        </p:nvPicPr>
        <p:blipFill rotWithShape="1">
          <a:blip r:embed="rId4">
            <a:alphaModFix amt="33000"/>
            <a:extLst>
              <a:ext uri="{BEBA8EAE-BF5A-486C-A8C5-ECC9F3942E4B}">
                <a14:imgProps xmlns:a14="http://schemas.microsoft.com/office/drawing/2010/main">
                  <a14:imgLayer r:embed="rId5">
                    <a14:imgEffect>
                      <a14:saturation sat="46000"/>
                    </a14:imgEffect>
                  </a14:imgLayer>
                </a14:imgProps>
              </a:ext>
            </a:extLst>
          </a:blip>
          <a:srcRect b="4922"/>
          <a:stretch/>
        </p:blipFill>
        <p:spPr>
          <a:xfrm>
            <a:off x="0" y="360476"/>
            <a:ext cx="12192000" cy="1632875"/>
          </a:xfrm>
          <a:prstGeom prst="rect">
            <a:avLst/>
          </a:prstGeom>
        </p:spPr>
      </p:pic>
    </p:spTree>
    <p:extLst>
      <p:ext uri="{BB962C8B-B14F-4D97-AF65-F5344CB8AC3E}">
        <p14:creationId xmlns:p14="http://schemas.microsoft.com/office/powerpoint/2010/main" val="506694049"/>
      </p:ext>
    </p:extLst>
  </p:cSld>
  <p:clrMapOvr>
    <a:masterClrMapping/>
  </p:clrMapOvr>
  <mc:AlternateContent xmlns:mc="http://schemas.openxmlformats.org/markup-compatibility/2006" xmlns:p14="http://schemas.microsoft.com/office/powerpoint/2010/main">
    <mc:Choice Requires="p14">
      <p:transition p14:dur="250" advTm="25960"/>
    </mc:Choice>
    <mc:Fallback xmlns="">
      <p:transition advTm="259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63E3E43-3802-EF46-95DB-84E17CBBBC05}"/>
              </a:ext>
            </a:extLst>
          </p:cNvPr>
          <p:cNvGrpSpPr/>
          <p:nvPr/>
        </p:nvGrpSpPr>
        <p:grpSpPr>
          <a:xfrm>
            <a:off x="6703326" y="384175"/>
            <a:ext cx="5841135" cy="4819695"/>
            <a:chOff x="3971639" y="1278055"/>
            <a:chExt cx="4864421" cy="4819695"/>
          </a:xfrm>
        </p:grpSpPr>
        <p:grpSp>
          <p:nvGrpSpPr>
            <p:cNvPr id="13" name="Group 12">
              <a:extLst>
                <a:ext uri="{FF2B5EF4-FFF2-40B4-BE49-F238E27FC236}">
                  <a16:creationId xmlns:a16="http://schemas.microsoft.com/office/drawing/2014/main" id="{74999971-DF15-054F-B846-E9F744203B83}"/>
                </a:ext>
              </a:extLst>
            </p:cNvPr>
            <p:cNvGrpSpPr/>
            <p:nvPr/>
          </p:nvGrpSpPr>
          <p:grpSpPr>
            <a:xfrm>
              <a:off x="3971639" y="1278055"/>
              <a:ext cx="4864421" cy="4819695"/>
              <a:chOff x="3971639" y="1128183"/>
              <a:chExt cx="4864421" cy="4819695"/>
            </a:xfrm>
          </p:grpSpPr>
          <p:sp>
            <p:nvSpPr>
              <p:cNvPr id="15" name="TextBox 14">
                <a:extLst>
                  <a:ext uri="{FF2B5EF4-FFF2-40B4-BE49-F238E27FC236}">
                    <a16:creationId xmlns:a16="http://schemas.microsoft.com/office/drawing/2014/main" id="{D400A64F-33C1-EC45-88C2-6DDB915533D0}"/>
                  </a:ext>
                </a:extLst>
              </p:cNvPr>
              <p:cNvSpPr txBox="1"/>
              <p:nvPr/>
            </p:nvSpPr>
            <p:spPr>
              <a:xfrm>
                <a:off x="8651394" y="2324485"/>
                <a:ext cx="184666" cy="369332"/>
              </a:xfrm>
              <a:prstGeom prst="rect">
                <a:avLst/>
              </a:prstGeom>
              <a:noFill/>
            </p:spPr>
            <p:txBody>
              <a:bodyPr wrap="none" rtlCol="0">
                <a:spAutoFit/>
              </a:bodyPr>
              <a:lstStyle/>
              <a:p>
                <a:endParaRPr lang="en-US" dirty="0"/>
              </a:p>
            </p:txBody>
          </p:sp>
          <p:sp>
            <p:nvSpPr>
              <p:cNvPr id="16" name="Block Arc 15">
                <a:extLst>
                  <a:ext uri="{FF2B5EF4-FFF2-40B4-BE49-F238E27FC236}">
                    <a16:creationId xmlns:a16="http://schemas.microsoft.com/office/drawing/2014/main" id="{71E20FAD-5C0C-1F49-BFDF-65BC2C9FFC47}"/>
                  </a:ext>
                </a:extLst>
              </p:cNvPr>
              <p:cNvSpPr/>
              <p:nvPr/>
            </p:nvSpPr>
            <p:spPr>
              <a:xfrm rot="16200000">
                <a:off x="3578399" y="1521424"/>
                <a:ext cx="4819694" cy="4033214"/>
              </a:xfrm>
              <a:prstGeom prst="blockArc">
                <a:avLst>
                  <a:gd name="adj1" fmla="val 10745453"/>
                  <a:gd name="adj2" fmla="val 35477"/>
                  <a:gd name="adj3" fmla="val 22628"/>
                </a:avLst>
              </a:prstGeom>
              <a:solidFill>
                <a:schemeClr val="accent2">
                  <a:lumMod val="20000"/>
                  <a:lumOff val="80000"/>
                </a:schemeClr>
              </a:solidFill>
              <a:ln w="25400">
                <a:no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Block Arc 16">
                <a:extLst>
                  <a:ext uri="{FF2B5EF4-FFF2-40B4-BE49-F238E27FC236}">
                    <a16:creationId xmlns:a16="http://schemas.microsoft.com/office/drawing/2014/main" id="{29DB77D4-5547-C64E-BF88-F4B7AF9ACFF4}"/>
                  </a:ext>
                </a:extLst>
              </p:cNvPr>
              <p:cNvSpPr/>
              <p:nvPr/>
            </p:nvSpPr>
            <p:spPr>
              <a:xfrm rot="5400000">
                <a:off x="3792375" y="1521423"/>
                <a:ext cx="4819694" cy="4033214"/>
              </a:xfrm>
              <a:prstGeom prst="blockArc">
                <a:avLst>
                  <a:gd name="adj1" fmla="val 10745453"/>
                  <a:gd name="adj2" fmla="val 18809"/>
                  <a:gd name="adj3" fmla="val 22810"/>
                </a:avLst>
              </a:prstGeom>
              <a:solidFill>
                <a:schemeClr val="accent1">
                  <a:lumMod val="20000"/>
                  <a:lumOff val="80000"/>
                </a:schemeClr>
              </a:solidFill>
              <a:ln w="25400">
                <a:no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8" name="Group 17">
                <a:extLst>
                  <a:ext uri="{FF2B5EF4-FFF2-40B4-BE49-F238E27FC236}">
                    <a16:creationId xmlns:a16="http://schemas.microsoft.com/office/drawing/2014/main" id="{1AE04691-53D0-514C-B383-31B09B3CC40D}"/>
                  </a:ext>
                </a:extLst>
              </p:cNvPr>
              <p:cNvGrpSpPr>
                <a:grpSpLocks noChangeAspect="1"/>
              </p:cNvGrpSpPr>
              <p:nvPr/>
            </p:nvGrpSpPr>
            <p:grpSpPr>
              <a:xfrm>
                <a:off x="4440877" y="1965301"/>
                <a:ext cx="666944" cy="385511"/>
                <a:chOff x="2956442" y="5918868"/>
                <a:chExt cx="914875" cy="528821"/>
              </a:xfrm>
            </p:grpSpPr>
            <p:sp>
              <p:nvSpPr>
                <p:cNvPr id="64" name="Rectangle 63">
                  <a:extLst>
                    <a:ext uri="{FF2B5EF4-FFF2-40B4-BE49-F238E27FC236}">
                      <a16:creationId xmlns:a16="http://schemas.microsoft.com/office/drawing/2014/main" id="{51605A4F-2AF8-0946-AB5D-60F095D9BF4D}"/>
                    </a:ext>
                  </a:extLst>
                </p:cNvPr>
                <p:cNvSpPr/>
                <p:nvPr/>
              </p:nvSpPr>
              <p:spPr>
                <a:xfrm>
                  <a:off x="3055321" y="5918868"/>
                  <a:ext cx="720263" cy="481420"/>
                </a:xfrm>
                <a:prstGeom prst="rect">
                  <a:avLst/>
                </a:prstGeom>
                <a:solidFill>
                  <a:srgbClr val="3D0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D660B60-D1C9-124C-92EE-4A90336C4C0E}"/>
                    </a:ext>
                  </a:extLst>
                </p:cNvPr>
                <p:cNvSpPr txBox="1"/>
                <p:nvPr/>
              </p:nvSpPr>
              <p:spPr>
                <a:xfrm>
                  <a:off x="2956442" y="5976242"/>
                  <a:ext cx="914875" cy="471447"/>
                </a:xfrm>
                <a:prstGeom prst="rect">
                  <a:avLst/>
                </a:prstGeom>
                <a:noFill/>
              </p:spPr>
              <p:txBody>
                <a:bodyPr wrap="none" rtlCol="0">
                  <a:spAutoFit/>
                </a:bodyPr>
                <a:lstStyle/>
                <a:p>
                  <a:pPr algn="ctr">
                    <a:lnSpc>
                      <a:spcPct val="80000"/>
                    </a:lnSpc>
                  </a:pPr>
                  <a:r>
                    <a:rPr lang="en-US" sz="1000" b="1" dirty="0">
                      <a:solidFill>
                        <a:srgbClr val="FAAE08"/>
                      </a:solidFill>
                    </a:rPr>
                    <a:t>Electrical</a:t>
                  </a:r>
                </a:p>
                <a:p>
                  <a:pPr algn="ctr">
                    <a:lnSpc>
                      <a:spcPct val="80000"/>
                    </a:lnSpc>
                  </a:pPr>
                  <a:r>
                    <a:rPr lang="en-US" sz="1000" b="1" dirty="0">
                      <a:solidFill>
                        <a:srgbClr val="FAAE08"/>
                      </a:solidFill>
                    </a:rPr>
                    <a:t>Eng.</a:t>
                  </a:r>
                </a:p>
              </p:txBody>
            </p:sp>
          </p:grpSp>
          <p:grpSp>
            <p:nvGrpSpPr>
              <p:cNvPr id="19" name="Group 18">
                <a:extLst>
                  <a:ext uri="{FF2B5EF4-FFF2-40B4-BE49-F238E27FC236}">
                    <a16:creationId xmlns:a16="http://schemas.microsoft.com/office/drawing/2014/main" id="{D1E06563-61E5-124D-A8ED-B51F0BF59DAF}"/>
                  </a:ext>
                </a:extLst>
              </p:cNvPr>
              <p:cNvGrpSpPr>
                <a:grpSpLocks noChangeAspect="1"/>
              </p:cNvGrpSpPr>
              <p:nvPr/>
            </p:nvGrpSpPr>
            <p:grpSpPr>
              <a:xfrm>
                <a:off x="4058065" y="3711000"/>
                <a:ext cx="582035" cy="356281"/>
                <a:chOff x="3041229" y="5948392"/>
                <a:chExt cx="798401" cy="488727"/>
              </a:xfrm>
            </p:grpSpPr>
            <p:sp>
              <p:nvSpPr>
                <p:cNvPr id="62" name="Rectangle 61">
                  <a:extLst>
                    <a:ext uri="{FF2B5EF4-FFF2-40B4-BE49-F238E27FC236}">
                      <a16:creationId xmlns:a16="http://schemas.microsoft.com/office/drawing/2014/main" id="{7F528F56-4372-4443-81B8-252F5F43F04E}"/>
                    </a:ext>
                  </a:extLst>
                </p:cNvPr>
                <p:cNvSpPr/>
                <p:nvPr/>
              </p:nvSpPr>
              <p:spPr>
                <a:xfrm>
                  <a:off x="3084847" y="5948392"/>
                  <a:ext cx="720263" cy="481418"/>
                </a:xfrm>
                <a:prstGeom prst="rect">
                  <a:avLst/>
                </a:prstGeom>
                <a:solidFill>
                  <a:srgbClr val="3D0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4D14459F-7C96-0D41-9549-4D6C0783956D}"/>
                    </a:ext>
                  </a:extLst>
                </p:cNvPr>
                <p:cNvSpPr txBox="1"/>
                <p:nvPr/>
              </p:nvSpPr>
              <p:spPr>
                <a:xfrm>
                  <a:off x="3041229" y="5965672"/>
                  <a:ext cx="798401" cy="471447"/>
                </a:xfrm>
                <a:prstGeom prst="rect">
                  <a:avLst/>
                </a:prstGeom>
                <a:noFill/>
              </p:spPr>
              <p:txBody>
                <a:bodyPr wrap="none" rtlCol="0">
                  <a:spAutoFit/>
                </a:bodyPr>
                <a:lstStyle/>
                <a:p>
                  <a:pPr algn="ctr">
                    <a:lnSpc>
                      <a:spcPct val="80000"/>
                    </a:lnSpc>
                  </a:pPr>
                  <a:r>
                    <a:rPr lang="en-US" sz="1000" b="1" dirty="0">
                      <a:solidFill>
                        <a:srgbClr val="FAAE08"/>
                      </a:solidFill>
                    </a:rPr>
                    <a:t>Comp.</a:t>
                  </a:r>
                </a:p>
                <a:p>
                  <a:pPr algn="ctr">
                    <a:lnSpc>
                      <a:spcPct val="80000"/>
                    </a:lnSpc>
                  </a:pPr>
                  <a:r>
                    <a:rPr lang="en-US" sz="1000" b="1" dirty="0">
                      <a:solidFill>
                        <a:srgbClr val="FAAE08"/>
                      </a:solidFill>
                    </a:rPr>
                    <a:t>Science</a:t>
                  </a:r>
                </a:p>
              </p:txBody>
            </p:sp>
          </p:grpSp>
          <p:grpSp>
            <p:nvGrpSpPr>
              <p:cNvPr id="20" name="Group 19">
                <a:extLst>
                  <a:ext uri="{FF2B5EF4-FFF2-40B4-BE49-F238E27FC236}">
                    <a16:creationId xmlns:a16="http://schemas.microsoft.com/office/drawing/2014/main" id="{73A48E4C-C8D7-A84A-B83A-813C7407803E}"/>
                  </a:ext>
                </a:extLst>
              </p:cNvPr>
              <p:cNvGrpSpPr>
                <a:grpSpLocks noChangeAspect="1"/>
              </p:cNvGrpSpPr>
              <p:nvPr/>
            </p:nvGrpSpPr>
            <p:grpSpPr>
              <a:xfrm>
                <a:off x="4389843" y="4566715"/>
                <a:ext cx="525072" cy="356281"/>
                <a:chOff x="3084847" y="5948392"/>
                <a:chExt cx="720263" cy="488727"/>
              </a:xfrm>
            </p:grpSpPr>
            <p:sp>
              <p:nvSpPr>
                <p:cNvPr id="60" name="Rectangle 59">
                  <a:extLst>
                    <a:ext uri="{FF2B5EF4-FFF2-40B4-BE49-F238E27FC236}">
                      <a16:creationId xmlns:a16="http://schemas.microsoft.com/office/drawing/2014/main" id="{10021CE7-42EC-CA4B-A124-F22A95C19DEC}"/>
                    </a:ext>
                  </a:extLst>
                </p:cNvPr>
                <p:cNvSpPr/>
                <p:nvPr/>
              </p:nvSpPr>
              <p:spPr>
                <a:xfrm>
                  <a:off x="3084847" y="5948392"/>
                  <a:ext cx="720263" cy="481418"/>
                </a:xfrm>
                <a:prstGeom prst="rect">
                  <a:avLst/>
                </a:prstGeom>
                <a:solidFill>
                  <a:srgbClr val="3D0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F66036ED-C270-0C4B-8A6B-4F174DA4DC77}"/>
                    </a:ext>
                  </a:extLst>
                </p:cNvPr>
                <p:cNvSpPr txBox="1"/>
                <p:nvPr/>
              </p:nvSpPr>
              <p:spPr>
                <a:xfrm>
                  <a:off x="3084847" y="5965672"/>
                  <a:ext cx="720263" cy="471447"/>
                </a:xfrm>
                <a:prstGeom prst="rect">
                  <a:avLst/>
                </a:prstGeom>
                <a:noFill/>
              </p:spPr>
              <p:txBody>
                <a:bodyPr wrap="square" rtlCol="0">
                  <a:spAutoFit/>
                </a:bodyPr>
                <a:lstStyle/>
                <a:p>
                  <a:pPr algn="ctr">
                    <a:lnSpc>
                      <a:spcPct val="80000"/>
                    </a:lnSpc>
                  </a:pPr>
                  <a:r>
                    <a:rPr lang="en-US" sz="1000" b="1" dirty="0">
                      <a:solidFill>
                        <a:srgbClr val="FAAE08"/>
                      </a:solidFill>
                    </a:rPr>
                    <a:t>Civil</a:t>
                  </a:r>
                </a:p>
                <a:p>
                  <a:pPr algn="ctr">
                    <a:lnSpc>
                      <a:spcPct val="80000"/>
                    </a:lnSpc>
                  </a:pPr>
                  <a:r>
                    <a:rPr lang="en-US" sz="1000" b="1" dirty="0">
                      <a:solidFill>
                        <a:srgbClr val="FAAE08"/>
                      </a:solidFill>
                    </a:rPr>
                    <a:t>Eng.</a:t>
                  </a:r>
                </a:p>
              </p:txBody>
            </p:sp>
          </p:grpSp>
          <p:grpSp>
            <p:nvGrpSpPr>
              <p:cNvPr id="21" name="Group 20">
                <a:extLst>
                  <a:ext uri="{FF2B5EF4-FFF2-40B4-BE49-F238E27FC236}">
                    <a16:creationId xmlns:a16="http://schemas.microsoft.com/office/drawing/2014/main" id="{0D411087-14C0-6746-9542-E288A0D2588D}"/>
                  </a:ext>
                </a:extLst>
              </p:cNvPr>
              <p:cNvGrpSpPr>
                <a:grpSpLocks noChangeAspect="1"/>
              </p:cNvGrpSpPr>
              <p:nvPr/>
            </p:nvGrpSpPr>
            <p:grpSpPr>
              <a:xfrm>
                <a:off x="4089863" y="2789658"/>
                <a:ext cx="582035" cy="356281"/>
                <a:chOff x="3041674" y="5948392"/>
                <a:chExt cx="798401" cy="488727"/>
              </a:xfrm>
            </p:grpSpPr>
            <p:sp>
              <p:nvSpPr>
                <p:cNvPr id="58" name="Rectangle 57">
                  <a:extLst>
                    <a:ext uri="{FF2B5EF4-FFF2-40B4-BE49-F238E27FC236}">
                      <a16:creationId xmlns:a16="http://schemas.microsoft.com/office/drawing/2014/main" id="{11F85E7E-DD32-394C-8149-1135DF4865D4}"/>
                    </a:ext>
                  </a:extLst>
                </p:cNvPr>
                <p:cNvSpPr/>
                <p:nvPr/>
              </p:nvSpPr>
              <p:spPr>
                <a:xfrm>
                  <a:off x="3084847" y="5948392"/>
                  <a:ext cx="720263" cy="481418"/>
                </a:xfrm>
                <a:prstGeom prst="rect">
                  <a:avLst/>
                </a:prstGeom>
                <a:solidFill>
                  <a:srgbClr val="3D0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7A037B4D-08B8-0A4D-9B85-556D68E54C6F}"/>
                    </a:ext>
                  </a:extLst>
                </p:cNvPr>
                <p:cNvSpPr txBox="1"/>
                <p:nvPr/>
              </p:nvSpPr>
              <p:spPr>
                <a:xfrm>
                  <a:off x="3041674" y="5965672"/>
                  <a:ext cx="798401" cy="471447"/>
                </a:xfrm>
                <a:prstGeom prst="rect">
                  <a:avLst/>
                </a:prstGeom>
                <a:noFill/>
              </p:spPr>
              <p:txBody>
                <a:bodyPr wrap="none" rtlCol="0">
                  <a:spAutoFit/>
                </a:bodyPr>
                <a:lstStyle/>
                <a:p>
                  <a:pPr algn="ctr">
                    <a:lnSpc>
                      <a:spcPct val="80000"/>
                    </a:lnSpc>
                  </a:pPr>
                  <a:r>
                    <a:rPr lang="en-US" sz="1000" b="1" dirty="0">
                      <a:solidFill>
                        <a:srgbClr val="FAAE08"/>
                      </a:solidFill>
                    </a:rPr>
                    <a:t>Social</a:t>
                  </a:r>
                </a:p>
                <a:p>
                  <a:pPr algn="ctr">
                    <a:lnSpc>
                      <a:spcPct val="80000"/>
                    </a:lnSpc>
                  </a:pPr>
                  <a:r>
                    <a:rPr lang="en-US" sz="1000" b="1" dirty="0">
                      <a:solidFill>
                        <a:srgbClr val="FAAE08"/>
                      </a:solidFill>
                    </a:rPr>
                    <a:t>Science</a:t>
                  </a:r>
                </a:p>
              </p:txBody>
            </p:sp>
          </p:grpSp>
          <p:grpSp>
            <p:nvGrpSpPr>
              <p:cNvPr id="22" name="Group 21">
                <a:extLst>
                  <a:ext uri="{FF2B5EF4-FFF2-40B4-BE49-F238E27FC236}">
                    <a16:creationId xmlns:a16="http://schemas.microsoft.com/office/drawing/2014/main" id="{EF6830C4-8DED-294A-A66D-81104A9EC208}"/>
                  </a:ext>
                </a:extLst>
              </p:cNvPr>
              <p:cNvGrpSpPr>
                <a:grpSpLocks noChangeAspect="1"/>
              </p:cNvGrpSpPr>
              <p:nvPr/>
            </p:nvGrpSpPr>
            <p:grpSpPr>
              <a:xfrm>
                <a:off x="5143623" y="1329341"/>
                <a:ext cx="525072" cy="438221"/>
                <a:chOff x="1774364" y="2137004"/>
                <a:chExt cx="720263" cy="601127"/>
              </a:xfrm>
            </p:grpSpPr>
            <p:grpSp>
              <p:nvGrpSpPr>
                <p:cNvPr id="53" name="Group 52">
                  <a:extLst>
                    <a:ext uri="{FF2B5EF4-FFF2-40B4-BE49-F238E27FC236}">
                      <a16:creationId xmlns:a16="http://schemas.microsoft.com/office/drawing/2014/main" id="{ED289206-CFCF-0B4E-B2C4-82619FCDA37E}"/>
                    </a:ext>
                  </a:extLst>
                </p:cNvPr>
                <p:cNvGrpSpPr/>
                <p:nvPr/>
              </p:nvGrpSpPr>
              <p:grpSpPr>
                <a:xfrm>
                  <a:off x="1774364" y="2256713"/>
                  <a:ext cx="720263" cy="481418"/>
                  <a:chOff x="3046966" y="6039601"/>
                  <a:chExt cx="720263" cy="481418"/>
                </a:xfrm>
              </p:grpSpPr>
              <p:sp>
                <p:nvSpPr>
                  <p:cNvPr id="55" name="Rectangle 54">
                    <a:extLst>
                      <a:ext uri="{FF2B5EF4-FFF2-40B4-BE49-F238E27FC236}">
                        <a16:creationId xmlns:a16="http://schemas.microsoft.com/office/drawing/2014/main" id="{0C81C6C2-EF9D-1648-A46D-2AEC600806B1}"/>
                      </a:ext>
                    </a:extLst>
                  </p:cNvPr>
                  <p:cNvSpPr/>
                  <p:nvPr/>
                </p:nvSpPr>
                <p:spPr>
                  <a:xfrm>
                    <a:off x="3046966" y="6039601"/>
                    <a:ext cx="720263" cy="481418"/>
                  </a:xfrm>
                  <a:prstGeom prst="rect">
                    <a:avLst/>
                  </a:prstGeom>
                  <a:solidFill>
                    <a:srgbClr val="3D0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descr="images.jpg">
                    <a:extLst>
                      <a:ext uri="{FF2B5EF4-FFF2-40B4-BE49-F238E27FC236}">
                        <a16:creationId xmlns:a16="http://schemas.microsoft.com/office/drawing/2014/main" id="{75B84E3A-9204-FB43-ACC0-100C0F8B1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604" y="6063813"/>
                    <a:ext cx="668541" cy="332648"/>
                  </a:xfrm>
                  <a:prstGeom prst="rect">
                    <a:avLst/>
                  </a:prstGeom>
                </p:spPr>
              </p:pic>
              <p:pic>
                <p:nvPicPr>
                  <p:cNvPr id="57" name="Picture 56" descr="imgres.png">
                    <a:extLst>
                      <a:ext uri="{FF2B5EF4-FFF2-40B4-BE49-F238E27FC236}">
                        <a16:creationId xmlns:a16="http://schemas.microsoft.com/office/drawing/2014/main" id="{BCAF8AE1-B7DD-A640-9C32-30C6AACF3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604" y="6388452"/>
                    <a:ext cx="668541" cy="110213"/>
                  </a:xfrm>
                  <a:prstGeom prst="rect">
                    <a:avLst/>
                  </a:prstGeom>
                </p:spPr>
              </p:pic>
            </p:grpSp>
            <p:sp>
              <p:nvSpPr>
                <p:cNvPr id="54" name="TextBox 53">
                  <a:extLst>
                    <a:ext uri="{FF2B5EF4-FFF2-40B4-BE49-F238E27FC236}">
                      <a16:creationId xmlns:a16="http://schemas.microsoft.com/office/drawing/2014/main" id="{0DF6A60A-3115-3949-AF38-0F5682B189E5}"/>
                    </a:ext>
                  </a:extLst>
                </p:cNvPr>
                <p:cNvSpPr txBox="1"/>
                <p:nvPr/>
              </p:nvSpPr>
              <p:spPr>
                <a:xfrm>
                  <a:off x="1946637" y="2137004"/>
                  <a:ext cx="543313" cy="369332"/>
                </a:xfrm>
                <a:prstGeom prst="rect">
                  <a:avLst/>
                </a:prstGeom>
                <a:noFill/>
              </p:spPr>
              <p:txBody>
                <a:bodyPr wrap="none" rtlCol="0">
                  <a:spAutoFit/>
                </a:bodyPr>
                <a:lstStyle/>
                <a:p>
                  <a:pPr algn="ctr"/>
                  <a:r>
                    <a:rPr lang="en-US" b="1" dirty="0">
                      <a:solidFill>
                        <a:srgbClr val="3D006F"/>
                      </a:solidFill>
                    </a:rPr>
                    <a:t>CCT</a:t>
                  </a:r>
                </a:p>
              </p:txBody>
            </p:sp>
          </p:grpSp>
          <p:grpSp>
            <p:nvGrpSpPr>
              <p:cNvPr id="23" name="Group 22">
                <a:extLst>
                  <a:ext uri="{FF2B5EF4-FFF2-40B4-BE49-F238E27FC236}">
                    <a16:creationId xmlns:a16="http://schemas.microsoft.com/office/drawing/2014/main" id="{5E351806-14DF-C843-B84F-5A79D0857A28}"/>
                  </a:ext>
                </a:extLst>
              </p:cNvPr>
              <p:cNvGrpSpPr>
                <a:grpSpLocks noChangeAspect="1"/>
              </p:cNvGrpSpPr>
              <p:nvPr/>
            </p:nvGrpSpPr>
            <p:grpSpPr>
              <a:xfrm>
                <a:off x="5100522" y="5223544"/>
                <a:ext cx="706038" cy="356281"/>
                <a:chOff x="2983167" y="5948392"/>
                <a:chExt cx="968502" cy="488727"/>
              </a:xfrm>
            </p:grpSpPr>
            <p:sp>
              <p:nvSpPr>
                <p:cNvPr id="51" name="Rectangle 50">
                  <a:extLst>
                    <a:ext uri="{FF2B5EF4-FFF2-40B4-BE49-F238E27FC236}">
                      <a16:creationId xmlns:a16="http://schemas.microsoft.com/office/drawing/2014/main" id="{82C4F078-520A-2541-8447-509DB6462D83}"/>
                    </a:ext>
                  </a:extLst>
                </p:cNvPr>
                <p:cNvSpPr/>
                <p:nvPr/>
              </p:nvSpPr>
              <p:spPr>
                <a:xfrm>
                  <a:off x="3084847" y="5948392"/>
                  <a:ext cx="720263" cy="481418"/>
                </a:xfrm>
                <a:prstGeom prst="rect">
                  <a:avLst/>
                </a:prstGeom>
                <a:solidFill>
                  <a:srgbClr val="3D0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7FA500E1-AB7F-FB4C-93E7-C58FB0EE4487}"/>
                    </a:ext>
                  </a:extLst>
                </p:cNvPr>
                <p:cNvSpPr txBox="1"/>
                <p:nvPr/>
              </p:nvSpPr>
              <p:spPr>
                <a:xfrm>
                  <a:off x="2983167" y="5965672"/>
                  <a:ext cx="968502" cy="471447"/>
                </a:xfrm>
                <a:prstGeom prst="rect">
                  <a:avLst/>
                </a:prstGeom>
                <a:noFill/>
              </p:spPr>
              <p:txBody>
                <a:bodyPr wrap="square" rtlCol="0">
                  <a:spAutoFit/>
                </a:bodyPr>
                <a:lstStyle/>
                <a:p>
                  <a:pPr algn="ctr">
                    <a:lnSpc>
                      <a:spcPct val="80000"/>
                    </a:lnSpc>
                  </a:pPr>
                  <a:r>
                    <a:rPr lang="en-US" sz="1000" b="1" dirty="0">
                      <a:solidFill>
                        <a:srgbClr val="FAAE08"/>
                      </a:solidFill>
                    </a:rPr>
                    <a:t>Coastal. </a:t>
                  </a:r>
                </a:p>
                <a:p>
                  <a:pPr algn="ctr">
                    <a:lnSpc>
                      <a:spcPct val="80000"/>
                    </a:lnSpc>
                  </a:pPr>
                  <a:r>
                    <a:rPr lang="en-US" sz="1000" b="1" dirty="0">
                      <a:solidFill>
                        <a:srgbClr val="FAAE08"/>
                      </a:solidFill>
                    </a:rPr>
                    <a:t>Environ.</a:t>
                  </a:r>
                </a:p>
              </p:txBody>
            </p:sp>
          </p:grpSp>
          <p:grpSp>
            <p:nvGrpSpPr>
              <p:cNvPr id="24" name="Group 23">
                <a:extLst>
                  <a:ext uri="{FF2B5EF4-FFF2-40B4-BE49-F238E27FC236}">
                    <a16:creationId xmlns:a16="http://schemas.microsoft.com/office/drawing/2014/main" id="{CEF1BD6F-A661-E34B-A34D-6263B65DCAE1}"/>
                  </a:ext>
                </a:extLst>
              </p:cNvPr>
              <p:cNvGrpSpPr/>
              <p:nvPr/>
            </p:nvGrpSpPr>
            <p:grpSpPr>
              <a:xfrm>
                <a:off x="6372639" y="5191739"/>
                <a:ext cx="797014" cy="470988"/>
                <a:chOff x="8777704" y="2270155"/>
                <a:chExt cx="797014" cy="470988"/>
              </a:xfrm>
            </p:grpSpPr>
            <p:pic>
              <p:nvPicPr>
                <p:cNvPr id="49" name="Picture 48" descr="braf.jpg">
                  <a:extLst>
                    <a:ext uri="{FF2B5EF4-FFF2-40B4-BE49-F238E27FC236}">
                      <a16:creationId xmlns:a16="http://schemas.microsoft.com/office/drawing/2014/main" id="{D0946979-72EB-0F4C-9E60-772E7C180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7690" y="2270155"/>
                  <a:ext cx="484620" cy="201507"/>
                </a:xfrm>
                <a:prstGeom prst="rect">
                  <a:avLst/>
                </a:prstGeom>
              </p:spPr>
            </p:pic>
            <p:sp>
              <p:nvSpPr>
                <p:cNvPr id="50" name="TextBox 49">
                  <a:extLst>
                    <a:ext uri="{FF2B5EF4-FFF2-40B4-BE49-F238E27FC236}">
                      <a16:creationId xmlns:a16="http://schemas.microsoft.com/office/drawing/2014/main" id="{95A9F092-3F7F-FA4B-AEA4-25349CC80E2E}"/>
                    </a:ext>
                  </a:extLst>
                </p:cNvPr>
                <p:cNvSpPr txBox="1"/>
                <p:nvPr/>
              </p:nvSpPr>
              <p:spPr>
                <a:xfrm>
                  <a:off x="8777704" y="2464144"/>
                  <a:ext cx="797014" cy="276999"/>
                </a:xfrm>
                <a:prstGeom prst="rect">
                  <a:avLst/>
                </a:prstGeom>
                <a:noFill/>
              </p:spPr>
              <p:txBody>
                <a:bodyPr wrap="none" rtlCol="0">
                  <a:spAutoFit/>
                </a:bodyPr>
                <a:lstStyle/>
                <a:p>
                  <a:pPr algn="ctr">
                    <a:lnSpc>
                      <a:spcPct val="60000"/>
                    </a:lnSpc>
                  </a:pPr>
                  <a:r>
                    <a:rPr lang="en-US" sz="1000" b="1" dirty="0">
                      <a:solidFill>
                        <a:schemeClr val="tx1">
                          <a:lumMod val="85000"/>
                          <a:lumOff val="15000"/>
                        </a:schemeClr>
                      </a:solidFill>
                    </a:rPr>
                    <a:t>BR</a:t>
                  </a:r>
                </a:p>
                <a:p>
                  <a:pPr algn="ctr">
                    <a:lnSpc>
                      <a:spcPct val="60000"/>
                    </a:lnSpc>
                  </a:pPr>
                  <a:r>
                    <a:rPr lang="en-US" sz="1000" b="1" dirty="0">
                      <a:solidFill>
                        <a:schemeClr val="tx1">
                          <a:lumMod val="85000"/>
                          <a:lumOff val="15000"/>
                        </a:schemeClr>
                      </a:solidFill>
                    </a:rPr>
                    <a:t>Foundation</a:t>
                  </a:r>
                </a:p>
              </p:txBody>
            </p:sp>
          </p:grpSp>
          <p:grpSp>
            <p:nvGrpSpPr>
              <p:cNvPr id="25" name="Group 24">
                <a:extLst>
                  <a:ext uri="{FF2B5EF4-FFF2-40B4-BE49-F238E27FC236}">
                    <a16:creationId xmlns:a16="http://schemas.microsoft.com/office/drawing/2014/main" id="{649268C6-744E-C047-AA66-E5188314FD35}"/>
                  </a:ext>
                </a:extLst>
              </p:cNvPr>
              <p:cNvGrpSpPr/>
              <p:nvPr/>
            </p:nvGrpSpPr>
            <p:grpSpPr>
              <a:xfrm>
                <a:off x="7161359" y="1895334"/>
                <a:ext cx="498418" cy="524175"/>
                <a:chOff x="8931263" y="2971262"/>
                <a:chExt cx="498418" cy="524175"/>
              </a:xfrm>
            </p:grpSpPr>
            <p:pic>
              <p:nvPicPr>
                <p:cNvPr id="47" name="Picture 46" descr="traffic-light.png">
                  <a:extLst>
                    <a:ext uri="{FF2B5EF4-FFF2-40B4-BE49-F238E27FC236}">
                      <a16:creationId xmlns:a16="http://schemas.microsoft.com/office/drawing/2014/main" id="{437130EC-4BB8-A24E-93F3-DFFFC9F33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3385" y="2971262"/>
                  <a:ext cx="334882" cy="334882"/>
                </a:xfrm>
                <a:prstGeom prst="rect">
                  <a:avLst/>
                </a:prstGeom>
              </p:spPr>
            </p:pic>
            <p:sp>
              <p:nvSpPr>
                <p:cNvPr id="48" name="TextBox 47">
                  <a:extLst>
                    <a:ext uri="{FF2B5EF4-FFF2-40B4-BE49-F238E27FC236}">
                      <a16:creationId xmlns:a16="http://schemas.microsoft.com/office/drawing/2014/main" id="{98764798-BCCE-BC47-B022-F6B5357DA68A}"/>
                    </a:ext>
                  </a:extLst>
                </p:cNvPr>
                <p:cNvSpPr txBox="1"/>
                <p:nvPr/>
              </p:nvSpPr>
              <p:spPr>
                <a:xfrm>
                  <a:off x="8931263" y="3248631"/>
                  <a:ext cx="498418" cy="246806"/>
                </a:xfrm>
                <a:prstGeom prst="rect">
                  <a:avLst/>
                </a:prstGeom>
                <a:noFill/>
              </p:spPr>
              <p:txBody>
                <a:bodyPr wrap="none" rtlCol="0">
                  <a:spAutoFit/>
                </a:bodyPr>
                <a:lstStyle/>
                <a:p>
                  <a:pPr algn="ctr"/>
                  <a:r>
                    <a:rPr lang="en-US" sz="1000" b="1" dirty="0">
                      <a:solidFill>
                        <a:schemeClr val="tx1">
                          <a:lumMod val="85000"/>
                          <a:lumOff val="15000"/>
                        </a:schemeClr>
                      </a:solidFill>
                    </a:rPr>
                    <a:t>DOTD</a:t>
                  </a:r>
                </a:p>
              </p:txBody>
            </p:sp>
          </p:grpSp>
          <p:pic>
            <p:nvPicPr>
              <p:cNvPr id="26" name="Picture 25" descr="non-government-organization-headquarters-with-flag.png">
                <a:extLst>
                  <a:ext uri="{FF2B5EF4-FFF2-40B4-BE49-F238E27FC236}">
                    <a16:creationId xmlns:a16="http://schemas.microsoft.com/office/drawing/2014/main" id="{D20AC0CF-0E62-524A-AAD5-F951FFA46B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210" y="4579110"/>
                <a:ext cx="440326" cy="440326"/>
              </a:xfrm>
              <a:prstGeom prst="rect">
                <a:avLst/>
              </a:prstGeom>
            </p:spPr>
          </p:pic>
          <p:grpSp>
            <p:nvGrpSpPr>
              <p:cNvPr id="27" name="Group 26">
                <a:extLst>
                  <a:ext uri="{FF2B5EF4-FFF2-40B4-BE49-F238E27FC236}">
                    <a16:creationId xmlns:a16="http://schemas.microsoft.com/office/drawing/2014/main" id="{6AEEF6A5-BE3B-A143-BDC4-8FEBE91C973C}"/>
                  </a:ext>
                </a:extLst>
              </p:cNvPr>
              <p:cNvGrpSpPr/>
              <p:nvPr/>
            </p:nvGrpSpPr>
            <p:grpSpPr>
              <a:xfrm>
                <a:off x="6481116" y="1309196"/>
                <a:ext cx="430251" cy="593501"/>
                <a:chOff x="10726164" y="1974304"/>
                <a:chExt cx="430251" cy="593501"/>
              </a:xfrm>
            </p:grpSpPr>
            <p:pic>
              <p:nvPicPr>
                <p:cNvPr id="45" name="Picture 44" descr="capitol-building.png">
                  <a:extLst>
                    <a:ext uri="{FF2B5EF4-FFF2-40B4-BE49-F238E27FC236}">
                      <a16:creationId xmlns:a16="http://schemas.microsoft.com/office/drawing/2014/main" id="{15F3BEC9-8416-0D46-A710-7DE081EA1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0705" y="1974304"/>
                  <a:ext cx="385714" cy="385714"/>
                </a:xfrm>
                <a:prstGeom prst="rect">
                  <a:avLst/>
                </a:prstGeom>
              </p:spPr>
            </p:pic>
            <p:sp>
              <p:nvSpPr>
                <p:cNvPr id="46" name="TextBox 45">
                  <a:extLst>
                    <a:ext uri="{FF2B5EF4-FFF2-40B4-BE49-F238E27FC236}">
                      <a16:creationId xmlns:a16="http://schemas.microsoft.com/office/drawing/2014/main" id="{A19CCA3E-67C1-FB45-A4BB-48CDE5892C59}"/>
                    </a:ext>
                  </a:extLst>
                </p:cNvPr>
                <p:cNvSpPr txBox="1"/>
                <p:nvPr/>
              </p:nvSpPr>
              <p:spPr>
                <a:xfrm>
                  <a:off x="10726164" y="2321584"/>
                  <a:ext cx="430251" cy="246221"/>
                </a:xfrm>
                <a:prstGeom prst="rect">
                  <a:avLst/>
                </a:prstGeom>
                <a:noFill/>
              </p:spPr>
              <p:txBody>
                <a:bodyPr wrap="none" rtlCol="0">
                  <a:spAutoFit/>
                </a:bodyPr>
                <a:lstStyle/>
                <a:p>
                  <a:pPr algn="ctr"/>
                  <a:r>
                    <a:rPr lang="en-US" sz="1000" b="1" dirty="0">
                      <a:solidFill>
                        <a:schemeClr val="tx1">
                          <a:lumMod val="85000"/>
                          <a:lumOff val="15000"/>
                        </a:schemeClr>
                      </a:solidFill>
                    </a:rPr>
                    <a:t>Gov.</a:t>
                  </a:r>
                </a:p>
              </p:txBody>
            </p:sp>
          </p:grpSp>
          <p:grpSp>
            <p:nvGrpSpPr>
              <p:cNvPr id="28" name="Group 27">
                <a:extLst>
                  <a:ext uri="{FF2B5EF4-FFF2-40B4-BE49-F238E27FC236}">
                    <a16:creationId xmlns:a16="http://schemas.microsoft.com/office/drawing/2014/main" id="{9DF94C49-F852-6E49-A85B-3CD5FBED5AC3}"/>
                  </a:ext>
                </a:extLst>
              </p:cNvPr>
              <p:cNvGrpSpPr/>
              <p:nvPr/>
            </p:nvGrpSpPr>
            <p:grpSpPr>
              <a:xfrm>
                <a:off x="7551153" y="2607458"/>
                <a:ext cx="476580" cy="604351"/>
                <a:chOff x="9786921" y="2599362"/>
                <a:chExt cx="476580" cy="604351"/>
              </a:xfrm>
            </p:grpSpPr>
            <p:pic>
              <p:nvPicPr>
                <p:cNvPr id="43" name="Picture 42" descr="imgres.jpg">
                  <a:extLst>
                    <a:ext uri="{FF2B5EF4-FFF2-40B4-BE49-F238E27FC236}">
                      <a16:creationId xmlns:a16="http://schemas.microsoft.com/office/drawing/2014/main" id="{A971B79D-13BB-8D4C-912D-B7B9857CD1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0278" y="2599362"/>
                  <a:ext cx="321182" cy="410019"/>
                </a:xfrm>
                <a:prstGeom prst="rect">
                  <a:avLst/>
                </a:prstGeom>
              </p:spPr>
            </p:pic>
            <p:sp>
              <p:nvSpPr>
                <p:cNvPr id="44" name="TextBox 43">
                  <a:extLst>
                    <a:ext uri="{FF2B5EF4-FFF2-40B4-BE49-F238E27FC236}">
                      <a16:creationId xmlns:a16="http://schemas.microsoft.com/office/drawing/2014/main" id="{06718391-99A1-0346-A9ED-E573F4078F76}"/>
                    </a:ext>
                  </a:extLst>
                </p:cNvPr>
                <p:cNvSpPr txBox="1"/>
                <p:nvPr/>
              </p:nvSpPr>
              <p:spPr>
                <a:xfrm>
                  <a:off x="9786921" y="2956907"/>
                  <a:ext cx="476580" cy="246806"/>
                </a:xfrm>
                <a:prstGeom prst="rect">
                  <a:avLst/>
                </a:prstGeom>
                <a:noFill/>
              </p:spPr>
              <p:txBody>
                <a:bodyPr wrap="none" rtlCol="0">
                  <a:spAutoFit/>
                </a:bodyPr>
                <a:lstStyle/>
                <a:p>
                  <a:pPr algn="ctr"/>
                  <a:r>
                    <a:rPr lang="en-US" sz="1000" b="1" dirty="0">
                      <a:solidFill>
                        <a:schemeClr val="tx1">
                          <a:lumMod val="85000"/>
                          <a:lumOff val="15000"/>
                        </a:schemeClr>
                      </a:solidFill>
                    </a:rPr>
                    <a:t>BRPD</a:t>
                  </a:r>
                </a:p>
              </p:txBody>
            </p:sp>
          </p:grpSp>
          <p:grpSp>
            <p:nvGrpSpPr>
              <p:cNvPr id="29" name="Group 28">
                <a:extLst>
                  <a:ext uri="{FF2B5EF4-FFF2-40B4-BE49-F238E27FC236}">
                    <a16:creationId xmlns:a16="http://schemas.microsoft.com/office/drawing/2014/main" id="{44E7A3DB-2B65-5A48-AE85-6244DEBFFD04}"/>
                  </a:ext>
                </a:extLst>
              </p:cNvPr>
              <p:cNvGrpSpPr/>
              <p:nvPr/>
            </p:nvGrpSpPr>
            <p:grpSpPr>
              <a:xfrm>
                <a:off x="7614509" y="3586824"/>
                <a:ext cx="370508" cy="569805"/>
                <a:chOff x="10726085" y="2839175"/>
                <a:chExt cx="370508" cy="569805"/>
              </a:xfrm>
            </p:grpSpPr>
            <p:sp>
              <p:nvSpPr>
                <p:cNvPr id="41" name="TextBox 40">
                  <a:extLst>
                    <a:ext uri="{FF2B5EF4-FFF2-40B4-BE49-F238E27FC236}">
                      <a16:creationId xmlns:a16="http://schemas.microsoft.com/office/drawing/2014/main" id="{6C8F0A83-12F1-2D4B-BD66-5DED27FD7A01}"/>
                    </a:ext>
                  </a:extLst>
                </p:cNvPr>
                <p:cNvSpPr txBox="1"/>
                <p:nvPr/>
              </p:nvSpPr>
              <p:spPr>
                <a:xfrm>
                  <a:off x="10747902" y="3162759"/>
                  <a:ext cx="343213" cy="246221"/>
                </a:xfrm>
                <a:prstGeom prst="rect">
                  <a:avLst/>
                </a:prstGeom>
                <a:noFill/>
              </p:spPr>
              <p:txBody>
                <a:bodyPr wrap="none" rtlCol="0">
                  <a:spAutoFit/>
                </a:bodyPr>
                <a:lstStyle/>
                <a:p>
                  <a:pPr algn="ctr"/>
                  <a:r>
                    <a:rPr lang="en-US" sz="1000" b="1" dirty="0">
                      <a:solidFill>
                        <a:schemeClr val="tx1">
                          <a:lumMod val="85000"/>
                          <a:lumOff val="15000"/>
                        </a:schemeClr>
                      </a:solidFill>
                    </a:rPr>
                    <a:t>DA</a:t>
                  </a:r>
                </a:p>
              </p:txBody>
            </p:sp>
            <p:pic>
              <p:nvPicPr>
                <p:cNvPr id="42" name="Picture 41" descr="imgres.jpg">
                  <a:extLst>
                    <a:ext uri="{FF2B5EF4-FFF2-40B4-BE49-F238E27FC236}">
                      <a16:creationId xmlns:a16="http://schemas.microsoft.com/office/drawing/2014/main" id="{185316A6-DD0A-2544-8336-26C7E3BA98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6085" y="2839175"/>
                  <a:ext cx="370508" cy="370508"/>
                </a:xfrm>
                <a:prstGeom prst="rect">
                  <a:avLst/>
                </a:prstGeom>
              </p:spPr>
            </p:pic>
          </p:grpSp>
          <p:grpSp>
            <p:nvGrpSpPr>
              <p:cNvPr id="30" name="Group 29">
                <a:extLst>
                  <a:ext uri="{FF2B5EF4-FFF2-40B4-BE49-F238E27FC236}">
                    <a16:creationId xmlns:a16="http://schemas.microsoft.com/office/drawing/2014/main" id="{AC150E86-175A-FE47-A3BA-BE544B9031A8}"/>
                  </a:ext>
                </a:extLst>
              </p:cNvPr>
              <p:cNvGrpSpPr/>
              <p:nvPr/>
            </p:nvGrpSpPr>
            <p:grpSpPr>
              <a:xfrm>
                <a:off x="4792946" y="1945340"/>
                <a:ext cx="2580704" cy="3159458"/>
                <a:chOff x="4815624" y="2622676"/>
                <a:chExt cx="2580704" cy="3159458"/>
              </a:xfrm>
            </p:grpSpPr>
            <p:pic>
              <p:nvPicPr>
                <p:cNvPr id="31" name="Picture 30" descr="SCC_Cyberinfrastructure.png">
                  <a:extLst>
                    <a:ext uri="{FF2B5EF4-FFF2-40B4-BE49-F238E27FC236}">
                      <a16:creationId xmlns:a16="http://schemas.microsoft.com/office/drawing/2014/main" id="{73F4621F-FD3F-2A4C-90CC-F293586BEA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5624" y="3684847"/>
                  <a:ext cx="2580704" cy="1835703"/>
                </a:xfrm>
                <a:prstGeom prst="rect">
                  <a:avLst/>
                </a:prstGeom>
              </p:spPr>
            </p:pic>
            <p:grpSp>
              <p:nvGrpSpPr>
                <p:cNvPr id="32" name="Group 31">
                  <a:extLst>
                    <a:ext uri="{FF2B5EF4-FFF2-40B4-BE49-F238E27FC236}">
                      <a16:creationId xmlns:a16="http://schemas.microsoft.com/office/drawing/2014/main" id="{3F178D79-D75C-AB4C-9710-85A65D09B760}"/>
                    </a:ext>
                  </a:extLst>
                </p:cNvPr>
                <p:cNvGrpSpPr/>
                <p:nvPr/>
              </p:nvGrpSpPr>
              <p:grpSpPr>
                <a:xfrm>
                  <a:off x="5472744" y="2622676"/>
                  <a:ext cx="1347528" cy="1284071"/>
                  <a:chOff x="1237181" y="2818708"/>
                  <a:chExt cx="2462306" cy="2462306"/>
                </a:xfrm>
              </p:grpSpPr>
              <p:grpSp>
                <p:nvGrpSpPr>
                  <p:cNvPr id="34" name="Group 33">
                    <a:extLst>
                      <a:ext uri="{FF2B5EF4-FFF2-40B4-BE49-F238E27FC236}">
                        <a16:creationId xmlns:a16="http://schemas.microsoft.com/office/drawing/2014/main" id="{2F89DD36-A0F7-D844-B11D-B81E34B6B5C8}"/>
                      </a:ext>
                    </a:extLst>
                  </p:cNvPr>
                  <p:cNvGrpSpPr/>
                  <p:nvPr/>
                </p:nvGrpSpPr>
                <p:grpSpPr>
                  <a:xfrm>
                    <a:off x="1237181" y="2818708"/>
                    <a:ext cx="2462306" cy="2462306"/>
                    <a:chOff x="838047" y="323558"/>
                    <a:chExt cx="2462306" cy="2462306"/>
                  </a:xfrm>
                </p:grpSpPr>
                <p:pic>
                  <p:nvPicPr>
                    <p:cNvPr id="39" name="Picture 38" descr="hubzero.png">
                      <a:extLst>
                        <a:ext uri="{FF2B5EF4-FFF2-40B4-BE49-F238E27FC236}">
                          <a16:creationId xmlns:a16="http://schemas.microsoft.com/office/drawing/2014/main" id="{7D7B8DA3-3253-B846-850F-A0189F0A49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952" y="628015"/>
                      <a:ext cx="2183512" cy="1382656"/>
                    </a:xfrm>
                    <a:prstGeom prst="rect">
                      <a:avLst/>
                    </a:prstGeom>
                  </p:spPr>
                </p:pic>
                <p:pic>
                  <p:nvPicPr>
                    <p:cNvPr id="40" name="Picture 39" descr="screen.png">
                      <a:extLst>
                        <a:ext uri="{FF2B5EF4-FFF2-40B4-BE49-F238E27FC236}">
                          <a16:creationId xmlns:a16="http://schemas.microsoft.com/office/drawing/2014/main" id="{E1D055C7-7363-4D47-82D7-2B2151205D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047" y="323558"/>
                      <a:ext cx="2462306" cy="2462306"/>
                    </a:xfrm>
                    <a:prstGeom prst="rect">
                      <a:avLst/>
                    </a:prstGeom>
                  </p:spPr>
                </p:pic>
              </p:grpSp>
              <p:grpSp>
                <p:nvGrpSpPr>
                  <p:cNvPr id="35" name="Group 34">
                    <a:extLst>
                      <a:ext uri="{FF2B5EF4-FFF2-40B4-BE49-F238E27FC236}">
                        <a16:creationId xmlns:a16="http://schemas.microsoft.com/office/drawing/2014/main" id="{6789A0DB-B9D2-D744-BBD1-BCCAD52EAB75}"/>
                      </a:ext>
                    </a:extLst>
                  </p:cNvPr>
                  <p:cNvGrpSpPr/>
                  <p:nvPr/>
                </p:nvGrpSpPr>
                <p:grpSpPr>
                  <a:xfrm>
                    <a:off x="1237181" y="2846003"/>
                    <a:ext cx="2462306" cy="649204"/>
                    <a:chOff x="1228541" y="1714249"/>
                    <a:chExt cx="2462307" cy="649205"/>
                  </a:xfrm>
                </p:grpSpPr>
                <p:sp>
                  <p:nvSpPr>
                    <p:cNvPr id="37" name="Rectangle 36">
                      <a:extLst>
                        <a:ext uri="{FF2B5EF4-FFF2-40B4-BE49-F238E27FC236}">
                          <a16:creationId xmlns:a16="http://schemas.microsoft.com/office/drawing/2014/main" id="{07D65909-A338-2746-9581-460888D19ED9}"/>
                        </a:ext>
                      </a:extLst>
                    </p:cNvPr>
                    <p:cNvSpPr/>
                    <p:nvPr/>
                  </p:nvSpPr>
                  <p:spPr>
                    <a:xfrm>
                      <a:off x="1388086" y="1871340"/>
                      <a:ext cx="2130890" cy="347273"/>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2F3CFC9-DFC1-6F40-A200-233EECD0F7B6}"/>
                        </a:ext>
                      </a:extLst>
                    </p:cNvPr>
                    <p:cNvSpPr txBox="1"/>
                    <p:nvPr/>
                  </p:nvSpPr>
                  <p:spPr>
                    <a:xfrm>
                      <a:off x="1228541" y="1714249"/>
                      <a:ext cx="2462307" cy="649205"/>
                    </a:xfrm>
                    <a:prstGeom prst="rect">
                      <a:avLst/>
                    </a:prstGeom>
                    <a:noFill/>
                  </p:spPr>
                  <p:txBody>
                    <a:bodyPr wrap="square" rtlCol="0">
                      <a:spAutoFit/>
                    </a:bodyPr>
                    <a:lstStyle/>
                    <a:p>
                      <a:pPr algn="ctr"/>
                      <a:r>
                        <a:rPr lang="en-US" sz="1600" b="1" dirty="0">
                          <a:solidFill>
                            <a:schemeClr val="bg1"/>
                          </a:solidFill>
                          <a:latin typeface="Avenir Next Condensed Demi Bold"/>
                          <a:cs typeface="Avenir Next Condensed Demi Bold"/>
                        </a:rPr>
                        <a:t>SmartCity Hub</a:t>
                      </a:r>
                    </a:p>
                  </p:txBody>
                </p:sp>
              </p:grpSp>
              <p:pic>
                <p:nvPicPr>
                  <p:cNvPr id="36" name="Picture 35" descr="cityscape.png">
                    <a:extLst>
                      <a:ext uri="{FF2B5EF4-FFF2-40B4-BE49-F238E27FC236}">
                        <a16:creationId xmlns:a16="http://schemas.microsoft.com/office/drawing/2014/main" id="{B4EBD2F2-4853-524C-A342-6B743557F0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1812" y="3379767"/>
                    <a:ext cx="447202" cy="447202"/>
                  </a:xfrm>
                  <a:prstGeom prst="rect">
                    <a:avLst/>
                  </a:prstGeom>
                </p:spPr>
              </p:pic>
            </p:grpSp>
            <p:sp>
              <p:nvSpPr>
                <p:cNvPr id="33" name="TextBox 32">
                  <a:extLst>
                    <a:ext uri="{FF2B5EF4-FFF2-40B4-BE49-F238E27FC236}">
                      <a16:creationId xmlns:a16="http://schemas.microsoft.com/office/drawing/2014/main" id="{D1E0F8CC-27D2-4B40-913C-E7BC303AC9C8}"/>
                    </a:ext>
                  </a:extLst>
                </p:cNvPr>
                <p:cNvSpPr txBox="1"/>
                <p:nvPr/>
              </p:nvSpPr>
              <p:spPr>
                <a:xfrm>
                  <a:off x="5175799" y="5443580"/>
                  <a:ext cx="1855796" cy="338554"/>
                </a:xfrm>
                <a:prstGeom prst="rect">
                  <a:avLst/>
                </a:prstGeom>
                <a:noFill/>
              </p:spPr>
              <p:txBody>
                <a:bodyPr wrap="none" rtlCol="0">
                  <a:spAutoFit/>
                </a:bodyPr>
                <a:lstStyle/>
                <a:p>
                  <a:r>
                    <a:rPr lang="en-US" sz="1600" b="1" dirty="0"/>
                    <a:t>Cyberinfrastructure</a:t>
                  </a:r>
                </a:p>
              </p:txBody>
            </p:sp>
          </p:grpSp>
        </p:grpSp>
        <p:sp>
          <p:nvSpPr>
            <p:cNvPr id="14" name="TextBox 13">
              <a:extLst>
                <a:ext uri="{FF2B5EF4-FFF2-40B4-BE49-F238E27FC236}">
                  <a16:creationId xmlns:a16="http://schemas.microsoft.com/office/drawing/2014/main" id="{85E15656-B14A-9D48-BC0F-8C7CA1D405F2}"/>
                </a:ext>
              </a:extLst>
            </p:cNvPr>
            <p:cNvSpPr txBox="1"/>
            <p:nvPr/>
          </p:nvSpPr>
          <p:spPr>
            <a:xfrm>
              <a:off x="7286403" y="5125597"/>
              <a:ext cx="437940" cy="246221"/>
            </a:xfrm>
            <a:prstGeom prst="rect">
              <a:avLst/>
            </a:prstGeom>
            <a:noFill/>
          </p:spPr>
          <p:txBody>
            <a:bodyPr wrap="none" rtlCol="0">
              <a:spAutoFit/>
            </a:bodyPr>
            <a:lstStyle/>
            <a:p>
              <a:pPr algn="ctr"/>
              <a:r>
                <a:rPr lang="en-US" sz="1000" b="1">
                  <a:solidFill>
                    <a:schemeClr val="tx1">
                      <a:lumMod val="85000"/>
                      <a:lumOff val="15000"/>
                    </a:schemeClr>
                  </a:solidFill>
                </a:rPr>
                <a:t>NGO</a:t>
              </a:r>
              <a:endParaRPr lang="en-US" sz="1000" b="1" dirty="0">
                <a:solidFill>
                  <a:schemeClr val="tx1">
                    <a:lumMod val="85000"/>
                    <a:lumOff val="15000"/>
                  </a:schemeClr>
                </a:solidFill>
              </a:endParaRPr>
            </a:p>
          </p:txBody>
        </p:sp>
      </p:grpSp>
      <p:sp>
        <p:nvSpPr>
          <p:cNvPr id="8" name="Title 8"/>
          <p:cNvSpPr>
            <a:spLocks noGrp="1"/>
          </p:cNvSpPr>
          <p:nvPr>
            <p:ph type="title" idx="4294967295"/>
          </p:nvPr>
        </p:nvSpPr>
        <p:spPr>
          <a:xfrm>
            <a:off x="2070411" y="130175"/>
            <a:ext cx="8018153" cy="762000"/>
          </a:xfrm>
        </p:spPr>
        <p:txBody>
          <a:bodyPr>
            <a:noAutofit/>
          </a:bodyPr>
          <a:lstStyle/>
          <a:p>
            <a:pPr>
              <a:lnSpc>
                <a:spcPct val="100000"/>
              </a:lnSpc>
            </a:pPr>
            <a:r>
              <a:rPr lang="en-US" sz="4000" b="1" dirty="0">
                <a:solidFill>
                  <a:schemeClr val="accent2"/>
                </a:solidFill>
              </a:rPr>
              <a:t>Project Aims</a:t>
            </a:r>
          </a:p>
        </p:txBody>
      </p:sp>
      <p:sp>
        <p:nvSpPr>
          <p:cNvPr id="66" name="Content Placeholder 2">
            <a:extLst>
              <a:ext uri="{FF2B5EF4-FFF2-40B4-BE49-F238E27FC236}">
                <a16:creationId xmlns:a16="http://schemas.microsoft.com/office/drawing/2014/main" id="{E58AF4F4-F9C4-214B-AB1D-3204E791A61E}"/>
              </a:ext>
            </a:extLst>
          </p:cNvPr>
          <p:cNvSpPr txBox="1">
            <a:spLocks/>
          </p:cNvSpPr>
          <p:nvPr/>
        </p:nvSpPr>
        <p:spPr>
          <a:xfrm>
            <a:off x="706010" y="2576595"/>
            <a:ext cx="5575682" cy="35104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u="sng" dirty="0"/>
              <a:t>Integrative Research: </a:t>
            </a:r>
          </a:p>
          <a:p>
            <a:r>
              <a:rPr lang="en-US" sz="1600" dirty="0"/>
              <a:t>Build a community from LSU research groups, Baton Rouge public offices, NGOs through a web-portal (http://</a:t>
            </a:r>
            <a:r>
              <a:rPr lang="en-US" sz="1600" dirty="0" err="1"/>
              <a:t>smartcity.lsu.edu</a:t>
            </a:r>
            <a:r>
              <a:rPr lang="en-US" sz="1600" dirty="0"/>
              <a:t>/)</a:t>
            </a:r>
          </a:p>
          <a:p>
            <a:r>
              <a:rPr lang="en-US" sz="1600" dirty="0"/>
              <a:t>Develop a research concept : Appling Big Data technologies to collect and manage heterogeneous data using HPC cyberinfrastructure at LSU.</a:t>
            </a:r>
          </a:p>
          <a:p>
            <a:r>
              <a:rPr lang="en-US" sz="1600" dirty="0"/>
              <a:t>Analyze the Big Data to discover knowledge using Deep Learning technologies for collaborative analyses and predictions.</a:t>
            </a:r>
          </a:p>
        </p:txBody>
      </p:sp>
      <p:sp>
        <p:nvSpPr>
          <p:cNvPr id="67" name="Content Placeholder 2">
            <a:extLst>
              <a:ext uri="{FF2B5EF4-FFF2-40B4-BE49-F238E27FC236}">
                <a16:creationId xmlns:a16="http://schemas.microsoft.com/office/drawing/2014/main" id="{0790AB24-EA2F-E646-95BF-0922A14F40E1}"/>
              </a:ext>
            </a:extLst>
          </p:cNvPr>
          <p:cNvSpPr txBox="1">
            <a:spLocks/>
          </p:cNvSpPr>
          <p:nvPr/>
        </p:nvSpPr>
        <p:spPr>
          <a:xfrm>
            <a:off x="715821" y="498906"/>
            <a:ext cx="5245700" cy="20776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u="sng" dirty="0"/>
              <a:t>Challenge: </a:t>
            </a:r>
          </a:p>
          <a:p>
            <a:r>
              <a:rPr lang="en-US" sz="1600" dirty="0"/>
              <a:t>Social Challenges: Transportation issues on overburdened Interstate-10 and High levels of crime</a:t>
            </a:r>
          </a:p>
          <a:p>
            <a:r>
              <a:rPr lang="en-US" sz="1600" dirty="0"/>
              <a:t>Technical Challenges: Utilization of Open datasets related with Baton Rouge and social network data (Twitter, Waze, etc.) </a:t>
            </a:r>
          </a:p>
        </p:txBody>
      </p:sp>
      <p:sp>
        <p:nvSpPr>
          <p:cNvPr id="68" name="Content Placeholder 2">
            <a:extLst>
              <a:ext uri="{FF2B5EF4-FFF2-40B4-BE49-F238E27FC236}">
                <a16:creationId xmlns:a16="http://schemas.microsoft.com/office/drawing/2014/main" id="{A7DC0FEC-AE35-0F4F-9D1A-2D0FC8389A67}"/>
              </a:ext>
            </a:extLst>
          </p:cNvPr>
          <p:cNvSpPr txBox="1">
            <a:spLocks/>
          </p:cNvSpPr>
          <p:nvPr/>
        </p:nvSpPr>
        <p:spPr>
          <a:xfrm>
            <a:off x="6703326" y="5183702"/>
            <a:ext cx="5234673" cy="18716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900" b="1" u="sng" dirty="0"/>
              <a:t>Community Engagement: </a:t>
            </a:r>
          </a:p>
          <a:p>
            <a:r>
              <a:rPr lang="en-US" sz="1600" dirty="0"/>
              <a:t>East Baton Rouge (EBR) Parish, EBR Mayor Office, EBR District Attorney, EBR Police Department, LA Department of Transportation (LA-DOTD), BR Foundation, Center for Planning Excellence (CPEX)</a:t>
            </a:r>
            <a:endParaRPr lang="en-US" sz="1700" dirty="0"/>
          </a:p>
          <a:p>
            <a:endParaRPr lang="en-US" sz="1700" dirty="0"/>
          </a:p>
          <a:p>
            <a:endParaRPr lang="en-US" sz="1700" dirty="0"/>
          </a:p>
        </p:txBody>
      </p:sp>
      <p:sp>
        <p:nvSpPr>
          <p:cNvPr id="69" name="Content Placeholder 2">
            <a:extLst>
              <a:ext uri="{FF2B5EF4-FFF2-40B4-BE49-F238E27FC236}">
                <a16:creationId xmlns:a16="http://schemas.microsoft.com/office/drawing/2014/main" id="{131472D6-FC36-6D4C-B663-D4152EFF3D35}"/>
              </a:ext>
            </a:extLst>
          </p:cNvPr>
          <p:cNvSpPr txBox="1">
            <a:spLocks/>
          </p:cNvSpPr>
          <p:nvPr/>
        </p:nvSpPr>
        <p:spPr>
          <a:xfrm>
            <a:off x="706009" y="5203869"/>
            <a:ext cx="5821791" cy="20015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u="sng" dirty="0"/>
              <a:t>Impact: </a:t>
            </a:r>
          </a:p>
          <a:p>
            <a:r>
              <a:rPr lang="en-US" sz="1600" dirty="0"/>
              <a:t>Developed research themes will support the Baton Rouge Smart City Committee’s the strategic plans </a:t>
            </a:r>
          </a:p>
          <a:p>
            <a:r>
              <a:rPr lang="en-US" sz="1600" dirty="0"/>
              <a:t>Produced technical outcomes will address public safety and transportation.</a:t>
            </a:r>
          </a:p>
        </p:txBody>
      </p:sp>
    </p:spTree>
    <p:extLst>
      <p:ext uri="{BB962C8B-B14F-4D97-AF65-F5344CB8AC3E}">
        <p14:creationId xmlns:p14="http://schemas.microsoft.com/office/powerpoint/2010/main" val="1010960343"/>
      </p:ext>
    </p:extLst>
  </p:cSld>
  <p:clrMapOvr>
    <a:masterClrMapping/>
  </p:clrMapOvr>
  <mc:AlternateContent xmlns:mc="http://schemas.openxmlformats.org/markup-compatibility/2006" xmlns:p14="http://schemas.microsoft.com/office/powerpoint/2010/main">
    <mc:Choice Requires="p14">
      <p:transition p14:dur="250" advTm="30801"/>
    </mc:Choice>
    <mc:Fallback xmlns="">
      <p:transition advTm="3080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2070411" y="130175"/>
            <a:ext cx="8018153" cy="762000"/>
          </a:xfrm>
        </p:spPr>
        <p:txBody>
          <a:bodyPr>
            <a:noAutofit/>
          </a:bodyPr>
          <a:lstStyle/>
          <a:p>
            <a:pPr>
              <a:lnSpc>
                <a:spcPct val="100000"/>
              </a:lnSpc>
            </a:pPr>
            <a:r>
              <a:rPr lang="en-US" sz="4000" b="1" dirty="0">
                <a:solidFill>
                  <a:schemeClr val="accent2"/>
                </a:solidFill>
              </a:rPr>
              <a:t>Status of the Project</a:t>
            </a:r>
          </a:p>
        </p:txBody>
      </p:sp>
      <p:pic>
        <p:nvPicPr>
          <p:cNvPr id="35" name="Picture 34">
            <a:extLst>
              <a:ext uri="{FF2B5EF4-FFF2-40B4-BE49-F238E27FC236}">
                <a16:creationId xmlns:a16="http://schemas.microsoft.com/office/drawing/2014/main" id="{9EA9A525-848C-7D44-A5C9-04266AEC29E7}"/>
              </a:ext>
            </a:extLst>
          </p:cNvPr>
          <p:cNvPicPr>
            <a:picLocks noChangeAspect="1"/>
          </p:cNvPicPr>
          <p:nvPr/>
        </p:nvPicPr>
        <p:blipFill>
          <a:blip r:embed="rId3"/>
          <a:stretch>
            <a:fillRect/>
          </a:stretch>
        </p:blipFill>
        <p:spPr>
          <a:xfrm>
            <a:off x="789087" y="1209051"/>
            <a:ext cx="10755884" cy="5129666"/>
          </a:xfrm>
          <a:prstGeom prst="rect">
            <a:avLst/>
          </a:prstGeom>
        </p:spPr>
      </p:pic>
      <p:sp>
        <p:nvSpPr>
          <p:cNvPr id="36" name="TextBox 35">
            <a:extLst>
              <a:ext uri="{FF2B5EF4-FFF2-40B4-BE49-F238E27FC236}">
                <a16:creationId xmlns:a16="http://schemas.microsoft.com/office/drawing/2014/main" id="{4791A977-4A47-3445-86E8-59F442A719A9}"/>
              </a:ext>
            </a:extLst>
          </p:cNvPr>
          <p:cNvSpPr txBox="1"/>
          <p:nvPr/>
        </p:nvSpPr>
        <p:spPr>
          <a:xfrm>
            <a:off x="2866385" y="1272631"/>
            <a:ext cx="2802863" cy="1323439"/>
          </a:xfrm>
          <a:prstGeom prst="rect">
            <a:avLst/>
          </a:prstGeom>
          <a:noFill/>
        </p:spPr>
        <p:txBody>
          <a:bodyPr wrap="square" rtlCol="0">
            <a:spAutoFit/>
          </a:bodyPr>
          <a:lstStyle/>
          <a:p>
            <a:pPr marL="457200" lvl="0" indent="-457200">
              <a:buFont typeface="+mj-lt"/>
              <a:buAutoNum type="arabicParenR"/>
            </a:pPr>
            <a:r>
              <a:rPr lang="en-US" sz="2000" dirty="0"/>
              <a:t>Built a research team from CS, ECE, Social, Civil, Art &amp; Design</a:t>
            </a:r>
          </a:p>
        </p:txBody>
      </p:sp>
      <p:sp>
        <p:nvSpPr>
          <p:cNvPr id="37" name="TextBox 36">
            <a:extLst>
              <a:ext uri="{FF2B5EF4-FFF2-40B4-BE49-F238E27FC236}">
                <a16:creationId xmlns:a16="http://schemas.microsoft.com/office/drawing/2014/main" id="{A025F9D8-BB7F-2640-A338-FB63C04B8B3C}"/>
              </a:ext>
            </a:extLst>
          </p:cNvPr>
          <p:cNvSpPr txBox="1"/>
          <p:nvPr/>
        </p:nvSpPr>
        <p:spPr>
          <a:xfrm>
            <a:off x="5669248" y="1284454"/>
            <a:ext cx="3627152" cy="1015663"/>
          </a:xfrm>
          <a:prstGeom prst="rect">
            <a:avLst/>
          </a:prstGeom>
          <a:noFill/>
        </p:spPr>
        <p:txBody>
          <a:bodyPr wrap="square" rtlCol="0">
            <a:spAutoFit/>
          </a:bodyPr>
          <a:lstStyle/>
          <a:p>
            <a:pPr marL="457200" lvl="0" indent="-457200">
              <a:buFont typeface="+mj-lt"/>
              <a:buAutoNum type="arabicParenR" startAt="2"/>
            </a:pPr>
            <a:r>
              <a:rPr lang="en-US" sz="2000" dirty="0"/>
              <a:t>Partnering with community stakeholders, DOTD, BRDA, BRPD, NGO, etc.</a:t>
            </a:r>
          </a:p>
        </p:txBody>
      </p:sp>
      <p:sp>
        <p:nvSpPr>
          <p:cNvPr id="38" name="TextBox 37">
            <a:extLst>
              <a:ext uri="{FF2B5EF4-FFF2-40B4-BE49-F238E27FC236}">
                <a16:creationId xmlns:a16="http://schemas.microsoft.com/office/drawing/2014/main" id="{08C5D53D-7B80-A34A-A13F-3EF6512614D0}"/>
              </a:ext>
            </a:extLst>
          </p:cNvPr>
          <p:cNvSpPr txBox="1"/>
          <p:nvPr/>
        </p:nvSpPr>
        <p:spPr>
          <a:xfrm>
            <a:off x="2952021" y="5061796"/>
            <a:ext cx="6430015" cy="1323439"/>
          </a:xfrm>
          <a:prstGeom prst="rect">
            <a:avLst/>
          </a:prstGeom>
          <a:noFill/>
        </p:spPr>
        <p:txBody>
          <a:bodyPr wrap="square" rtlCol="0">
            <a:spAutoFit/>
          </a:bodyPr>
          <a:lstStyle/>
          <a:p>
            <a:pPr marL="457200" indent="-457200">
              <a:buFont typeface="+mj-lt"/>
              <a:buAutoNum type="arabicParenR" startAt="3"/>
            </a:pPr>
            <a:r>
              <a:rPr lang="en-US" sz="2000" dirty="0"/>
              <a:t>Developed research topics on crime &amp; transportation (e.g., classifying cars and suspicious behaviors from video streams with deep learning, Linking criminal networks to violent incidents, etc.)</a:t>
            </a:r>
          </a:p>
        </p:txBody>
      </p:sp>
    </p:spTree>
    <p:extLst>
      <p:ext uri="{BB962C8B-B14F-4D97-AF65-F5344CB8AC3E}">
        <p14:creationId xmlns:p14="http://schemas.microsoft.com/office/powerpoint/2010/main" val="899101318"/>
      </p:ext>
    </p:extLst>
  </p:cSld>
  <p:clrMapOvr>
    <a:masterClrMapping/>
  </p:clrMapOvr>
  <mc:AlternateContent xmlns:mc="http://schemas.openxmlformats.org/markup-compatibility/2006" xmlns:p14="http://schemas.microsoft.com/office/powerpoint/2010/main">
    <mc:Choice Requires="p14">
      <p:transition p14:dur="250" advTm="30212"/>
    </mc:Choice>
    <mc:Fallback xmlns="">
      <p:transition advTm="3021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1888317" y="144000"/>
            <a:ext cx="8018153" cy="762000"/>
          </a:xfrm>
        </p:spPr>
        <p:txBody>
          <a:bodyPr>
            <a:noAutofit/>
          </a:bodyPr>
          <a:lstStyle/>
          <a:p>
            <a:pPr>
              <a:lnSpc>
                <a:spcPct val="100000"/>
              </a:lnSpc>
            </a:pPr>
            <a:r>
              <a:rPr lang="en-US" sz="4000" b="1" dirty="0">
                <a:solidFill>
                  <a:schemeClr val="accent2"/>
                </a:solidFill>
              </a:rPr>
              <a:t>Outcomes</a:t>
            </a:r>
          </a:p>
        </p:txBody>
      </p:sp>
      <p:sp>
        <p:nvSpPr>
          <p:cNvPr id="5" name="TextBox 4">
            <a:extLst>
              <a:ext uri="{FF2B5EF4-FFF2-40B4-BE49-F238E27FC236}">
                <a16:creationId xmlns:a16="http://schemas.microsoft.com/office/drawing/2014/main" id="{EAB4B23A-4E2F-304D-B078-503E0D2F5807}"/>
              </a:ext>
            </a:extLst>
          </p:cNvPr>
          <p:cNvSpPr txBox="1"/>
          <p:nvPr/>
        </p:nvSpPr>
        <p:spPr>
          <a:xfrm>
            <a:off x="1088669" y="1171567"/>
            <a:ext cx="5094894" cy="2031325"/>
          </a:xfrm>
          <a:prstGeom prst="rect">
            <a:avLst/>
          </a:prstGeom>
          <a:noFill/>
        </p:spPr>
        <p:txBody>
          <a:bodyPr wrap="square" rtlCol="0">
            <a:spAutoFit/>
          </a:bodyPr>
          <a:lstStyle/>
          <a:p>
            <a:pPr marL="457200" lvl="0" indent="-457200">
              <a:buFont typeface="+mj-lt"/>
              <a:buAutoNum type="arabicParenR"/>
            </a:pPr>
            <a:r>
              <a:rPr lang="en-US" dirty="0"/>
              <a:t>Collected datasets from Open Data Baton Rouge, DOTD camera video streams, Twitters, etc.</a:t>
            </a:r>
          </a:p>
          <a:p>
            <a:pPr marL="457200" lvl="0" indent="-457200">
              <a:buFont typeface="+mj-lt"/>
              <a:buAutoNum type="arabicParenR"/>
            </a:pPr>
            <a:r>
              <a:rPr lang="en-US" dirty="0"/>
              <a:t>Developed real-time video analysis software tools using big data and deep learning technologies for public safety, crime and transportation</a:t>
            </a:r>
          </a:p>
        </p:txBody>
      </p:sp>
      <p:grpSp>
        <p:nvGrpSpPr>
          <p:cNvPr id="9" name="Group 8">
            <a:extLst>
              <a:ext uri="{FF2B5EF4-FFF2-40B4-BE49-F238E27FC236}">
                <a16:creationId xmlns:a16="http://schemas.microsoft.com/office/drawing/2014/main" id="{C58EA8D2-D022-EB43-A156-B5FB70BF46E6}"/>
              </a:ext>
            </a:extLst>
          </p:cNvPr>
          <p:cNvGrpSpPr/>
          <p:nvPr/>
        </p:nvGrpSpPr>
        <p:grpSpPr>
          <a:xfrm>
            <a:off x="1099555" y="3709525"/>
            <a:ext cx="5027444" cy="2903177"/>
            <a:chOff x="1099555" y="3709525"/>
            <a:chExt cx="5027444" cy="2903177"/>
          </a:xfrm>
        </p:grpSpPr>
        <p:pic>
          <p:nvPicPr>
            <p:cNvPr id="1026" name="Picture 2" descr="https://lh3.googleusercontent.com/XzexFG6FT60pneQUhHCY1WEfL7QHEj0cu7wWa6mpgYoaBAYkknwMUDvKb16-QyotixgY1ynz1KgwLJaTW9C6aCsvJkJLr3WboKufhiDDv5aDGdmcO3iqKkZ3A2NUE1-owvxRksRZ">
              <a:extLst>
                <a:ext uri="{FF2B5EF4-FFF2-40B4-BE49-F238E27FC236}">
                  <a16:creationId xmlns:a16="http://schemas.microsoft.com/office/drawing/2014/main" id="{31524863-8F4A-C34C-981B-F172F59BC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389" y="3709525"/>
              <a:ext cx="4848610" cy="2903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99F7533-B003-1F4D-8AA7-262DC74F6C77}"/>
                </a:ext>
              </a:extLst>
            </p:cNvPr>
            <p:cNvSpPr/>
            <p:nvPr/>
          </p:nvSpPr>
          <p:spPr>
            <a:xfrm>
              <a:off x="1099555" y="6221971"/>
              <a:ext cx="657125" cy="3907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B523ED7-DEF4-D34F-AC2D-089821E10742}"/>
              </a:ext>
            </a:extLst>
          </p:cNvPr>
          <p:cNvGrpSpPr/>
          <p:nvPr/>
        </p:nvGrpSpPr>
        <p:grpSpPr>
          <a:xfrm>
            <a:off x="6183563" y="3543974"/>
            <a:ext cx="5562299" cy="2890942"/>
            <a:chOff x="6183563" y="3543974"/>
            <a:chExt cx="5562299" cy="2890942"/>
          </a:xfrm>
        </p:grpSpPr>
        <p:pic>
          <p:nvPicPr>
            <p:cNvPr id="1030" name="Picture 6" descr="https://lh3.googleusercontent.com/55dre7l-p5Hw67zMYhIQyCyJpE_vmASXH-91Mh9-iH2p7B36Jmkv7Sdhl2zHlari4kx9H8KvuhAudDhsSCjd2UUUheT9b7huzGGbj-gSdkyM2JdTdbhOqCVm-e0E_qTbflWrDmvp">
              <a:extLst>
                <a:ext uri="{FF2B5EF4-FFF2-40B4-BE49-F238E27FC236}">
                  <a16:creationId xmlns:a16="http://schemas.microsoft.com/office/drawing/2014/main" id="{3B44B7CC-6B9C-B14A-8484-950C4F655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737" y="3543974"/>
              <a:ext cx="5483125" cy="28909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03149C9-A7EB-4A4C-8909-D477946A80E8}"/>
                </a:ext>
              </a:extLst>
            </p:cNvPr>
            <p:cNvSpPr/>
            <p:nvPr/>
          </p:nvSpPr>
          <p:spPr>
            <a:xfrm>
              <a:off x="6183563" y="6221971"/>
              <a:ext cx="657125" cy="212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151CBC1-679F-C54E-BE4E-39A8B6F30B8A}"/>
              </a:ext>
            </a:extLst>
          </p:cNvPr>
          <p:cNvGrpSpPr/>
          <p:nvPr/>
        </p:nvGrpSpPr>
        <p:grpSpPr>
          <a:xfrm>
            <a:off x="6183563" y="1171569"/>
            <a:ext cx="5682329" cy="1927223"/>
            <a:chOff x="6183563" y="1171569"/>
            <a:chExt cx="5682329" cy="1927223"/>
          </a:xfrm>
        </p:grpSpPr>
        <p:pic>
          <p:nvPicPr>
            <p:cNvPr id="1028" name="Picture 4" descr="https://lh6.googleusercontent.com/_qZiKbTbEWVJqxGVHXXY17Aw-446wXZNTk6X898u_b3kNUU-mpcB3n09QvbXn1zTd_WfGHywhU7fzlSxPprWJQsvxxkTiSe5dcZm89oSjxNTjSs4RY6XU2NxnQxq1AHBWTjMWCro">
              <a:extLst>
                <a:ext uri="{FF2B5EF4-FFF2-40B4-BE49-F238E27FC236}">
                  <a16:creationId xmlns:a16="http://schemas.microsoft.com/office/drawing/2014/main" id="{A4F5777F-B21F-D54F-90D1-269AFD969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563" y="1171569"/>
              <a:ext cx="5682329" cy="18412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0E66B6C-0639-C845-B767-FD9B6554A162}"/>
                </a:ext>
              </a:extLst>
            </p:cNvPr>
            <p:cNvSpPr/>
            <p:nvPr/>
          </p:nvSpPr>
          <p:spPr>
            <a:xfrm>
              <a:off x="6482697" y="2784818"/>
              <a:ext cx="672438" cy="313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3872876"/>
      </p:ext>
    </p:extLst>
  </p:cSld>
  <p:clrMapOvr>
    <a:masterClrMapping/>
  </p:clrMapOvr>
  <mc:AlternateContent xmlns:mc="http://schemas.openxmlformats.org/markup-compatibility/2006" xmlns:p14="http://schemas.microsoft.com/office/powerpoint/2010/main">
    <mc:Choice Requires="p14">
      <p:transition p14:dur="250" advTm="30482"/>
    </mc:Choice>
    <mc:Fallback xmlns="">
      <p:transition advTm="3048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608</Words>
  <Application>Microsoft Office PowerPoint</Application>
  <PresentationFormat>Widescreen</PresentationFormat>
  <Paragraphs>56</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Avenir Next Condensed Demi Bold</vt:lpstr>
      <vt:lpstr>Calibri</vt:lpstr>
      <vt:lpstr>Calibri Light</vt:lpstr>
      <vt:lpstr>Office Theme</vt:lpstr>
      <vt:lpstr>PowerPoint Presentation</vt:lpstr>
      <vt:lpstr>Project Aims</vt:lpstr>
      <vt:lpstr>Status of the Project</vt:lpstr>
      <vt:lpstr>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F. Harding</dc:creator>
  <cp:lastModifiedBy>Sean F. Harding</cp:lastModifiedBy>
  <cp:revision>25</cp:revision>
  <dcterms:created xsi:type="dcterms:W3CDTF">2018-04-05T18:21:39Z</dcterms:created>
  <dcterms:modified xsi:type="dcterms:W3CDTF">2018-04-05T20:15:18Z</dcterms:modified>
</cp:coreProperties>
</file>