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0"/>
  </p:notesMasterIdLst>
  <p:sldIdLst>
    <p:sldId id="307" r:id="rId2"/>
    <p:sldId id="308" r:id="rId3"/>
    <p:sldId id="309" r:id="rId4"/>
    <p:sldId id="359" r:id="rId5"/>
    <p:sldId id="360" r:id="rId6"/>
    <p:sldId id="623" r:id="rId7"/>
    <p:sldId id="283" r:id="rId8"/>
    <p:sldId id="313" r:id="rId9"/>
    <p:sldId id="300" r:id="rId10"/>
    <p:sldId id="304" r:id="rId11"/>
    <p:sldId id="305" r:id="rId12"/>
    <p:sldId id="332" r:id="rId13"/>
    <p:sldId id="334" r:id="rId14"/>
    <p:sldId id="336" r:id="rId15"/>
    <p:sldId id="348" r:id="rId16"/>
    <p:sldId id="337" r:id="rId17"/>
    <p:sldId id="335" r:id="rId18"/>
    <p:sldId id="352" r:id="rId19"/>
    <p:sldId id="351" r:id="rId20"/>
    <p:sldId id="587" r:id="rId21"/>
    <p:sldId id="353" r:id="rId22"/>
    <p:sldId id="338" r:id="rId23"/>
    <p:sldId id="306" r:id="rId24"/>
    <p:sldId id="310" r:id="rId25"/>
    <p:sldId id="311" r:id="rId26"/>
    <p:sldId id="286" r:id="rId27"/>
    <p:sldId id="287" r:id="rId28"/>
    <p:sldId id="285" r:id="rId29"/>
    <p:sldId id="292" r:id="rId30"/>
    <p:sldId id="295" r:id="rId31"/>
    <p:sldId id="330" r:id="rId32"/>
    <p:sldId id="296" r:id="rId33"/>
    <p:sldId id="316" r:id="rId34"/>
    <p:sldId id="331" r:id="rId35"/>
    <p:sldId id="291" r:id="rId36"/>
    <p:sldId id="290" r:id="rId37"/>
    <p:sldId id="294" r:id="rId38"/>
    <p:sldId id="280" r:id="rId39"/>
    <p:sldId id="281" r:id="rId40"/>
    <p:sldId id="276" r:id="rId41"/>
    <p:sldId id="278" r:id="rId42"/>
    <p:sldId id="318" r:id="rId43"/>
    <p:sldId id="264" r:id="rId44"/>
    <p:sldId id="323" r:id="rId45"/>
    <p:sldId id="320" r:id="rId46"/>
    <p:sldId id="266" r:id="rId47"/>
    <p:sldId id="317" r:id="rId48"/>
    <p:sldId id="321" r:id="rId49"/>
    <p:sldId id="268" r:id="rId50"/>
    <p:sldId id="322" r:id="rId51"/>
    <p:sldId id="324" r:id="rId52"/>
    <p:sldId id="325" r:id="rId53"/>
    <p:sldId id="326" r:id="rId54"/>
    <p:sldId id="298" r:id="rId55"/>
    <p:sldId id="346" r:id="rId56"/>
    <p:sldId id="345" r:id="rId57"/>
    <p:sldId id="347" r:id="rId58"/>
    <p:sldId id="343" r:id="rId59"/>
    <p:sldId id="342" r:id="rId60"/>
    <p:sldId id="341" r:id="rId61"/>
    <p:sldId id="340" r:id="rId62"/>
    <p:sldId id="355" r:id="rId63"/>
    <p:sldId id="354" r:id="rId64"/>
    <p:sldId id="327" r:id="rId65"/>
    <p:sldId id="314" r:id="rId66"/>
    <p:sldId id="356" r:id="rId67"/>
    <p:sldId id="312" r:id="rId68"/>
    <p:sldId id="329" r:id="rId69"/>
    <p:sldId id="256" r:id="rId70"/>
    <p:sldId id="262" r:id="rId71"/>
    <p:sldId id="358" r:id="rId72"/>
    <p:sldId id="357" r:id="rId73"/>
    <p:sldId id="301" r:id="rId74"/>
    <p:sldId id="258" r:id="rId75"/>
    <p:sldId id="263" r:id="rId76"/>
    <p:sldId id="388" r:id="rId77"/>
    <p:sldId id="386" r:id="rId78"/>
    <p:sldId id="387" r:id="rId79"/>
    <p:sldId id="302" r:id="rId80"/>
    <p:sldId id="361" r:id="rId81"/>
    <p:sldId id="588" r:id="rId82"/>
    <p:sldId id="589" r:id="rId83"/>
    <p:sldId id="365" r:id="rId84"/>
    <p:sldId id="366" r:id="rId85"/>
    <p:sldId id="367" r:id="rId86"/>
    <p:sldId id="368" r:id="rId87"/>
    <p:sldId id="369" r:id="rId88"/>
    <p:sldId id="370" r:id="rId89"/>
    <p:sldId id="371" r:id="rId90"/>
    <p:sldId id="372" r:id="rId91"/>
    <p:sldId id="373" r:id="rId92"/>
    <p:sldId id="374" r:id="rId93"/>
    <p:sldId id="375" r:id="rId94"/>
    <p:sldId id="376" r:id="rId95"/>
    <p:sldId id="377" r:id="rId96"/>
    <p:sldId id="378" r:id="rId97"/>
    <p:sldId id="379" r:id="rId98"/>
    <p:sldId id="380" r:id="rId99"/>
    <p:sldId id="390" r:id="rId100"/>
    <p:sldId id="381" r:id="rId101"/>
    <p:sldId id="392" r:id="rId102"/>
    <p:sldId id="391" r:id="rId103"/>
    <p:sldId id="395" r:id="rId104"/>
    <p:sldId id="394" r:id="rId105"/>
    <p:sldId id="396" r:id="rId106"/>
    <p:sldId id="384" r:id="rId107"/>
    <p:sldId id="434" r:id="rId108"/>
    <p:sldId id="401" r:id="rId109"/>
    <p:sldId id="638" r:id="rId110"/>
    <p:sldId id="639" r:id="rId111"/>
    <p:sldId id="613" r:id="rId112"/>
    <p:sldId id="614" r:id="rId113"/>
    <p:sldId id="615" r:id="rId114"/>
    <p:sldId id="410" r:id="rId115"/>
    <p:sldId id="411" r:id="rId116"/>
    <p:sldId id="412" r:id="rId117"/>
    <p:sldId id="413" r:id="rId118"/>
    <p:sldId id="595" r:id="rId119"/>
    <p:sldId id="594" r:id="rId120"/>
    <p:sldId id="609" r:id="rId121"/>
    <p:sldId id="610" r:id="rId122"/>
    <p:sldId id="611" r:id="rId123"/>
    <p:sldId id="436" r:id="rId124"/>
    <p:sldId id="435" r:id="rId125"/>
    <p:sldId id="437" r:id="rId126"/>
    <p:sldId id="414" r:id="rId127"/>
    <p:sldId id="417" r:id="rId128"/>
    <p:sldId id="418" r:id="rId129"/>
    <p:sldId id="419" r:id="rId130"/>
    <p:sldId id="420" r:id="rId131"/>
    <p:sldId id="427" r:id="rId132"/>
    <p:sldId id="430" r:id="rId133"/>
    <p:sldId id="432" r:id="rId134"/>
    <p:sldId id="431" r:id="rId135"/>
    <p:sldId id="440" r:id="rId136"/>
    <p:sldId id="441" r:id="rId137"/>
    <p:sldId id="438" r:id="rId138"/>
    <p:sldId id="439" r:id="rId139"/>
    <p:sldId id="442" r:id="rId140"/>
    <p:sldId id="596" r:id="rId141"/>
    <p:sldId id="597" r:id="rId142"/>
    <p:sldId id="598" r:id="rId143"/>
    <p:sldId id="599" r:id="rId144"/>
    <p:sldId id="631" r:id="rId145"/>
    <p:sldId id="600" r:id="rId146"/>
    <p:sldId id="601" r:id="rId147"/>
    <p:sldId id="624" r:id="rId148"/>
    <p:sldId id="625" r:id="rId149"/>
    <p:sldId id="626" r:id="rId150"/>
    <p:sldId id="627" r:id="rId151"/>
    <p:sldId id="628" r:id="rId152"/>
    <p:sldId id="629" r:id="rId153"/>
    <p:sldId id="630" r:id="rId154"/>
    <p:sldId id="443" r:id="rId155"/>
    <p:sldId id="455" r:id="rId156"/>
    <p:sldId id="451" r:id="rId157"/>
    <p:sldId id="452" r:id="rId158"/>
    <p:sldId id="453" r:id="rId159"/>
    <p:sldId id="454" r:id="rId160"/>
    <p:sldId id="586" r:id="rId161"/>
    <p:sldId id="450" r:id="rId162"/>
    <p:sldId id="449" r:id="rId163"/>
    <p:sldId id="612" r:id="rId164"/>
    <p:sldId id="590" r:id="rId165"/>
    <p:sldId id="592" r:id="rId166"/>
    <p:sldId id="444" r:id="rId167"/>
    <p:sldId id="457" r:id="rId168"/>
    <p:sldId id="458" r:id="rId169"/>
    <p:sldId id="459" r:id="rId170"/>
    <p:sldId id="460" r:id="rId171"/>
    <p:sldId id="461" r:id="rId172"/>
    <p:sldId id="462" r:id="rId173"/>
    <p:sldId id="463" r:id="rId174"/>
    <p:sldId id="464" r:id="rId175"/>
    <p:sldId id="465" r:id="rId176"/>
    <p:sldId id="466" r:id="rId177"/>
    <p:sldId id="467" r:id="rId178"/>
    <p:sldId id="468" r:id="rId179"/>
    <p:sldId id="469" r:id="rId180"/>
    <p:sldId id="474" r:id="rId181"/>
    <p:sldId id="475" r:id="rId182"/>
    <p:sldId id="476" r:id="rId183"/>
    <p:sldId id="477" r:id="rId184"/>
    <p:sldId id="478" r:id="rId185"/>
    <p:sldId id="479" r:id="rId186"/>
    <p:sldId id="480" r:id="rId187"/>
    <p:sldId id="481" r:id="rId188"/>
    <p:sldId id="482" r:id="rId189"/>
    <p:sldId id="483" r:id="rId190"/>
    <p:sldId id="484" r:id="rId191"/>
    <p:sldId id="485" r:id="rId192"/>
    <p:sldId id="486" r:id="rId193"/>
    <p:sldId id="487" r:id="rId194"/>
    <p:sldId id="488" r:id="rId195"/>
    <p:sldId id="489" r:id="rId196"/>
    <p:sldId id="490" r:id="rId197"/>
    <p:sldId id="491" r:id="rId198"/>
    <p:sldId id="492" r:id="rId199"/>
    <p:sldId id="493" r:id="rId200"/>
    <p:sldId id="494" r:id="rId201"/>
    <p:sldId id="507" r:id="rId202"/>
    <p:sldId id="508" r:id="rId203"/>
    <p:sldId id="509" r:id="rId204"/>
    <p:sldId id="510" r:id="rId205"/>
    <p:sldId id="511" r:id="rId206"/>
    <p:sldId id="512" r:id="rId207"/>
    <p:sldId id="617" r:id="rId208"/>
    <p:sldId id="616" r:id="rId209"/>
    <p:sldId id="514" r:id="rId210"/>
    <p:sldId id="618" r:id="rId211"/>
    <p:sldId id="515" r:id="rId212"/>
    <p:sldId id="619" r:id="rId213"/>
    <p:sldId id="620" r:id="rId214"/>
    <p:sldId id="516" r:id="rId215"/>
    <p:sldId id="640" r:id="rId216"/>
    <p:sldId id="633" r:id="rId217"/>
    <p:sldId id="632" r:id="rId218"/>
    <p:sldId id="622" r:id="rId2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FCFC"/>
    <a:srgbClr val="EEE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110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slide" Target="slides/slide18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83" Type="http://schemas.openxmlformats.org/officeDocument/2006/relationships/slide" Target="slides/slide182.xml"/><Relationship Id="rId184" Type="http://schemas.openxmlformats.org/officeDocument/2006/relationships/slide" Target="slides/slide183.xml"/><Relationship Id="rId185" Type="http://schemas.openxmlformats.org/officeDocument/2006/relationships/slide" Target="slides/slide184.xml"/><Relationship Id="rId186" Type="http://schemas.openxmlformats.org/officeDocument/2006/relationships/slide" Target="slides/slide185.xml"/><Relationship Id="rId187" Type="http://schemas.openxmlformats.org/officeDocument/2006/relationships/slide" Target="slides/slide186.xml"/><Relationship Id="rId188" Type="http://schemas.openxmlformats.org/officeDocument/2006/relationships/slide" Target="slides/slide187.xml"/><Relationship Id="rId189" Type="http://schemas.openxmlformats.org/officeDocument/2006/relationships/slide" Target="slides/slide188.xml"/><Relationship Id="rId220" Type="http://schemas.openxmlformats.org/officeDocument/2006/relationships/notesMaster" Target="notesMasters/notesMaster1.xml"/><Relationship Id="rId221" Type="http://schemas.openxmlformats.org/officeDocument/2006/relationships/printerSettings" Target="printerSettings/printerSettings1.bin"/><Relationship Id="rId222" Type="http://schemas.openxmlformats.org/officeDocument/2006/relationships/presProps" Target="presProps.xml"/><Relationship Id="rId223" Type="http://schemas.openxmlformats.org/officeDocument/2006/relationships/viewProps" Target="viewProp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224" Type="http://schemas.openxmlformats.org/officeDocument/2006/relationships/theme" Target="theme/theme1.xml"/><Relationship Id="rId225" Type="http://schemas.openxmlformats.org/officeDocument/2006/relationships/tableStyles" Target="tableStyles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190" Type="http://schemas.openxmlformats.org/officeDocument/2006/relationships/slide" Target="slides/slide189.xml"/><Relationship Id="rId191" Type="http://schemas.openxmlformats.org/officeDocument/2006/relationships/slide" Target="slides/slide190.xml"/><Relationship Id="rId192" Type="http://schemas.openxmlformats.org/officeDocument/2006/relationships/slide" Target="slides/slide19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93" Type="http://schemas.openxmlformats.org/officeDocument/2006/relationships/slide" Target="slides/slide192.xml"/><Relationship Id="rId194" Type="http://schemas.openxmlformats.org/officeDocument/2006/relationships/slide" Target="slides/slide193.xml"/><Relationship Id="rId195" Type="http://schemas.openxmlformats.org/officeDocument/2006/relationships/slide" Target="slides/slide194.xml"/><Relationship Id="rId196" Type="http://schemas.openxmlformats.org/officeDocument/2006/relationships/slide" Target="slides/slide195.xml"/><Relationship Id="rId197" Type="http://schemas.openxmlformats.org/officeDocument/2006/relationships/slide" Target="slides/slide196.xml"/><Relationship Id="rId198" Type="http://schemas.openxmlformats.org/officeDocument/2006/relationships/slide" Target="slides/slide197.xml"/><Relationship Id="rId199" Type="http://schemas.openxmlformats.org/officeDocument/2006/relationships/slide" Target="slides/slide19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200" Type="http://schemas.openxmlformats.org/officeDocument/2006/relationships/slide" Target="slides/slide199.xml"/><Relationship Id="rId201" Type="http://schemas.openxmlformats.org/officeDocument/2006/relationships/slide" Target="slides/slide200.xml"/><Relationship Id="rId202" Type="http://schemas.openxmlformats.org/officeDocument/2006/relationships/slide" Target="slides/slide201.xml"/><Relationship Id="rId203" Type="http://schemas.openxmlformats.org/officeDocument/2006/relationships/slide" Target="slides/slide202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204" Type="http://schemas.openxmlformats.org/officeDocument/2006/relationships/slide" Target="slides/slide203.xml"/><Relationship Id="rId205" Type="http://schemas.openxmlformats.org/officeDocument/2006/relationships/slide" Target="slides/slide204.xml"/><Relationship Id="rId206" Type="http://schemas.openxmlformats.org/officeDocument/2006/relationships/slide" Target="slides/slide205.xml"/><Relationship Id="rId207" Type="http://schemas.openxmlformats.org/officeDocument/2006/relationships/slide" Target="slides/slide206.xml"/><Relationship Id="rId208" Type="http://schemas.openxmlformats.org/officeDocument/2006/relationships/slide" Target="slides/slide207.xml"/><Relationship Id="rId209" Type="http://schemas.openxmlformats.org/officeDocument/2006/relationships/slide" Target="slides/slide20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210" Type="http://schemas.openxmlformats.org/officeDocument/2006/relationships/slide" Target="slides/slide209.xml"/><Relationship Id="rId211" Type="http://schemas.openxmlformats.org/officeDocument/2006/relationships/slide" Target="slides/slide210.xml"/><Relationship Id="rId212" Type="http://schemas.openxmlformats.org/officeDocument/2006/relationships/slide" Target="slides/slide211.xml"/><Relationship Id="rId213" Type="http://schemas.openxmlformats.org/officeDocument/2006/relationships/slide" Target="slides/slide212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14" Type="http://schemas.openxmlformats.org/officeDocument/2006/relationships/slide" Target="slides/slide213.xml"/><Relationship Id="rId215" Type="http://schemas.openxmlformats.org/officeDocument/2006/relationships/slide" Target="slides/slide214.xml"/><Relationship Id="rId216" Type="http://schemas.openxmlformats.org/officeDocument/2006/relationships/slide" Target="slides/slide215.xml"/><Relationship Id="rId217" Type="http://schemas.openxmlformats.org/officeDocument/2006/relationships/slide" Target="slides/slide216.xml"/><Relationship Id="rId218" Type="http://schemas.openxmlformats.org/officeDocument/2006/relationships/slide" Target="slides/slide217.xml"/><Relationship Id="rId219" Type="http://schemas.openxmlformats.org/officeDocument/2006/relationships/slide" Target="slides/slide2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5E58B-2617-2449-88DC-34A745F9CBF0}" type="datetimeFigureOut">
              <a:rPr lang="en-US" smtClean="0"/>
              <a:t>3/24/18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C8BA5-00D7-C540-ACF9-B788AE040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28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C8BA5-00D7-C540-ACF9-B788AE0404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68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C8BA5-00D7-C540-ACF9-B788AE0404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68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C8BA5-00D7-C540-ACF9-B788AE04042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94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C8BA5-00D7-C540-ACF9-B788AE04042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56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C8BA5-00D7-C540-ACF9-B788AE040422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56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C8BA5-00D7-C540-ACF9-B788AE04042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56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C8BA5-00D7-C540-ACF9-B788AE040422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56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C8BA5-00D7-C540-ACF9-B788AE040422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46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C8BA5-00D7-C540-ACF9-B788AE040422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56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49B3-CC1A-804C-9777-0D0D523E7CAD}" type="datetimeFigureOut">
              <a:rPr lang="en-US" smtClean="0"/>
              <a:t>3/24/18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2911B-1DCC-4645-B5A4-800329F84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81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49B3-CC1A-804C-9777-0D0D523E7CAD}" type="datetimeFigureOut">
              <a:rPr lang="en-US" smtClean="0"/>
              <a:t>3/24/18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2911B-1DCC-4645-B5A4-800329F84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4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49B3-CC1A-804C-9777-0D0D523E7CAD}" type="datetimeFigureOut">
              <a:rPr lang="en-US" smtClean="0"/>
              <a:t>3/24/18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2911B-1DCC-4645-B5A4-800329F84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47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49B3-CC1A-804C-9777-0D0D523E7CAD}" type="datetimeFigureOut">
              <a:rPr lang="en-US" smtClean="0"/>
              <a:t>3/24/18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2911B-1DCC-4645-B5A4-800329F84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88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49B3-CC1A-804C-9777-0D0D523E7CAD}" type="datetimeFigureOut">
              <a:rPr lang="en-US" smtClean="0"/>
              <a:t>3/24/18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2911B-1DCC-4645-B5A4-800329F84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00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49B3-CC1A-804C-9777-0D0D523E7CAD}" type="datetimeFigureOut">
              <a:rPr lang="en-US" smtClean="0"/>
              <a:t>3/24/18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2911B-1DCC-4645-B5A4-800329F84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36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49B3-CC1A-804C-9777-0D0D523E7CAD}" type="datetimeFigureOut">
              <a:rPr lang="en-US" smtClean="0"/>
              <a:t>3/24/18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2911B-1DCC-4645-B5A4-800329F84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83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49B3-CC1A-804C-9777-0D0D523E7CAD}" type="datetimeFigureOut">
              <a:rPr lang="en-US" smtClean="0"/>
              <a:t>3/24/18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2911B-1DCC-4645-B5A4-800329F84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67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49B3-CC1A-804C-9777-0D0D523E7CAD}" type="datetimeFigureOut">
              <a:rPr lang="en-US" smtClean="0"/>
              <a:t>3/24/18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2911B-1DCC-4645-B5A4-800329F84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37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49B3-CC1A-804C-9777-0D0D523E7CAD}" type="datetimeFigureOut">
              <a:rPr lang="en-US" smtClean="0"/>
              <a:t>3/24/18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2911B-1DCC-4645-B5A4-800329F84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19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49B3-CC1A-804C-9777-0D0D523E7CAD}" type="datetimeFigureOut">
              <a:rPr lang="en-US" smtClean="0"/>
              <a:t>3/24/18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2911B-1DCC-4645-B5A4-800329F84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01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C49B3-CC1A-804C-9777-0D0D523E7CAD}" type="datetimeFigureOut">
              <a:rPr lang="en-US" smtClean="0"/>
              <a:t>3/24/18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2911B-1DCC-4645-B5A4-800329F84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7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43.tif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4" Type="http://schemas.openxmlformats.org/officeDocument/2006/relationships/image" Target="../media/image46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tif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4" Type="http://schemas.openxmlformats.org/officeDocument/2006/relationships/image" Target="../media/image46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tif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4" Type="http://schemas.openxmlformats.org/officeDocument/2006/relationships/image" Target="../media/image46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tiff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tiff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tiff"/><Relationship Id="rId3" Type="http://schemas.openxmlformats.org/officeDocument/2006/relationships/image" Target="../media/image48.jp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tif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50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tiff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tiff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tiff"/><Relationship Id="rId3" Type="http://schemas.openxmlformats.org/officeDocument/2006/relationships/image" Target="../media/image53.tiff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tiff"/><Relationship Id="rId3" Type="http://schemas.openxmlformats.org/officeDocument/2006/relationships/image" Target="../media/image53.tiff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../media/image1.jp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Relationship Id="rId3" Type="http://schemas.openxmlformats.org/officeDocument/2006/relationships/image" Target="../media/image60.tiff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Relationship Id="rId3" Type="http://schemas.openxmlformats.org/officeDocument/2006/relationships/image" Target="../media/image62.tiff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4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4" Type="http://schemas.openxmlformats.org/officeDocument/2006/relationships/image" Target="../media/image63.jpg"/><Relationship Id="rId5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4" Type="http://schemas.openxmlformats.org/officeDocument/2006/relationships/image" Target="../media/image64.jpg"/><Relationship Id="rId5" Type="http://schemas.openxmlformats.org/officeDocument/2006/relationships/image" Target="../media/image65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4" Type="http://schemas.openxmlformats.org/officeDocument/2006/relationships/image" Target="../media/image64.jpg"/><Relationship Id="rId5" Type="http://schemas.openxmlformats.org/officeDocument/2006/relationships/image" Target="../media/image65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Relationship Id="rId3" Type="http://schemas.openxmlformats.org/officeDocument/2006/relationships/image" Target="../media/image65.tiff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tiff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tiff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tiff"/><Relationship Id="rId3" Type="http://schemas.openxmlformats.org/officeDocument/2006/relationships/image" Target="../media/image68.jp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tiff"/><Relationship Id="rId3" Type="http://schemas.openxmlformats.org/officeDocument/2006/relationships/image" Target="../media/image6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7.jp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tiff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tiff"/><Relationship Id="rId3" Type="http://schemas.openxmlformats.org/officeDocument/2006/relationships/image" Target="../media/image71.jpg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tiff"/><Relationship Id="rId3" Type="http://schemas.openxmlformats.org/officeDocument/2006/relationships/image" Target="../media/image71.jpg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tiff"/><Relationship Id="rId3" Type="http://schemas.openxmlformats.org/officeDocument/2006/relationships/image" Target="../media/image71.jpg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g"/><Relationship Id="rId3" Type="http://schemas.openxmlformats.org/officeDocument/2006/relationships/image" Target="../media/image72.gif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gif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gif"/><Relationship Id="rId3" Type="http://schemas.openxmlformats.org/officeDocument/2006/relationships/image" Target="../media/image74.jpg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gif"/><Relationship Id="rId3" Type="http://schemas.openxmlformats.org/officeDocument/2006/relationships/image" Target="../media/image74.jpg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gif"/><Relationship Id="rId3" Type="http://schemas.openxmlformats.org/officeDocument/2006/relationships/image" Target="../media/image74.jpg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g"/><Relationship Id="rId3" Type="http://schemas.openxmlformats.org/officeDocument/2006/relationships/image" Target="../media/image7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g"/><Relationship Id="rId3" Type="http://schemas.openxmlformats.org/officeDocument/2006/relationships/image" Target="../media/image76.jpg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g"/><Relationship Id="rId3" Type="http://schemas.openxmlformats.org/officeDocument/2006/relationships/image" Target="../media/image77.jpg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g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Relationship Id="rId3" Type="http://schemas.openxmlformats.org/officeDocument/2006/relationships/image" Target="../media/image78.jp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4" Type="http://schemas.openxmlformats.org/officeDocument/2006/relationships/image" Target="../media/image80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0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g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g"/><Relationship Id="rId3" Type="http://schemas.openxmlformats.org/officeDocument/2006/relationships/image" Target="../media/image82.jpg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g"/><Relationship Id="rId3" Type="http://schemas.openxmlformats.org/officeDocument/2006/relationships/image" Target="../media/image82.jpg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g"/><Relationship Id="rId3" Type="http://schemas.openxmlformats.org/officeDocument/2006/relationships/image" Target="../media/image8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g"/><Relationship Id="rId3" Type="http://schemas.openxmlformats.org/officeDocument/2006/relationships/image" Target="../media/image83.jpg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g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g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G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G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G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g"/><Relationship Id="rId3" Type="http://schemas.openxmlformats.org/officeDocument/2006/relationships/image" Target="../media/image87.tiff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4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g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g"/><Relationship Id="rId3" Type="http://schemas.openxmlformats.org/officeDocument/2006/relationships/image" Target="../media/image82.jpg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tiff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tiff"/><Relationship Id="rId3" Type="http://schemas.openxmlformats.org/officeDocument/2006/relationships/image" Target="../media/image77.jpg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jpg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jpg"/><Relationship Id="rId3" Type="http://schemas.openxmlformats.org/officeDocument/2006/relationships/image" Target="../media/image75.jpg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../media/image1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../media/image16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../media/image16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Relationship Id="rId3" Type="http://schemas.openxmlformats.org/officeDocument/2006/relationships/image" Target="../media/image15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f"/><Relationship Id="rId3" Type="http://schemas.openxmlformats.org/officeDocument/2006/relationships/image" Target="../media/image26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tif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tif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tif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tif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tiff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tiff"/><Relationship Id="rId3" Type="http://schemas.openxmlformats.org/officeDocument/2006/relationships/image" Target="../media/image38.jp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tiff"/><Relationship Id="rId3" Type="http://schemas.openxmlformats.org/officeDocument/2006/relationships/image" Target="../media/image38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600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nsascity201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r="25405"/>
          <a:stretch/>
        </p:blipFill>
        <p:spPr>
          <a:xfrm>
            <a:off x="76620" y="78399"/>
            <a:ext cx="8988990" cy="670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47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db39a0e2d37cfd5d714376b254237d4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3" y="1305860"/>
            <a:ext cx="3691735" cy="3691735"/>
          </a:xfrm>
          <a:prstGeom prst="rect">
            <a:avLst/>
          </a:prstGeom>
        </p:spPr>
      </p:pic>
      <p:sp>
        <p:nvSpPr>
          <p:cNvPr id="3" name="Donut 2"/>
          <p:cNvSpPr/>
          <p:nvPr/>
        </p:nvSpPr>
        <p:spPr>
          <a:xfrm>
            <a:off x="0" y="411448"/>
            <a:ext cx="5533899" cy="5486400"/>
          </a:xfrm>
          <a:prstGeom prst="donut">
            <a:avLst>
              <a:gd name="adj" fmla="val 1777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22836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db39a0e2d37cfd5d714376b254237d4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3" y="1305860"/>
            <a:ext cx="3691735" cy="3691735"/>
          </a:xfrm>
          <a:prstGeom prst="rect">
            <a:avLst/>
          </a:prstGeom>
        </p:spPr>
      </p:pic>
      <p:sp>
        <p:nvSpPr>
          <p:cNvPr id="3" name="Donut 2"/>
          <p:cNvSpPr/>
          <p:nvPr/>
        </p:nvSpPr>
        <p:spPr>
          <a:xfrm>
            <a:off x="0" y="411448"/>
            <a:ext cx="5533899" cy="5486400"/>
          </a:xfrm>
          <a:prstGeom prst="donut">
            <a:avLst>
              <a:gd name="adj" fmla="val 1777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 descr="12-1-Inch-Marine-GPS-Chart-Plotter.jpg_350x35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1" t="19697" r="18322" b="17172"/>
          <a:stretch/>
        </p:blipFill>
        <p:spPr>
          <a:xfrm>
            <a:off x="4965182" y="1305861"/>
            <a:ext cx="3779720" cy="369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9308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60" y="290987"/>
            <a:ext cx="86825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6600"/>
                </a:solidFill>
                <a:latin typeface="Arial Rounded MT Bold"/>
                <a:cs typeface="Arial Rounded MT Bold"/>
              </a:rPr>
              <a:t>If d</a:t>
            </a:r>
            <a:r>
              <a:rPr lang="en-US" sz="6000" dirty="0" smtClean="0">
                <a:solidFill>
                  <a:srgbClr val="FF6600"/>
                </a:solidFill>
                <a:latin typeface="Arial Rounded MT Bold"/>
                <a:cs typeface="Arial Rounded MT Bold"/>
              </a:rPr>
              <a:t>ata </a:t>
            </a:r>
            <a:r>
              <a:rPr lang="en-US" sz="6000" dirty="0" smtClean="0">
                <a:solidFill>
                  <a:srgbClr val="FF6600"/>
                </a:solidFill>
                <a:latin typeface="Arial Rounded MT Bold"/>
                <a:cs typeface="Arial Rounded MT Bold"/>
              </a:rPr>
              <a:t>don’t </a:t>
            </a:r>
            <a:r>
              <a:rPr lang="en-US" sz="6000" dirty="0" smtClean="0">
                <a:solidFill>
                  <a:srgbClr val="FF6600"/>
                </a:solidFill>
                <a:latin typeface="Arial Rounded MT Bold"/>
                <a:cs typeface="Arial Rounded MT Bold"/>
              </a:rPr>
              <a:t>drive —</a:t>
            </a:r>
            <a:endParaRPr lang="en-US" sz="6000" dirty="0" smtClean="0">
              <a:solidFill>
                <a:srgbClr val="FF6600"/>
              </a:solidFill>
              <a:latin typeface="Arial Rounded MT Bold"/>
              <a:cs typeface="Arial Rounded MT Bold"/>
            </a:endParaRPr>
          </a:p>
          <a:p>
            <a:pPr algn="ctr"/>
            <a:endParaRPr lang="en-US" sz="3600" dirty="0" smtClean="0">
              <a:solidFill>
                <a:schemeClr val="bg1"/>
              </a:solidFill>
              <a:latin typeface="Arial Rounded MT Bold"/>
              <a:cs typeface="Arial Rounded MT Bold"/>
            </a:endParaRPr>
          </a:p>
          <a:p>
            <a:pPr algn="ctr"/>
            <a:endParaRPr lang="en-US" sz="3600" dirty="0" smtClean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18397017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60" y="290987"/>
            <a:ext cx="86825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6600"/>
                </a:solidFill>
                <a:latin typeface="Arial Rounded MT Bold"/>
                <a:cs typeface="Arial Rounded MT Bold"/>
              </a:rPr>
              <a:t>If d</a:t>
            </a:r>
            <a:r>
              <a:rPr lang="en-US" sz="6000" dirty="0" smtClean="0">
                <a:solidFill>
                  <a:srgbClr val="FF6600"/>
                </a:solidFill>
                <a:latin typeface="Arial Rounded MT Bold"/>
                <a:cs typeface="Arial Rounded MT Bold"/>
              </a:rPr>
              <a:t>ata </a:t>
            </a:r>
            <a:r>
              <a:rPr lang="en-US" sz="6000" dirty="0" smtClean="0">
                <a:solidFill>
                  <a:srgbClr val="FF6600"/>
                </a:solidFill>
                <a:latin typeface="Arial Rounded MT Bold"/>
                <a:cs typeface="Arial Rounded MT Bold"/>
              </a:rPr>
              <a:t>don’t </a:t>
            </a:r>
            <a:r>
              <a:rPr lang="en-US" sz="6000" dirty="0" smtClean="0">
                <a:solidFill>
                  <a:srgbClr val="FF6600"/>
                </a:solidFill>
                <a:latin typeface="Arial Rounded MT Bold"/>
                <a:cs typeface="Arial Rounded MT Bold"/>
              </a:rPr>
              <a:t>drive —</a:t>
            </a:r>
            <a:endParaRPr lang="en-US" sz="6000" dirty="0" smtClean="0">
              <a:solidFill>
                <a:srgbClr val="FF6600"/>
              </a:solidFill>
              <a:latin typeface="Arial Rounded MT Bold"/>
              <a:cs typeface="Arial Rounded MT Bold"/>
            </a:endParaRPr>
          </a:p>
          <a:p>
            <a:pPr algn="ctr"/>
            <a:endParaRPr lang="en-US" sz="3600" dirty="0" smtClean="0">
              <a:solidFill>
                <a:schemeClr val="bg1"/>
              </a:solidFill>
              <a:latin typeface="Arial Rounded MT Bold"/>
              <a:cs typeface="Arial Rounded MT Bold"/>
            </a:endParaRPr>
          </a:p>
          <a:p>
            <a:pPr algn="ctr"/>
            <a:endParaRPr lang="en-US" sz="3600" dirty="0" smtClean="0">
              <a:solidFill>
                <a:schemeClr val="bg1"/>
              </a:solidFill>
              <a:latin typeface="Arial Rounded MT Bold"/>
              <a:cs typeface="Arial Rounded MT Bold"/>
            </a:endParaRPr>
          </a:p>
          <a:p>
            <a:pPr algn="ctr"/>
            <a:r>
              <a:rPr lang="en-US" sz="3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what does?</a:t>
            </a:r>
            <a:endParaRPr lang="en-US" sz="36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73721175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60" y="290987"/>
            <a:ext cx="86825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6600"/>
                </a:solidFill>
                <a:latin typeface="Arial Rounded MT Bold"/>
                <a:cs typeface="Arial Rounded MT Bold"/>
              </a:rPr>
              <a:t>If d</a:t>
            </a:r>
            <a:r>
              <a:rPr lang="en-US" sz="6000" dirty="0" smtClean="0">
                <a:solidFill>
                  <a:srgbClr val="FF6600"/>
                </a:solidFill>
                <a:latin typeface="Arial Rounded MT Bold"/>
                <a:cs typeface="Arial Rounded MT Bold"/>
              </a:rPr>
              <a:t>ata </a:t>
            </a:r>
            <a:r>
              <a:rPr lang="en-US" sz="6000" dirty="0" smtClean="0">
                <a:solidFill>
                  <a:srgbClr val="FF6600"/>
                </a:solidFill>
                <a:latin typeface="Arial Rounded MT Bold"/>
                <a:cs typeface="Arial Rounded MT Bold"/>
              </a:rPr>
              <a:t>don’t </a:t>
            </a:r>
            <a:r>
              <a:rPr lang="en-US" sz="6000" dirty="0" smtClean="0">
                <a:solidFill>
                  <a:srgbClr val="FF6600"/>
                </a:solidFill>
                <a:latin typeface="Arial Rounded MT Bold"/>
                <a:cs typeface="Arial Rounded MT Bold"/>
              </a:rPr>
              <a:t>drive —</a:t>
            </a:r>
            <a:endParaRPr lang="en-US" sz="6000" dirty="0" smtClean="0">
              <a:solidFill>
                <a:srgbClr val="FF6600"/>
              </a:solidFill>
              <a:latin typeface="Arial Rounded MT Bold"/>
              <a:cs typeface="Arial Rounded MT Bold"/>
            </a:endParaRPr>
          </a:p>
          <a:p>
            <a:pPr algn="ctr"/>
            <a:endParaRPr lang="en-US" sz="3600" dirty="0" smtClean="0">
              <a:solidFill>
                <a:schemeClr val="bg1"/>
              </a:solidFill>
              <a:latin typeface="Arial Rounded MT Bold"/>
              <a:cs typeface="Arial Rounded MT Bold"/>
            </a:endParaRPr>
          </a:p>
          <a:p>
            <a:pPr algn="ctr"/>
            <a:endParaRPr lang="en-US" sz="3600" dirty="0" smtClean="0">
              <a:solidFill>
                <a:schemeClr val="bg1"/>
              </a:solidFill>
              <a:latin typeface="Arial Rounded MT Bold"/>
              <a:cs typeface="Arial Rounded MT Bold"/>
            </a:endParaRPr>
          </a:p>
          <a:p>
            <a:pPr algn="ctr"/>
            <a:r>
              <a:rPr lang="en-US" sz="3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what does?</a:t>
            </a:r>
            <a:endParaRPr lang="en-US" sz="36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3" name="Picture 2" descr="Newtons_laws_in_lati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67110" b="3252"/>
          <a:stretch/>
        </p:blipFill>
        <p:spPr>
          <a:xfrm>
            <a:off x="1461604" y="3810248"/>
            <a:ext cx="6103994" cy="294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1175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45398" y="978322"/>
            <a:ext cx="14839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 = ma</a:t>
            </a:r>
          </a:p>
        </p:txBody>
      </p:sp>
    </p:spTree>
    <p:extLst>
      <p:ext uri="{BB962C8B-B14F-4D97-AF65-F5344CB8AC3E}">
        <p14:creationId xmlns:p14="http://schemas.microsoft.com/office/powerpoint/2010/main" val="17413173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216363_1973301759364850_1818793329808462981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9" y="99882"/>
            <a:ext cx="8178560" cy="654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8534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216363_1973301759364850_1818793329808462981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9" y="99882"/>
            <a:ext cx="8178560" cy="654557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99369" y="185493"/>
            <a:ext cx="2611553" cy="1312741"/>
          </a:xfrm>
          <a:prstGeom prst="wedgeRoundRectCallout">
            <a:avLst>
              <a:gd name="adj1" fmla="val 65171"/>
              <a:gd name="adj2" fmla="val 128330"/>
              <a:gd name="adj3" fmla="val 16667"/>
            </a:avLst>
          </a:prstGeom>
          <a:solidFill>
            <a:schemeClr val="bg1"/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Everything we do is data driven.</a:t>
            </a:r>
            <a:endParaRPr lang="en-US" sz="2400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3619" y="2654022"/>
            <a:ext cx="1659930" cy="707886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1200000" lon="270000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 Black"/>
                <a:cs typeface="Arial Black"/>
              </a:rPr>
              <a:t>DATA</a:t>
            </a:r>
            <a:endParaRPr lang="en-US" sz="40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32440929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216363_1973301759364850_1818793329808462981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9" y="99882"/>
            <a:ext cx="8178560" cy="654557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99369" y="185493"/>
            <a:ext cx="2611553" cy="1312741"/>
          </a:xfrm>
          <a:prstGeom prst="wedgeRoundRectCallout">
            <a:avLst>
              <a:gd name="adj1" fmla="val 65171"/>
              <a:gd name="adj2" fmla="val 128330"/>
              <a:gd name="adj3" fmla="val 16667"/>
            </a:avLst>
          </a:prstGeom>
          <a:solidFill>
            <a:schemeClr val="bg1"/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Or you could say that </a:t>
            </a:r>
            <a:r>
              <a:rPr lang="en-US" sz="2800" i="1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we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drive data.</a:t>
            </a:r>
            <a:endParaRPr lang="en-US" sz="2400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3619" y="2654022"/>
            <a:ext cx="1659930" cy="707886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1200000" lon="270000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 Black"/>
                <a:cs typeface="Arial Black"/>
              </a:rPr>
              <a:t>DATA</a:t>
            </a:r>
            <a:endParaRPr lang="en-US" sz="40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733072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ul_Davidof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4" y="222814"/>
            <a:ext cx="4390881" cy="536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34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nsascity201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r="25405"/>
          <a:stretch/>
        </p:blipFill>
        <p:spPr>
          <a:xfrm>
            <a:off x="76620" y="78399"/>
            <a:ext cx="8988990" cy="6704624"/>
          </a:xfrm>
          <a:prstGeom prst="rect">
            <a:avLst/>
          </a:prstGeom>
        </p:spPr>
      </p:pic>
      <p:sp>
        <p:nvSpPr>
          <p:cNvPr id="3" name="Donut 2"/>
          <p:cNvSpPr/>
          <p:nvPr/>
        </p:nvSpPr>
        <p:spPr>
          <a:xfrm>
            <a:off x="2458296" y="3598135"/>
            <a:ext cx="822804" cy="1723475"/>
          </a:xfrm>
          <a:prstGeom prst="donut">
            <a:avLst>
              <a:gd name="adj" fmla="val 4899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86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ul_Davidof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4" y="222814"/>
            <a:ext cx="4390881" cy="5361497"/>
          </a:xfrm>
          <a:prstGeom prst="rect">
            <a:avLst/>
          </a:prstGeom>
        </p:spPr>
      </p:pic>
      <p:pic>
        <p:nvPicPr>
          <p:cNvPr id="4" name="Picture 3" descr="AdvocacyandPluralism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281" y="222814"/>
            <a:ext cx="4390816" cy="53614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25165" y="1820637"/>
            <a:ext cx="183607" cy="22490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58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NR-masthea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50" y="62985"/>
            <a:ext cx="4574687" cy="1191145"/>
          </a:xfrm>
          <a:prstGeom prst="rect">
            <a:avLst/>
          </a:prstGeom>
        </p:spPr>
      </p:pic>
      <p:pic>
        <p:nvPicPr>
          <p:cNvPr id="2" name="Picture 1" descr="MotorKillings2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84"/>
          <a:stretch/>
        </p:blipFill>
        <p:spPr>
          <a:xfrm>
            <a:off x="4674549" y="60007"/>
            <a:ext cx="4436463" cy="6715518"/>
          </a:xfrm>
          <a:prstGeom prst="rect">
            <a:avLst/>
          </a:prstGeom>
        </p:spPr>
      </p:pic>
      <p:pic>
        <p:nvPicPr>
          <p:cNvPr id="6" name="Picture 5" descr="EngineeringNewsRecord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9" y="1254129"/>
            <a:ext cx="4574687" cy="3297903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 flipH="1">
            <a:off x="4700881" y="5773030"/>
            <a:ext cx="626762" cy="0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132849" y="60006"/>
            <a:ext cx="8978163" cy="5090137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b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352046" y="5595910"/>
            <a:ext cx="3775459" cy="1163120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351752" y="-1"/>
            <a:ext cx="402336" cy="120867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5529526" y="5150143"/>
            <a:ext cx="3581486" cy="0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5311150" y="5579025"/>
            <a:ext cx="3783367" cy="16885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529526" y="5113600"/>
            <a:ext cx="0" cy="280425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4700881" y="5348089"/>
            <a:ext cx="828645" cy="0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327643" y="5562530"/>
            <a:ext cx="7909" cy="231320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707537" y="5331594"/>
            <a:ext cx="0" cy="460331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9094517" y="5102199"/>
            <a:ext cx="0" cy="476826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1580541" y="5773030"/>
            <a:ext cx="3775459" cy="1002495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749435" y="5102199"/>
            <a:ext cx="3775459" cy="242341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795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NR-masthea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50" y="62985"/>
            <a:ext cx="4574687" cy="1191145"/>
          </a:xfrm>
          <a:prstGeom prst="rect">
            <a:avLst/>
          </a:prstGeom>
        </p:spPr>
      </p:pic>
      <p:pic>
        <p:nvPicPr>
          <p:cNvPr id="2" name="Picture 1" descr="MotorKillings2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84"/>
          <a:stretch/>
        </p:blipFill>
        <p:spPr>
          <a:xfrm>
            <a:off x="4674549" y="60007"/>
            <a:ext cx="4436463" cy="6715518"/>
          </a:xfrm>
          <a:prstGeom prst="rect">
            <a:avLst/>
          </a:prstGeom>
        </p:spPr>
      </p:pic>
      <p:pic>
        <p:nvPicPr>
          <p:cNvPr id="6" name="Picture 5" descr="EngineeringNewsRecord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9" y="1254129"/>
            <a:ext cx="4574687" cy="3297903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 flipH="1">
            <a:off x="4700881" y="5773030"/>
            <a:ext cx="626762" cy="0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132849" y="60006"/>
            <a:ext cx="8978163" cy="5090137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b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352046" y="5595910"/>
            <a:ext cx="3775459" cy="1163120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351752" y="-1"/>
            <a:ext cx="402336" cy="120867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5529526" y="5150143"/>
            <a:ext cx="3581486" cy="0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5311150" y="5579025"/>
            <a:ext cx="3783367" cy="16885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529526" y="5113600"/>
            <a:ext cx="0" cy="280425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4700881" y="5348089"/>
            <a:ext cx="828645" cy="0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327643" y="5562530"/>
            <a:ext cx="7909" cy="231320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707537" y="5331594"/>
            <a:ext cx="0" cy="460331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9094517" y="5102199"/>
            <a:ext cx="0" cy="476826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1580541" y="5773030"/>
            <a:ext cx="3775459" cy="1002495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749435" y="5102199"/>
            <a:ext cx="3775459" cy="242341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 flipH="1" flipV="1">
            <a:off x="7133338" y="1422552"/>
            <a:ext cx="1961180" cy="3727592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 flipV="1">
            <a:off x="248310" y="3051352"/>
            <a:ext cx="4442735" cy="2726005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63909" y="1422551"/>
            <a:ext cx="6869429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800" b="1" dirty="0">
                <a:solidFill>
                  <a:prstClr val="black"/>
                </a:solidFill>
                <a:latin typeface="Times New Roman"/>
                <a:cs typeface="Times New Roman"/>
              </a:rPr>
              <a:t>	</a:t>
            </a:r>
          </a:p>
          <a:p>
            <a:r>
              <a:rPr lang="en-US" sz="2800" b="1" dirty="0">
                <a:solidFill>
                  <a:prstClr val="black"/>
                </a:solidFill>
                <a:latin typeface="Times New Roman"/>
                <a:cs typeface="Times New Roman"/>
              </a:rPr>
              <a:t>	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“</a:t>
            </a:r>
            <a:r>
              <a:rPr lang="es-ES" sz="2800" b="1" dirty="0" err="1" smtClean="0">
                <a:latin typeface="Times New Roman"/>
                <a:cs typeface="Times New Roman"/>
              </a:rPr>
              <a:t>The</a:t>
            </a:r>
            <a:r>
              <a:rPr lang="es-ES" sz="2800" b="1" dirty="0" smtClean="0">
                <a:latin typeface="Times New Roman"/>
                <a:cs typeface="Times New Roman"/>
              </a:rPr>
              <a:t> </a:t>
            </a:r>
            <a:r>
              <a:rPr lang="es-ES" sz="2800" b="1" dirty="0" err="1" smtClean="0">
                <a:latin typeface="Times New Roman"/>
                <a:cs typeface="Times New Roman"/>
              </a:rPr>
              <a:t>obvious</a:t>
            </a:r>
            <a:r>
              <a:rPr lang="es-ES" sz="2800" b="1" dirty="0" smtClean="0">
                <a:latin typeface="Times New Roman"/>
                <a:cs typeface="Times New Roman"/>
              </a:rPr>
              <a:t> </a:t>
            </a:r>
            <a:r>
              <a:rPr lang="es-ES" sz="2800" b="1" dirty="0" err="1" smtClean="0">
                <a:latin typeface="Times New Roman"/>
                <a:cs typeface="Times New Roman"/>
              </a:rPr>
              <a:t>solution</a:t>
            </a:r>
            <a:r>
              <a:rPr lang="es-ES" sz="2800" b="1" dirty="0" smtClean="0">
                <a:latin typeface="Times New Roman"/>
                <a:cs typeface="Times New Roman"/>
              </a:rPr>
              <a:t> … </a:t>
            </a:r>
            <a:r>
              <a:rPr lang="es-ES" sz="2800" b="1" dirty="0" err="1" smtClean="0">
                <a:latin typeface="Times New Roman"/>
                <a:cs typeface="Times New Roman"/>
              </a:rPr>
              <a:t>lies</a:t>
            </a:r>
            <a:r>
              <a:rPr lang="es-ES" sz="2800" b="1" dirty="0" smtClean="0">
                <a:latin typeface="Times New Roman"/>
                <a:cs typeface="Times New Roman"/>
              </a:rPr>
              <a:t> </a:t>
            </a:r>
            <a:r>
              <a:rPr lang="es-ES" sz="2800" b="1" dirty="0" err="1" smtClean="0">
                <a:latin typeface="Times New Roman"/>
                <a:cs typeface="Times New Roman"/>
              </a:rPr>
              <a:t>only</a:t>
            </a:r>
            <a:r>
              <a:rPr lang="es-ES" sz="2800" b="1" dirty="0">
                <a:latin typeface="Times New Roman"/>
                <a:cs typeface="Times New Roman"/>
              </a:rPr>
              <a:t> </a:t>
            </a:r>
            <a:r>
              <a:rPr lang="es-ES" sz="2800" b="1" dirty="0" smtClean="0">
                <a:latin typeface="Times New Roman"/>
                <a:cs typeface="Times New Roman"/>
              </a:rPr>
              <a:t>in a radical </a:t>
            </a:r>
            <a:r>
              <a:rPr lang="es-ES" sz="2800" b="1" dirty="0" err="1" smtClean="0">
                <a:latin typeface="Times New Roman"/>
                <a:cs typeface="Times New Roman"/>
              </a:rPr>
              <a:t>revision</a:t>
            </a:r>
            <a:r>
              <a:rPr lang="es-ES" sz="2800" b="1" dirty="0" smtClean="0">
                <a:latin typeface="Times New Roman"/>
                <a:cs typeface="Times New Roman"/>
              </a:rPr>
              <a:t> of </a:t>
            </a:r>
            <a:r>
              <a:rPr lang="es-ES" sz="2800" b="1" dirty="0" err="1" smtClean="0">
                <a:latin typeface="Times New Roman"/>
                <a:cs typeface="Times New Roman"/>
              </a:rPr>
              <a:t>our</a:t>
            </a:r>
            <a:r>
              <a:rPr lang="es-ES" sz="2800" b="1" dirty="0" smtClean="0">
                <a:latin typeface="Times New Roman"/>
                <a:cs typeface="Times New Roman"/>
              </a:rPr>
              <a:t> </a:t>
            </a:r>
            <a:r>
              <a:rPr lang="es-ES" sz="2800" b="1" dirty="0" err="1" smtClean="0">
                <a:latin typeface="Times New Roman"/>
                <a:cs typeface="Times New Roman"/>
              </a:rPr>
              <a:t>conception</a:t>
            </a:r>
            <a:r>
              <a:rPr lang="es-ES" sz="2800" b="1" dirty="0" smtClean="0">
                <a:latin typeface="Times New Roman"/>
                <a:cs typeface="Times New Roman"/>
              </a:rPr>
              <a:t> of </a:t>
            </a:r>
            <a:r>
              <a:rPr lang="es-ES" sz="2800" b="1" dirty="0" err="1" smtClean="0">
                <a:latin typeface="Times New Roman"/>
                <a:cs typeface="Times New Roman"/>
              </a:rPr>
              <a:t>what</a:t>
            </a:r>
            <a:r>
              <a:rPr lang="es-ES" sz="2800" b="1" dirty="0" smtClean="0">
                <a:latin typeface="Times New Roman"/>
                <a:cs typeface="Times New Roman"/>
              </a:rPr>
              <a:t> a </a:t>
            </a:r>
            <a:r>
              <a:rPr lang="es-ES" sz="2800" b="1" dirty="0" err="1" smtClean="0">
                <a:latin typeface="Times New Roman"/>
                <a:cs typeface="Times New Roman"/>
              </a:rPr>
              <a:t>city</a:t>
            </a:r>
            <a:r>
              <a:rPr lang="es-ES" sz="2800" b="1" dirty="0" smtClean="0">
                <a:latin typeface="Times New Roman"/>
                <a:cs typeface="Times New Roman"/>
              </a:rPr>
              <a:t> </a:t>
            </a:r>
            <a:r>
              <a:rPr lang="es-ES" sz="2800" b="1" dirty="0" err="1" smtClean="0">
                <a:latin typeface="Times New Roman"/>
                <a:cs typeface="Times New Roman"/>
              </a:rPr>
              <a:t>street</a:t>
            </a:r>
            <a:r>
              <a:rPr lang="es-ES" sz="2800" b="1" dirty="0" smtClean="0">
                <a:latin typeface="Times New Roman"/>
                <a:cs typeface="Times New Roman"/>
              </a:rPr>
              <a:t> </a:t>
            </a:r>
            <a:r>
              <a:rPr lang="es-ES" sz="2800" b="1" dirty="0" err="1" smtClean="0">
                <a:latin typeface="Times New Roman"/>
                <a:cs typeface="Times New Roman"/>
              </a:rPr>
              <a:t>is</a:t>
            </a:r>
            <a:r>
              <a:rPr lang="es-ES" sz="2800" b="1" dirty="0" smtClean="0">
                <a:latin typeface="Times New Roman"/>
                <a:cs typeface="Times New Roman"/>
              </a:rPr>
              <a:t> </a:t>
            </a:r>
            <a:r>
              <a:rPr lang="es-ES" sz="2800" b="1" dirty="0" err="1" smtClean="0">
                <a:latin typeface="Times New Roman"/>
                <a:cs typeface="Times New Roman"/>
              </a:rPr>
              <a:t>for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cs typeface="Times New Roman"/>
              </a:rPr>
              <a:t>”</a:t>
            </a:r>
          </a:p>
          <a:p>
            <a:pPr defTabSz="457200"/>
            <a:endParaRPr lang="en-US" sz="800" b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 flipH="1" flipV="1">
            <a:off x="263911" y="3067848"/>
            <a:ext cx="6869427" cy="2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268758" y="1402585"/>
            <a:ext cx="6864580" cy="19967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263910" y="1386090"/>
            <a:ext cx="4848" cy="1681760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7133338" y="1422552"/>
            <a:ext cx="0" cy="1628800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563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NR-masthea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50" y="62985"/>
            <a:ext cx="4574687" cy="1191145"/>
          </a:xfrm>
          <a:prstGeom prst="rect">
            <a:avLst/>
          </a:prstGeom>
        </p:spPr>
      </p:pic>
      <p:pic>
        <p:nvPicPr>
          <p:cNvPr id="2" name="Picture 1" descr="MotorKillings2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84"/>
          <a:stretch/>
        </p:blipFill>
        <p:spPr>
          <a:xfrm>
            <a:off x="4674549" y="60007"/>
            <a:ext cx="4436463" cy="6715518"/>
          </a:xfrm>
          <a:prstGeom prst="rect">
            <a:avLst/>
          </a:prstGeom>
        </p:spPr>
      </p:pic>
      <p:pic>
        <p:nvPicPr>
          <p:cNvPr id="6" name="Picture 5" descr="EngineeringNewsRecord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9" y="1254129"/>
            <a:ext cx="4574687" cy="3297903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 flipH="1">
            <a:off x="4700881" y="5773030"/>
            <a:ext cx="626762" cy="0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132849" y="60006"/>
            <a:ext cx="8978163" cy="5090137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b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352046" y="5595910"/>
            <a:ext cx="3775459" cy="1163120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351752" y="-1"/>
            <a:ext cx="402336" cy="120867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5529526" y="5150143"/>
            <a:ext cx="3581486" cy="0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5311150" y="5579025"/>
            <a:ext cx="3783367" cy="16885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529526" y="5113600"/>
            <a:ext cx="0" cy="280425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4700881" y="5348089"/>
            <a:ext cx="828645" cy="0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327643" y="5562530"/>
            <a:ext cx="7909" cy="231320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707537" y="5331594"/>
            <a:ext cx="0" cy="460331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9094517" y="5102199"/>
            <a:ext cx="0" cy="476826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1580541" y="5773030"/>
            <a:ext cx="3775459" cy="1002495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749435" y="5102199"/>
            <a:ext cx="3775459" cy="242341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 flipH="1" flipV="1">
            <a:off x="7133338" y="1422552"/>
            <a:ext cx="1961180" cy="3727592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 flipV="1">
            <a:off x="248310" y="3051352"/>
            <a:ext cx="4442735" cy="2726005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63909" y="1422551"/>
            <a:ext cx="6869429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800" b="1" dirty="0">
                <a:solidFill>
                  <a:prstClr val="black"/>
                </a:solidFill>
                <a:latin typeface="Times New Roman"/>
                <a:cs typeface="Times New Roman"/>
              </a:rPr>
              <a:t>	</a:t>
            </a:r>
          </a:p>
          <a:p>
            <a:r>
              <a:rPr lang="en-US" sz="2800" b="1" dirty="0">
                <a:solidFill>
                  <a:prstClr val="black"/>
                </a:solidFill>
                <a:latin typeface="Times New Roman"/>
                <a:cs typeface="Times New Roman"/>
              </a:rPr>
              <a:t>	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“</a:t>
            </a:r>
            <a:r>
              <a:rPr lang="es-ES" sz="2800" b="1" dirty="0" err="1" smtClean="0">
                <a:latin typeface="Times New Roman"/>
                <a:cs typeface="Times New Roman"/>
              </a:rPr>
              <a:t>The</a:t>
            </a:r>
            <a:r>
              <a:rPr lang="es-ES" sz="2800" b="1" dirty="0" smtClean="0">
                <a:latin typeface="Times New Roman"/>
                <a:cs typeface="Times New Roman"/>
              </a:rPr>
              <a:t> </a:t>
            </a:r>
            <a:r>
              <a:rPr lang="es-ES" sz="2800" b="1" dirty="0" err="1" smtClean="0">
                <a:latin typeface="Times New Roman"/>
                <a:cs typeface="Times New Roman"/>
              </a:rPr>
              <a:t>obvious</a:t>
            </a:r>
            <a:r>
              <a:rPr lang="es-ES" sz="2800" b="1" dirty="0" smtClean="0">
                <a:latin typeface="Times New Roman"/>
                <a:cs typeface="Times New Roman"/>
              </a:rPr>
              <a:t> </a:t>
            </a:r>
            <a:r>
              <a:rPr lang="es-ES" sz="2800" b="1" dirty="0" err="1" smtClean="0">
                <a:latin typeface="Times New Roman"/>
                <a:cs typeface="Times New Roman"/>
              </a:rPr>
              <a:t>solution</a:t>
            </a:r>
            <a:r>
              <a:rPr lang="es-ES" sz="2800" b="1" dirty="0" smtClean="0">
                <a:latin typeface="Times New Roman"/>
                <a:cs typeface="Times New Roman"/>
              </a:rPr>
              <a:t> … </a:t>
            </a:r>
            <a:r>
              <a:rPr lang="es-ES" sz="2800" b="1" dirty="0" err="1" smtClean="0">
                <a:latin typeface="Times New Roman"/>
                <a:cs typeface="Times New Roman"/>
              </a:rPr>
              <a:t>lies</a:t>
            </a:r>
            <a:r>
              <a:rPr lang="es-ES" sz="2800" b="1" dirty="0" smtClean="0">
                <a:latin typeface="Times New Roman"/>
                <a:cs typeface="Times New Roman"/>
              </a:rPr>
              <a:t> </a:t>
            </a:r>
            <a:r>
              <a:rPr lang="es-ES" sz="2800" b="1" dirty="0" err="1" smtClean="0">
                <a:latin typeface="Times New Roman"/>
                <a:cs typeface="Times New Roman"/>
              </a:rPr>
              <a:t>only</a:t>
            </a:r>
            <a:r>
              <a:rPr lang="es-ES" sz="2800" b="1" dirty="0">
                <a:latin typeface="Times New Roman"/>
                <a:cs typeface="Times New Roman"/>
              </a:rPr>
              <a:t> </a:t>
            </a:r>
            <a:r>
              <a:rPr lang="es-ES" sz="2800" b="1" dirty="0" smtClean="0">
                <a:latin typeface="Times New Roman"/>
                <a:cs typeface="Times New Roman"/>
              </a:rPr>
              <a:t>in a</a:t>
            </a:r>
            <a:r>
              <a:rPr lang="es-ES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radical</a:t>
            </a:r>
            <a:r>
              <a:rPr lang="es-ES" sz="2800" b="1" dirty="0" smtClean="0">
                <a:latin typeface="Times New Roman"/>
                <a:cs typeface="Times New Roman"/>
              </a:rPr>
              <a:t> </a:t>
            </a:r>
            <a:r>
              <a:rPr lang="es-ES" sz="2800" b="1" dirty="0" err="1" smtClean="0">
                <a:latin typeface="Times New Roman"/>
                <a:cs typeface="Times New Roman"/>
              </a:rPr>
              <a:t>revision</a:t>
            </a:r>
            <a:r>
              <a:rPr lang="es-ES" sz="2800" b="1" dirty="0" smtClean="0">
                <a:latin typeface="Times New Roman"/>
                <a:cs typeface="Times New Roman"/>
              </a:rPr>
              <a:t> of </a:t>
            </a:r>
            <a:r>
              <a:rPr lang="es-ES" sz="2800" b="1" dirty="0" err="1" smtClean="0">
                <a:latin typeface="Times New Roman"/>
                <a:cs typeface="Times New Roman"/>
              </a:rPr>
              <a:t>our</a:t>
            </a:r>
            <a:r>
              <a:rPr lang="es-ES" sz="2800" b="1" dirty="0" smtClean="0">
                <a:latin typeface="Times New Roman"/>
                <a:cs typeface="Times New Roman"/>
              </a:rPr>
              <a:t> </a:t>
            </a:r>
            <a:r>
              <a:rPr lang="es-ES" sz="2800" b="1" dirty="0" err="1" smtClean="0">
                <a:latin typeface="Times New Roman"/>
                <a:cs typeface="Times New Roman"/>
              </a:rPr>
              <a:t>conception</a:t>
            </a:r>
            <a:r>
              <a:rPr lang="es-ES" sz="2800" b="1" dirty="0" smtClean="0">
                <a:latin typeface="Times New Roman"/>
                <a:cs typeface="Times New Roman"/>
              </a:rPr>
              <a:t> of </a:t>
            </a:r>
            <a:r>
              <a:rPr lang="es-ES" sz="2800" b="1" dirty="0" err="1" smtClean="0">
                <a:latin typeface="Times New Roman"/>
                <a:cs typeface="Times New Roman"/>
              </a:rPr>
              <a:t>what</a:t>
            </a:r>
            <a:r>
              <a:rPr lang="es-ES" sz="2800" b="1" dirty="0" smtClean="0">
                <a:latin typeface="Times New Roman"/>
                <a:cs typeface="Times New Roman"/>
              </a:rPr>
              <a:t> a </a:t>
            </a:r>
            <a:r>
              <a:rPr lang="es-ES" sz="2800" b="1" dirty="0" err="1" smtClean="0">
                <a:latin typeface="Times New Roman"/>
                <a:cs typeface="Times New Roman"/>
              </a:rPr>
              <a:t>city</a:t>
            </a:r>
            <a:r>
              <a:rPr lang="es-ES" sz="2800" b="1" dirty="0" smtClean="0">
                <a:latin typeface="Times New Roman"/>
                <a:cs typeface="Times New Roman"/>
              </a:rPr>
              <a:t> </a:t>
            </a:r>
            <a:r>
              <a:rPr lang="es-ES" sz="2800" b="1" dirty="0" err="1" smtClean="0">
                <a:latin typeface="Times New Roman"/>
                <a:cs typeface="Times New Roman"/>
              </a:rPr>
              <a:t>street</a:t>
            </a:r>
            <a:r>
              <a:rPr lang="es-ES" sz="2800" b="1" dirty="0" smtClean="0">
                <a:latin typeface="Times New Roman"/>
                <a:cs typeface="Times New Roman"/>
              </a:rPr>
              <a:t> </a:t>
            </a:r>
            <a:r>
              <a:rPr lang="es-ES" sz="2800" b="1" dirty="0" err="1" smtClean="0">
                <a:latin typeface="Times New Roman"/>
                <a:cs typeface="Times New Roman"/>
              </a:rPr>
              <a:t>is</a:t>
            </a:r>
            <a:r>
              <a:rPr lang="es-ES" sz="2800" b="1" dirty="0" smtClean="0">
                <a:latin typeface="Times New Roman"/>
                <a:cs typeface="Times New Roman"/>
              </a:rPr>
              <a:t> </a:t>
            </a:r>
            <a:r>
              <a:rPr lang="es-ES" sz="2800" b="1" dirty="0" err="1" smtClean="0">
                <a:latin typeface="Times New Roman"/>
                <a:cs typeface="Times New Roman"/>
              </a:rPr>
              <a:t>for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cs typeface="Times New Roman"/>
              </a:rPr>
              <a:t>”</a:t>
            </a:r>
          </a:p>
          <a:p>
            <a:pPr defTabSz="457200"/>
            <a:endParaRPr lang="en-US" sz="800" b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 flipH="1" flipV="1">
            <a:off x="263911" y="3067848"/>
            <a:ext cx="6869427" cy="2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268758" y="1402585"/>
            <a:ext cx="6864580" cy="19967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263910" y="1386090"/>
            <a:ext cx="4848" cy="1681760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7133338" y="1422552"/>
            <a:ext cx="0" cy="1628800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966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sScienc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6" y="71557"/>
            <a:ext cx="7634548" cy="670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6000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sScienc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6" y="71557"/>
            <a:ext cx="7634548" cy="67083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3881" y="35781"/>
            <a:ext cx="8084279" cy="67864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22008481_1790003221028039_1482101243502079335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773" y="71556"/>
            <a:ext cx="3554834" cy="668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1552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sScienc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6" y="71557"/>
            <a:ext cx="7634548" cy="6708346"/>
          </a:xfrm>
          <a:prstGeom prst="rect">
            <a:avLst/>
          </a:prstGeom>
        </p:spPr>
      </p:pic>
      <p:pic>
        <p:nvPicPr>
          <p:cNvPr id="4" name="Picture 3" descr="22008481_1790003221028039_1482101243502079335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773" y="71556"/>
            <a:ext cx="3554834" cy="66885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3881" y="35781"/>
            <a:ext cx="8084279" cy="67864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7135" y="103384"/>
            <a:ext cx="8300728" cy="2621373"/>
          </a:xfrm>
          <a:prstGeom prst="rect">
            <a:avLst/>
          </a:prstGeo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208598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sScienc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6" y="71557"/>
            <a:ext cx="7634548" cy="6708346"/>
          </a:xfrm>
          <a:prstGeom prst="rect">
            <a:avLst/>
          </a:prstGeom>
        </p:spPr>
      </p:pic>
      <p:pic>
        <p:nvPicPr>
          <p:cNvPr id="4" name="Picture 3" descr="22008481_1790003221028039_1482101243502079335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773" y="71556"/>
            <a:ext cx="3554834" cy="66885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3881" y="35781"/>
            <a:ext cx="8084279" cy="67864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16" y="3116285"/>
            <a:ext cx="7669855" cy="364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7135" y="103384"/>
            <a:ext cx="8300728" cy="2621373"/>
          </a:xfrm>
          <a:prstGeom prst="rect">
            <a:avLst/>
          </a:prstGeo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36238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landCementAssn-19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6" y="160591"/>
            <a:ext cx="8914302" cy="50019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316" y="6416178"/>
            <a:ext cx="4650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Portland Cement Association (1948)</a:t>
            </a:r>
            <a:endParaRPr lang="en-US" sz="20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79861487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uto-1955-Firestone-PA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0" y="156354"/>
            <a:ext cx="8910427" cy="59646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190" y="6347685"/>
            <a:ext cx="498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Firestone Tire and Rubber Company (1955)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931322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braham_verghe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68" y="186010"/>
            <a:ext cx="4233333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4480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ckspeedcove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" y="125439"/>
            <a:ext cx="4466289" cy="577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85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ckspeedtrillio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04" y="125438"/>
            <a:ext cx="4427194" cy="5754527"/>
          </a:xfrm>
          <a:prstGeom prst="rect">
            <a:avLst/>
          </a:prstGeom>
        </p:spPr>
      </p:pic>
      <p:pic>
        <p:nvPicPr>
          <p:cNvPr id="3" name="Picture 2" descr="clockspeedcove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" y="125439"/>
            <a:ext cx="4466289" cy="577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40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ckspeedtrillio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04" y="125438"/>
            <a:ext cx="4427194" cy="5754527"/>
          </a:xfrm>
          <a:prstGeom prst="rect">
            <a:avLst/>
          </a:prstGeom>
        </p:spPr>
      </p:pic>
      <p:pic>
        <p:nvPicPr>
          <p:cNvPr id="3" name="Picture 2" descr="clockspeedcove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" y="125439"/>
            <a:ext cx="4466289" cy="5771430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4685162" y="374555"/>
            <a:ext cx="3310450" cy="1153834"/>
          </a:xfrm>
          <a:prstGeom prst="frame">
            <a:avLst>
              <a:gd name="adj1" fmla="val 8424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216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216363_1973301759364850_1818793329808462981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9" y="99882"/>
            <a:ext cx="8178560" cy="654557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99369" y="185493"/>
            <a:ext cx="2611553" cy="1312741"/>
          </a:xfrm>
          <a:prstGeom prst="wedgeRoundRectCallout">
            <a:avLst>
              <a:gd name="adj1" fmla="val 65171"/>
              <a:gd name="adj2" fmla="val 128330"/>
              <a:gd name="adj3" fmla="val 16667"/>
            </a:avLst>
          </a:prstGeom>
          <a:solidFill>
            <a:schemeClr val="bg1"/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Everything we do is data driven.</a:t>
            </a:r>
            <a:endParaRPr lang="en-US" sz="2400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3619" y="2654022"/>
            <a:ext cx="1659930" cy="707886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1200000" lon="270000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 Black"/>
                <a:cs typeface="Arial Black"/>
              </a:rPr>
              <a:t>DATA</a:t>
            </a:r>
            <a:endParaRPr lang="en-US" sz="40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23803794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216363_1973301759364850_1818793329808462981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9" y="99882"/>
            <a:ext cx="8178560" cy="654557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99369" y="185493"/>
            <a:ext cx="2611553" cy="1312741"/>
          </a:xfrm>
          <a:prstGeom prst="wedgeRoundRectCallout">
            <a:avLst>
              <a:gd name="adj1" fmla="val 65171"/>
              <a:gd name="adj2" fmla="val 128330"/>
              <a:gd name="adj3" fmla="val 16667"/>
            </a:avLst>
          </a:prstGeom>
          <a:solidFill>
            <a:schemeClr val="bg1"/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Everything we do is data driven.</a:t>
            </a:r>
            <a:endParaRPr lang="en-US" sz="2400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3619" y="2654022"/>
            <a:ext cx="1659930" cy="707886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1200000" lon="270000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 Black"/>
                <a:cs typeface="Arial Black"/>
              </a:rPr>
              <a:t>DATA</a:t>
            </a:r>
            <a:endParaRPr lang="en-US" sz="40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256" y="4497075"/>
            <a:ext cx="8336813" cy="224676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b="1" dirty="0" smtClean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data-driven mobility?</a:t>
            </a:r>
          </a:p>
          <a:p>
            <a:pPr algn="ctr"/>
            <a:endParaRPr lang="en-US" sz="8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algn="ctr"/>
            <a:endParaRPr lang="en-US" sz="4400" b="1" dirty="0" smtClean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algn="ctr"/>
            <a:endParaRPr lang="en-US" sz="44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32440929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216363_1973301759364850_1818793329808462981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9" y="99882"/>
            <a:ext cx="8178560" cy="654557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99369" y="185493"/>
            <a:ext cx="2611553" cy="1312741"/>
          </a:xfrm>
          <a:prstGeom prst="wedgeRoundRectCallout">
            <a:avLst>
              <a:gd name="adj1" fmla="val 65171"/>
              <a:gd name="adj2" fmla="val 128330"/>
              <a:gd name="adj3" fmla="val 16667"/>
            </a:avLst>
          </a:prstGeom>
          <a:solidFill>
            <a:schemeClr val="bg1"/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Everything we do is data driven.</a:t>
            </a:r>
            <a:endParaRPr lang="en-US" sz="2400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3619" y="2654022"/>
            <a:ext cx="1659930" cy="707886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1200000" lon="270000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 Black"/>
                <a:cs typeface="Arial Black"/>
              </a:rPr>
              <a:t>DATA</a:t>
            </a:r>
            <a:endParaRPr lang="en-US" sz="40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256" y="4497075"/>
            <a:ext cx="8336813" cy="23083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b="1" dirty="0" smtClean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data-driven mobility?</a:t>
            </a:r>
          </a:p>
          <a:p>
            <a:pPr algn="ctr"/>
            <a:endParaRPr lang="en-US" sz="8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algn="ctr"/>
            <a:r>
              <a:rPr lang="en-US" sz="2800" b="1" i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or</a:t>
            </a:r>
          </a:p>
          <a:p>
            <a:pPr algn="ctr"/>
            <a:endParaRPr lang="en-US" sz="800" b="1" dirty="0" smtClean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algn="ctr"/>
            <a:endParaRPr lang="en-US" sz="8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agenda-driven mobility?</a:t>
            </a:r>
          </a:p>
          <a:p>
            <a:pPr algn="ctr"/>
            <a:endParaRPr lang="en-US" sz="8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03823981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216363_1973301759364850_1818793329808462981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9" y="99882"/>
            <a:ext cx="8178560" cy="654557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99369" y="185493"/>
            <a:ext cx="2611553" cy="1312741"/>
          </a:xfrm>
          <a:prstGeom prst="wedgeRoundRectCallout">
            <a:avLst>
              <a:gd name="adj1" fmla="val 65171"/>
              <a:gd name="adj2" fmla="val 128330"/>
              <a:gd name="adj3" fmla="val 16667"/>
            </a:avLst>
          </a:prstGeom>
          <a:solidFill>
            <a:schemeClr val="bg1"/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Okay, we</a:t>
            </a:r>
            <a:endParaRPr lang="en-US" sz="2400" dirty="0" smtClean="0">
              <a:solidFill>
                <a:schemeClr val="tx1"/>
              </a:solidFill>
              <a:latin typeface="Arial Rounded MT Bold"/>
              <a:cs typeface="Arial Rounded MT Bold"/>
            </a:endParaRP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drive data.</a:t>
            </a:r>
            <a:endParaRPr lang="en-US" sz="2400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3619" y="2654022"/>
            <a:ext cx="1659930" cy="707886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1200000" lon="270000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 Black"/>
                <a:cs typeface="Arial Black"/>
              </a:rPr>
              <a:t>DATA</a:t>
            </a:r>
            <a:endParaRPr lang="en-US" sz="40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660246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216363_1973301759364850_1818793329808462981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9" y="99882"/>
            <a:ext cx="8178560" cy="654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6530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216363_1973301759364850_1818793329808462981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9" y="99882"/>
            <a:ext cx="8178560" cy="654557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4903" y="78165"/>
            <a:ext cx="3603752" cy="1460248"/>
          </a:xfrm>
          <a:prstGeom prst="wedgeRoundRectCallout">
            <a:avLst>
              <a:gd name="adj1" fmla="val 53118"/>
              <a:gd name="adj2" fmla="val 122503"/>
              <a:gd name="adj3" fmla="val 16667"/>
            </a:avLst>
          </a:prstGeom>
          <a:solidFill>
            <a:schemeClr val="bg1"/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Okay, what </a:t>
            </a:r>
            <a:r>
              <a:rPr lang="en-US" sz="24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we’re really after </a:t>
            </a:r>
            <a:r>
              <a:rPr lang="en-US" sz="24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is</a:t>
            </a:r>
          </a:p>
          <a:p>
            <a:pPr algn="ctr"/>
            <a:r>
              <a:rPr lang="en-US" sz="2800" i="1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self</a:t>
            </a:r>
            <a:r>
              <a:rPr lang="en-US" sz="2800" i="1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-driving data</a:t>
            </a:r>
            <a:endParaRPr lang="en-US" sz="2800" i="1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3619" y="2654022"/>
            <a:ext cx="1659930" cy="707886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1200000" lon="270000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 Black"/>
                <a:cs typeface="Arial Black"/>
              </a:rPr>
              <a:t>DATA</a:t>
            </a:r>
            <a:endParaRPr lang="en-US" sz="40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46141682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1275" y="810863"/>
            <a:ext cx="5813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What is self-driving data?</a:t>
            </a:r>
            <a:endParaRPr lang="en-US" sz="3600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640203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80099443636-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0" y="203898"/>
            <a:ext cx="4127500" cy="6350000"/>
          </a:xfrm>
          <a:prstGeom prst="rect">
            <a:avLst/>
          </a:prstGeom>
        </p:spPr>
      </p:pic>
      <p:pic>
        <p:nvPicPr>
          <p:cNvPr id="3" name="Picture 2" descr="abraham_verghe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68" y="186010"/>
            <a:ext cx="4233333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7904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271122_1767642303264131_6399590035377412861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4" y="2969827"/>
            <a:ext cx="8955868" cy="10946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064" y="2456919"/>
            <a:ext cx="5645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U.S. Federal Highway Administration (1973):</a:t>
            </a:r>
            <a:endParaRPr lang="en-US" sz="20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1275" y="810863"/>
            <a:ext cx="5813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What is self-driving data?</a:t>
            </a:r>
            <a:endParaRPr lang="en-US" sz="3600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22867931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622031_1739583019403393_8947210250073848740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82" y="107093"/>
            <a:ext cx="7797318" cy="639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5933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622031_1739583019403393_8947210250073848740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82" y="107093"/>
            <a:ext cx="7797318" cy="639901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790247" y="2004235"/>
            <a:ext cx="5120640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63787" y="1602107"/>
            <a:ext cx="5120640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08871" y="1584219"/>
            <a:ext cx="0" cy="438912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879921" y="1557739"/>
            <a:ext cx="0" cy="438912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92924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622031_1739583019403393_8947210250073848740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82" y="107093"/>
            <a:ext cx="7797318" cy="639901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790247" y="2004235"/>
            <a:ext cx="5120640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790149" y="2375078"/>
            <a:ext cx="5258357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26757" y="3168394"/>
            <a:ext cx="4663440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63787" y="1602107"/>
            <a:ext cx="5120640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08871" y="1584219"/>
            <a:ext cx="0" cy="438912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879921" y="1557739"/>
            <a:ext cx="0" cy="438912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36069" y="2720459"/>
            <a:ext cx="0" cy="438912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459874" y="2738043"/>
            <a:ext cx="0" cy="438912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53956" y="2738043"/>
            <a:ext cx="1864649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750581" y="2339302"/>
            <a:ext cx="0" cy="438912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5441988" y="2760327"/>
            <a:ext cx="2588632" cy="58642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8000368" y="2348598"/>
            <a:ext cx="0" cy="438912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92563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622031_1739583019403393_8947210250073848740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82" y="107093"/>
            <a:ext cx="7797318" cy="639901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790247" y="2004235"/>
            <a:ext cx="5120640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790149" y="2375078"/>
            <a:ext cx="5258357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26757" y="3168394"/>
            <a:ext cx="4663440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028904" y="5415898"/>
            <a:ext cx="5109032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61791" y="6255676"/>
            <a:ext cx="7298390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63787" y="1602107"/>
            <a:ext cx="5120640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08871" y="1584219"/>
            <a:ext cx="0" cy="438912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879921" y="1557739"/>
            <a:ext cx="0" cy="438912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36069" y="2720459"/>
            <a:ext cx="0" cy="438912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459874" y="2738043"/>
            <a:ext cx="0" cy="438912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53956" y="2738043"/>
            <a:ext cx="1864649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750581" y="2339302"/>
            <a:ext cx="0" cy="438912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5441988" y="2760327"/>
            <a:ext cx="2588632" cy="58642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8000368" y="2348598"/>
            <a:ext cx="0" cy="438912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997895" y="5398010"/>
            <a:ext cx="0" cy="438912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8137936" y="5415898"/>
            <a:ext cx="0" cy="839778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62529" y="5819034"/>
            <a:ext cx="2138456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879677" y="5819034"/>
            <a:ext cx="0" cy="438912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92563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216363_1973301759364850_1818793329808462981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9" y="99882"/>
            <a:ext cx="8178560" cy="654557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99369" y="185493"/>
            <a:ext cx="2611553" cy="1312741"/>
          </a:xfrm>
          <a:prstGeom prst="wedgeRoundRectCallout">
            <a:avLst>
              <a:gd name="adj1" fmla="val 65171"/>
              <a:gd name="adj2" fmla="val 128330"/>
              <a:gd name="adj3" fmla="val 16667"/>
            </a:avLst>
          </a:prstGeom>
          <a:solidFill>
            <a:schemeClr val="bg1"/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Everything we do is data driven.</a:t>
            </a:r>
            <a:endParaRPr lang="en-US" sz="2400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3619" y="2654022"/>
            <a:ext cx="1659930" cy="707886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1200000" lon="270000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 Black"/>
                <a:cs typeface="Arial Black"/>
              </a:rPr>
              <a:t>DATA</a:t>
            </a:r>
            <a:endParaRPr lang="en-US" sz="40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11063605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216363_1973301759364850_1818793329808462981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9" y="99882"/>
            <a:ext cx="8178560" cy="654557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99369" y="185493"/>
            <a:ext cx="2611553" cy="1312741"/>
          </a:xfrm>
          <a:prstGeom prst="wedgeRoundRectCallout">
            <a:avLst>
              <a:gd name="adj1" fmla="val 65171"/>
              <a:gd name="adj2" fmla="val 128330"/>
              <a:gd name="adj3" fmla="val 16667"/>
            </a:avLst>
          </a:prstGeom>
          <a:solidFill>
            <a:schemeClr val="bg1"/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Everything we do is data driven.</a:t>
            </a:r>
            <a:endParaRPr lang="en-US" sz="2400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3619" y="2654022"/>
            <a:ext cx="1659930" cy="707886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1200000" lon="270000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 Black"/>
                <a:cs typeface="Arial Black"/>
              </a:rPr>
              <a:t>DATA</a:t>
            </a:r>
            <a:endParaRPr lang="en-US" sz="40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256" y="4497075"/>
            <a:ext cx="8336813" cy="224676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b="1" dirty="0" smtClean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data-driven mobility?</a:t>
            </a:r>
          </a:p>
          <a:p>
            <a:pPr algn="ctr"/>
            <a:endParaRPr lang="en-US" sz="8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algn="ctr"/>
            <a:endParaRPr lang="en-US" sz="4400" b="1" dirty="0" smtClean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algn="ctr"/>
            <a:endParaRPr lang="en-US" sz="44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1106360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216363_1973301759364850_1818793329808462981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9" y="99882"/>
            <a:ext cx="8178560" cy="654557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99369" y="185493"/>
            <a:ext cx="2611553" cy="1312741"/>
          </a:xfrm>
          <a:prstGeom prst="wedgeRoundRectCallout">
            <a:avLst>
              <a:gd name="adj1" fmla="val 65171"/>
              <a:gd name="adj2" fmla="val 128330"/>
              <a:gd name="adj3" fmla="val 16667"/>
            </a:avLst>
          </a:prstGeom>
          <a:solidFill>
            <a:schemeClr val="bg1"/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Everything we do is data driven.</a:t>
            </a:r>
            <a:endParaRPr lang="en-US" sz="2400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3619" y="2654022"/>
            <a:ext cx="1659930" cy="707886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1200000" lon="270000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 Black"/>
                <a:cs typeface="Arial Black"/>
              </a:rPr>
              <a:t>DATA</a:t>
            </a:r>
            <a:endParaRPr lang="en-US" sz="4000" dirty="0"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9256" y="4497075"/>
            <a:ext cx="8336813" cy="23083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b="1" dirty="0" smtClean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data-driven mobility?</a:t>
            </a:r>
          </a:p>
          <a:p>
            <a:pPr algn="ctr"/>
            <a:endParaRPr lang="en-US" sz="8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algn="ctr"/>
            <a:r>
              <a:rPr lang="en-US" sz="2800" b="1" i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or</a:t>
            </a:r>
          </a:p>
          <a:p>
            <a:pPr algn="ctr"/>
            <a:endParaRPr lang="en-US" sz="800" b="1" dirty="0" smtClean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algn="ctr"/>
            <a:endParaRPr lang="en-US" sz="8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self-driving data?</a:t>
            </a:r>
          </a:p>
          <a:p>
            <a:pPr algn="ctr"/>
            <a:endParaRPr lang="en-US" sz="8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28241924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216363_1973301759364850_1818793329808462981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9" y="99882"/>
            <a:ext cx="8178560" cy="654557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4903" y="78165"/>
            <a:ext cx="3603752" cy="1460248"/>
          </a:xfrm>
          <a:prstGeom prst="wedgeRoundRectCallout">
            <a:avLst>
              <a:gd name="adj1" fmla="val 53118"/>
              <a:gd name="adj2" fmla="val 122503"/>
              <a:gd name="adj3" fmla="val 16667"/>
            </a:avLst>
          </a:prstGeom>
          <a:solidFill>
            <a:schemeClr val="bg1"/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Okay, what </a:t>
            </a:r>
            <a:r>
              <a:rPr lang="en-US" sz="24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we’re really after </a:t>
            </a:r>
            <a:r>
              <a:rPr lang="en-US" sz="24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is</a:t>
            </a:r>
          </a:p>
          <a:p>
            <a:pPr algn="ctr"/>
            <a:r>
              <a:rPr lang="en-US" sz="2800" i="1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self-driving data.</a:t>
            </a:r>
            <a:endParaRPr lang="en-US" sz="2800" i="1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3619" y="2654022"/>
            <a:ext cx="1659930" cy="707886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1200000" lon="270000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 Black"/>
                <a:cs typeface="Arial Black"/>
              </a:rPr>
              <a:t>DATA</a:t>
            </a:r>
            <a:endParaRPr lang="en-US" sz="40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11226801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216363_1973301759364850_1818793329808462981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9" y="99882"/>
            <a:ext cx="8178560" cy="654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18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80099443636-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0" y="203898"/>
            <a:ext cx="4127500" cy="6350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71394" y="193072"/>
            <a:ext cx="454293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Her </a:t>
            </a:r>
            <a:r>
              <a:rPr lang="en-US" sz="24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skills were so rare, so needed for the poorest of the poor, and even at times in the royal palace, that she felt </a:t>
            </a:r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valued.</a:t>
            </a:r>
          </a:p>
          <a:p>
            <a:endParaRPr lang="en-US" sz="24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r>
              <a:rPr lang="en-US" sz="2800" b="1" dirty="0" smtClean="0">
                <a:latin typeface="Arial Rounded MT Bold"/>
                <a:cs typeface="Arial Rounded MT Bold"/>
              </a:rPr>
              <a:t>Wasn't </a:t>
            </a:r>
            <a:r>
              <a:rPr lang="en-US" sz="2800" b="1" dirty="0">
                <a:latin typeface="Arial Rounded MT Bold"/>
                <a:cs typeface="Arial Rounded MT Bold"/>
              </a:rPr>
              <a:t>that the definition of home</a:t>
            </a:r>
            <a:r>
              <a:rPr lang="en-US" sz="2800" b="1" dirty="0" smtClean="0">
                <a:latin typeface="Arial Rounded MT Bold"/>
                <a:cs typeface="Arial Rounded MT Bold"/>
              </a:rPr>
              <a:t>?  </a:t>
            </a:r>
            <a:r>
              <a:rPr lang="en-US" sz="2800" b="1" dirty="0">
                <a:latin typeface="Arial Rounded MT Bold"/>
                <a:cs typeface="Arial Rounded MT Bold"/>
              </a:rPr>
              <a:t>Not where you are from, but where you are wanted</a:t>
            </a:r>
            <a:r>
              <a:rPr lang="en-US" sz="2800" b="1" dirty="0" smtClean="0">
                <a:latin typeface="Arial Rounded MT Bold"/>
                <a:cs typeface="Arial Rounded MT Bold"/>
              </a:rPr>
              <a:t>?”</a:t>
            </a:r>
          </a:p>
        </p:txBody>
      </p:sp>
    </p:spTree>
    <p:extLst>
      <p:ext uri="{BB962C8B-B14F-4D97-AF65-F5344CB8AC3E}">
        <p14:creationId xmlns:p14="http://schemas.microsoft.com/office/powerpoint/2010/main" val="356778456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621889_1738309306197431_5029440203678242507_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" t="14175" r="10703" b="47414"/>
          <a:stretch/>
        </p:blipFill>
        <p:spPr>
          <a:xfrm>
            <a:off x="94065" y="1285751"/>
            <a:ext cx="4138904" cy="30841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065" y="4409256"/>
            <a:ext cx="4118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U.S. Public Roads Administration (1946)</a:t>
            </a:r>
            <a:endParaRPr lang="en-US" sz="16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8817" y="749958"/>
            <a:ext cx="2010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Arial Rounded MT Bold"/>
                <a:cs typeface="Arial Rounded MT Bold"/>
              </a:rPr>
              <a:t>a</a:t>
            </a:r>
            <a:r>
              <a:rPr lang="en-US" sz="24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 promised</a:t>
            </a:r>
            <a:endParaRPr lang="en-US" sz="24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58463243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621889_1738309306197431_5029440203678242507_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" t="14175" r="10703" b="47414"/>
          <a:stretch/>
        </p:blipFill>
        <p:spPr>
          <a:xfrm>
            <a:off x="94065" y="1285751"/>
            <a:ext cx="4138904" cy="3084187"/>
          </a:xfrm>
          <a:prstGeom prst="rect">
            <a:avLst/>
          </a:prstGeom>
        </p:spPr>
      </p:pic>
      <p:pic>
        <p:nvPicPr>
          <p:cNvPr id="3" name="Picture 2" descr="20621889_1738309306197431_5029440203678242507_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61" r="8949"/>
          <a:stretch/>
        </p:blipFill>
        <p:spPr>
          <a:xfrm>
            <a:off x="4416379" y="1332790"/>
            <a:ext cx="4676674" cy="30214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8817" y="749958"/>
            <a:ext cx="2010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Arial Rounded MT Bold"/>
                <a:cs typeface="Arial Rounded MT Bold"/>
              </a:rPr>
              <a:t>a</a:t>
            </a:r>
            <a:r>
              <a:rPr lang="en-US" sz="24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 promised</a:t>
            </a:r>
            <a:endParaRPr lang="en-US" sz="24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40454" y="769970"/>
            <a:ext cx="2001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as delivered</a:t>
            </a:r>
            <a:endParaRPr lang="en-US" sz="24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065" y="4409256"/>
            <a:ext cx="4118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U.S. Public Roads Administration (1946)</a:t>
            </a:r>
            <a:endParaRPr lang="en-US" sz="16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4602" y="4346536"/>
            <a:ext cx="4041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Boston’s Southeast Expressway (1971)</a:t>
            </a:r>
            <a:endParaRPr lang="en-US" sz="16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11681346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93997_1722355594459469_7494205860401499913_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81"/>
          <a:stretch/>
        </p:blipFill>
        <p:spPr>
          <a:xfrm>
            <a:off x="151694" y="127000"/>
            <a:ext cx="8849517" cy="5559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694" y="6230710"/>
            <a:ext cx="1038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1959</a:t>
            </a:r>
            <a:endParaRPr lang="en-US" sz="28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67119" y="6443533"/>
            <a:ext cx="2604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Detroit (Hastings Street)</a:t>
            </a:r>
            <a:endParaRPr lang="en-US" sz="16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6535681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93997_1722355594459469_7494205860401499913_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60"/>
          <a:stretch/>
        </p:blipFill>
        <p:spPr>
          <a:xfrm>
            <a:off x="109361" y="127000"/>
            <a:ext cx="8893528" cy="60998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694" y="6226814"/>
            <a:ext cx="1038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1961</a:t>
            </a:r>
            <a:endParaRPr lang="en-US" sz="28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87947" y="6443533"/>
            <a:ext cx="3283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Detroit (site of Hastings Street)</a:t>
            </a:r>
            <a:endParaRPr lang="en-US" sz="16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45419540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93997_1722355594459469_7494205860401499913_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60"/>
          <a:stretch/>
        </p:blipFill>
        <p:spPr>
          <a:xfrm>
            <a:off x="109361" y="127000"/>
            <a:ext cx="8893528" cy="60998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694" y="6226814"/>
            <a:ext cx="1038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1961</a:t>
            </a:r>
            <a:endParaRPr lang="en-US" sz="28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87947" y="6443533"/>
            <a:ext cx="3283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Detroit (site of Hastings Street)</a:t>
            </a:r>
            <a:endParaRPr lang="en-US" sz="16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17812" y="127000"/>
            <a:ext cx="4783268" cy="255454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10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So 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delicately interwoven are the relationships that when we disturb one thread of the community 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fabric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we 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alter it all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.</a:t>
            </a:r>
          </a:p>
          <a:p>
            <a:pPr algn="ctr"/>
            <a:endParaRPr lang="en-US" sz="10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508413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93997_1722355594459469_7494205860401499913_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81"/>
          <a:stretch/>
        </p:blipFill>
        <p:spPr>
          <a:xfrm>
            <a:off x="67028" y="1143000"/>
            <a:ext cx="4606894" cy="2894317"/>
          </a:xfrm>
          <a:prstGeom prst="rect">
            <a:avLst/>
          </a:prstGeom>
        </p:spPr>
      </p:pic>
      <p:pic>
        <p:nvPicPr>
          <p:cNvPr id="3" name="Picture 2" descr="20293997_1722355594459469_7494205860401499913_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65"/>
          <a:stretch/>
        </p:blipFill>
        <p:spPr>
          <a:xfrm>
            <a:off x="4840110" y="1143000"/>
            <a:ext cx="4236861" cy="289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1958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wntownDetroitParkingFacilities-Sm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" t="4008" r="4948" b="5195"/>
          <a:stretch/>
        </p:blipFill>
        <p:spPr>
          <a:xfrm>
            <a:off x="1255054" y="134471"/>
            <a:ext cx="6589059" cy="6625163"/>
          </a:xfrm>
          <a:prstGeom prst="rect">
            <a:avLst/>
          </a:prstGeom>
        </p:spPr>
      </p:pic>
      <p:pic>
        <p:nvPicPr>
          <p:cNvPr id="3" name="Picture 2" descr="key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6" y="4673845"/>
            <a:ext cx="1759884" cy="20857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19648" y="6127919"/>
            <a:ext cx="2685651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surface parking lots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4707" y="5055142"/>
            <a:ext cx="219798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parking garages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478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71642702_1280x1024_los-angeles-interchange-photograp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4" y="447550"/>
            <a:ext cx="8981841" cy="6294306"/>
          </a:xfrm>
          <a:prstGeom prst="rect">
            <a:avLst/>
          </a:prstGeom>
        </p:spPr>
      </p:pic>
      <p:pic>
        <p:nvPicPr>
          <p:cNvPr id="3" name="Picture 2" descr="carsonproportion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" t="-574" r="415" b="-3445"/>
          <a:stretch/>
        </p:blipFill>
        <p:spPr>
          <a:xfrm>
            <a:off x="51533" y="171119"/>
            <a:ext cx="9036022" cy="9632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714" y="215386"/>
            <a:ext cx="5729090" cy="473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43998" y="633020"/>
            <a:ext cx="1019858" cy="473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ame 8"/>
          <p:cNvSpPr/>
          <p:nvPr/>
        </p:nvSpPr>
        <p:spPr>
          <a:xfrm>
            <a:off x="46864" y="56754"/>
            <a:ext cx="9115138" cy="1153834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303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71642702_1280x1024_los-angeles-interchange-photograp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4" y="447550"/>
            <a:ext cx="8981841" cy="6294306"/>
          </a:xfrm>
          <a:prstGeom prst="rect">
            <a:avLst/>
          </a:prstGeom>
        </p:spPr>
      </p:pic>
      <p:pic>
        <p:nvPicPr>
          <p:cNvPr id="3" name="Picture 2" descr="carsonproportion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" t="-574" r="415" b="-3445"/>
          <a:stretch/>
        </p:blipFill>
        <p:spPr>
          <a:xfrm>
            <a:off x="51533" y="171119"/>
            <a:ext cx="9036022" cy="9632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714" y="215386"/>
            <a:ext cx="5729090" cy="473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43998" y="633020"/>
            <a:ext cx="1019858" cy="473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ame 8"/>
          <p:cNvSpPr/>
          <p:nvPr/>
        </p:nvSpPr>
        <p:spPr>
          <a:xfrm>
            <a:off x="46864" y="56754"/>
            <a:ext cx="9115138" cy="1153834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956" y="1210587"/>
            <a:ext cx="9143374" cy="55312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20140524Carson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3399" r="29585" b="27318"/>
          <a:stretch/>
        </p:blipFill>
        <p:spPr>
          <a:xfrm>
            <a:off x="5420802" y="1483860"/>
            <a:ext cx="2856959" cy="397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96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71642702_1280x1024_los-angeles-interchange-photograp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4" y="447550"/>
            <a:ext cx="8981841" cy="6294306"/>
          </a:xfrm>
          <a:prstGeom prst="rect">
            <a:avLst/>
          </a:prstGeom>
        </p:spPr>
      </p:pic>
      <p:pic>
        <p:nvPicPr>
          <p:cNvPr id="3" name="Picture 2" descr="carsonproportion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" t="-574" r="415" b="-3445"/>
          <a:stretch/>
        </p:blipFill>
        <p:spPr>
          <a:xfrm>
            <a:off x="51533" y="171119"/>
            <a:ext cx="9036022" cy="9632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714" y="215386"/>
            <a:ext cx="5729090" cy="473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43998" y="633020"/>
            <a:ext cx="1019858" cy="473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ame 8"/>
          <p:cNvSpPr/>
          <p:nvPr/>
        </p:nvSpPr>
        <p:spPr>
          <a:xfrm>
            <a:off x="46864" y="56754"/>
            <a:ext cx="9115138" cy="1153834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956" y="1210587"/>
            <a:ext cx="9143374" cy="55312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20140524Carson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3399" r="29585" b="27318"/>
          <a:stretch/>
        </p:blipFill>
        <p:spPr>
          <a:xfrm>
            <a:off x="5420802" y="1483860"/>
            <a:ext cx="2856959" cy="3979410"/>
          </a:xfrm>
          <a:prstGeom prst="rect">
            <a:avLst/>
          </a:prstGeom>
        </p:spPr>
      </p:pic>
      <p:pic>
        <p:nvPicPr>
          <p:cNvPr id="11" name="Picture 10" descr="sheryl-silent-spring-e136225558542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12" y="1483860"/>
            <a:ext cx="2765764" cy="392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49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80099443636-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0" y="203898"/>
            <a:ext cx="4127500" cy="6350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71394" y="193072"/>
            <a:ext cx="454293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65000"/>
                  </a:schemeClr>
                </a:solidFill>
                <a:latin typeface="Arial Rounded MT Bold"/>
                <a:cs typeface="Arial Rounded MT Bold"/>
              </a:rPr>
              <a:t>Her 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Arial Rounded MT Bold"/>
                <a:cs typeface="Arial Rounded MT Bold"/>
              </a:rPr>
              <a:t>skills were so rare, so needed for the poorest of the poor, and even at times in the royal palace, that she felt </a:t>
            </a:r>
            <a:r>
              <a:rPr lang="en-US" sz="2400" b="1" dirty="0" smtClean="0">
                <a:solidFill>
                  <a:schemeClr val="bg1">
                    <a:lumMod val="65000"/>
                  </a:schemeClr>
                </a:solidFill>
                <a:latin typeface="Arial Rounded MT Bold"/>
                <a:cs typeface="Arial Rounded MT Bold"/>
              </a:rPr>
              <a:t>valued.</a:t>
            </a:r>
          </a:p>
          <a:p>
            <a:endParaRPr lang="en-US" sz="24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Wasn't </a:t>
            </a: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that the definition of home</a:t>
            </a:r>
            <a: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?  </a:t>
            </a: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Not where you are from, but where you are wanted</a:t>
            </a:r>
            <a: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?”</a:t>
            </a:r>
          </a:p>
        </p:txBody>
      </p:sp>
    </p:spTree>
    <p:extLst>
      <p:ext uri="{BB962C8B-B14F-4D97-AF65-F5344CB8AC3E}">
        <p14:creationId xmlns:p14="http://schemas.microsoft.com/office/powerpoint/2010/main" val="331541435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71642702_1280x1024_los-angeles-interchange-photograp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4" y="447550"/>
            <a:ext cx="8981841" cy="62943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713" y="145600"/>
            <a:ext cx="8981841" cy="10370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ame 8"/>
          <p:cNvSpPr/>
          <p:nvPr/>
        </p:nvSpPr>
        <p:spPr>
          <a:xfrm>
            <a:off x="46864" y="56754"/>
            <a:ext cx="9115138" cy="1153834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956" y="1210587"/>
            <a:ext cx="9143374" cy="55312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20140524Carso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3399" r="29585" b="27318"/>
          <a:stretch/>
        </p:blipFill>
        <p:spPr>
          <a:xfrm>
            <a:off x="5420802" y="1483860"/>
            <a:ext cx="2856959" cy="3979410"/>
          </a:xfrm>
          <a:prstGeom prst="rect">
            <a:avLst/>
          </a:prstGeom>
        </p:spPr>
      </p:pic>
      <p:pic>
        <p:nvPicPr>
          <p:cNvPr id="11" name="Picture 10" descr="sheryl-silent-spring-e136225558542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12" y="1483860"/>
            <a:ext cx="2765764" cy="3924253"/>
          </a:xfrm>
          <a:prstGeom prst="rect">
            <a:avLst/>
          </a:prstGeom>
        </p:spPr>
      </p:pic>
      <p:pic>
        <p:nvPicPr>
          <p:cNvPr id="12" name="Picture 11" descr="chemwar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194" y="336223"/>
            <a:ext cx="4672904" cy="5097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27728" y="475464"/>
            <a:ext cx="384111" cy="276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387445" y="738041"/>
            <a:ext cx="384111" cy="2181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730457" y="222575"/>
            <a:ext cx="384111" cy="1623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585365" y="280395"/>
            <a:ext cx="1359456" cy="1044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50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71642702_1280x1024_los-angeles-interchange-photograp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4" y="447550"/>
            <a:ext cx="8981841" cy="62943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713" y="145600"/>
            <a:ext cx="8981841" cy="10370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ame 8"/>
          <p:cNvSpPr/>
          <p:nvPr/>
        </p:nvSpPr>
        <p:spPr>
          <a:xfrm>
            <a:off x="46864" y="56754"/>
            <a:ext cx="9115138" cy="1153834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956" y="1210587"/>
            <a:ext cx="9143374" cy="55312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20140524Carso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3399" r="29585" b="27318"/>
          <a:stretch/>
        </p:blipFill>
        <p:spPr>
          <a:xfrm>
            <a:off x="5420802" y="1483860"/>
            <a:ext cx="2856959" cy="3979410"/>
          </a:xfrm>
          <a:prstGeom prst="rect">
            <a:avLst/>
          </a:prstGeom>
        </p:spPr>
      </p:pic>
      <p:pic>
        <p:nvPicPr>
          <p:cNvPr id="11" name="Picture 10" descr="sheryl-silent-spring-e136225558542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12" y="1483860"/>
            <a:ext cx="2765764" cy="3924253"/>
          </a:xfrm>
          <a:prstGeom prst="rect">
            <a:avLst/>
          </a:prstGeom>
        </p:spPr>
      </p:pic>
      <p:pic>
        <p:nvPicPr>
          <p:cNvPr id="12" name="Picture 11" descr="chemwar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194" y="336223"/>
            <a:ext cx="4672904" cy="5097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27728" y="475464"/>
            <a:ext cx="384111" cy="276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387445" y="738041"/>
            <a:ext cx="384111" cy="2181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730457" y="222575"/>
            <a:ext cx="384111" cy="1623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585365" y="280395"/>
            <a:ext cx="1359456" cy="1044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884275" y="313758"/>
            <a:ext cx="12838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traffic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0204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.Fulton.Co.GA-StephenLeeDav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2" y="809460"/>
            <a:ext cx="8990520" cy="59897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96931" y="6481044"/>
            <a:ext cx="1878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latin typeface="Times New Roman"/>
                <a:cs typeface="Times New Roman"/>
              </a:rPr>
              <a:t>p</a:t>
            </a:r>
            <a:r>
              <a:rPr lang="en-US" sz="1400" b="1" i="1" dirty="0" smtClean="0">
                <a:latin typeface="Times New Roman"/>
                <a:cs typeface="Times New Roman"/>
              </a:rPr>
              <a:t>hoto</a:t>
            </a:r>
            <a:r>
              <a:rPr lang="en-US" sz="1400" b="1" dirty="0" smtClean="0">
                <a:latin typeface="Times New Roman"/>
                <a:cs typeface="Times New Roman"/>
              </a:rPr>
              <a:t>:  Stephen Davis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713" y="145600"/>
            <a:ext cx="8981841" cy="10370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hemwa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194" y="336223"/>
            <a:ext cx="4672904" cy="5097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27728" y="475464"/>
            <a:ext cx="384111" cy="276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85365" y="280395"/>
            <a:ext cx="1359456" cy="1044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30457" y="222575"/>
            <a:ext cx="384111" cy="1623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884275" y="313758"/>
            <a:ext cx="12838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traffic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1839" y="782481"/>
            <a:ext cx="1359456" cy="1044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ame 10"/>
          <p:cNvSpPr/>
          <p:nvPr/>
        </p:nvSpPr>
        <p:spPr>
          <a:xfrm>
            <a:off x="46864" y="56754"/>
            <a:ext cx="9115138" cy="1153834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811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772" y="83234"/>
            <a:ext cx="47832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 </a:t>
            </a:r>
            <a:r>
              <a:rPr lang="en-US" sz="2800" dirty="0">
                <a:solidFill>
                  <a:srgbClr val="FFFFFF"/>
                </a:solidFill>
                <a:latin typeface="Times New Roman"/>
                <a:cs typeface="Times New Roman"/>
              </a:rPr>
              <a:t>delicately interwoven are the relationships that when we disturb one thread of the community </a:t>
            </a:r>
            <a:r>
              <a:rPr lang="en-US" sz="28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fabric</a:t>
            </a:r>
          </a:p>
          <a:p>
            <a:pPr algn="r"/>
            <a:r>
              <a:rPr lang="en-US" sz="28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we </a:t>
            </a:r>
            <a:r>
              <a:rPr lang="en-US" sz="2800" dirty="0">
                <a:solidFill>
                  <a:srgbClr val="FFFFFF"/>
                </a:solidFill>
                <a:latin typeface="Times New Roman"/>
                <a:cs typeface="Times New Roman"/>
              </a:rPr>
              <a:t>alter it all</a:t>
            </a:r>
            <a:r>
              <a:rPr lang="en-US" sz="28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Rachel-Carson-cevre-aktivisti-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t="4694" r="35884" b="24617"/>
          <a:stretch/>
        </p:blipFill>
        <p:spPr>
          <a:xfrm>
            <a:off x="5173397" y="101122"/>
            <a:ext cx="3863287" cy="630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5364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216363_1973301759364850_1818793329808462981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9" y="99882"/>
            <a:ext cx="8178560" cy="654557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99369" y="185493"/>
            <a:ext cx="2611553" cy="1312741"/>
          </a:xfrm>
          <a:prstGeom prst="wedgeRoundRectCallout">
            <a:avLst>
              <a:gd name="adj1" fmla="val 65171"/>
              <a:gd name="adj2" fmla="val 128330"/>
              <a:gd name="adj3" fmla="val 16667"/>
            </a:avLst>
          </a:prstGeom>
          <a:solidFill>
            <a:schemeClr val="bg1"/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We stand for data-driven mobility</a:t>
            </a:r>
            <a:endParaRPr lang="en-US" sz="2400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3619" y="2654022"/>
            <a:ext cx="1659930" cy="707886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1200000" lon="270000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 Black"/>
                <a:cs typeface="Arial Black"/>
              </a:rPr>
              <a:t>DATA</a:t>
            </a:r>
            <a:endParaRPr lang="en-US" sz="40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10162359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216363_1973301759364850_1818793329808462981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9" y="99882"/>
            <a:ext cx="8178560" cy="654557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99369" y="185493"/>
            <a:ext cx="2611553" cy="1312741"/>
          </a:xfrm>
          <a:prstGeom prst="wedgeRoundRectCallout">
            <a:avLst>
              <a:gd name="adj1" fmla="val 65171"/>
              <a:gd name="adj2" fmla="val 128330"/>
              <a:gd name="adj3" fmla="val 16667"/>
            </a:avLst>
          </a:prstGeom>
          <a:solidFill>
            <a:schemeClr val="bg1"/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We stand for data-driven mobility</a:t>
            </a:r>
            <a:endParaRPr lang="en-US" sz="2400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3619" y="2654022"/>
            <a:ext cx="1659930" cy="707886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1200000" lon="270000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 Black"/>
                <a:cs typeface="Arial Black"/>
              </a:rPr>
              <a:t>DATA</a:t>
            </a:r>
            <a:endParaRPr lang="en-US" sz="4000" dirty="0">
              <a:latin typeface="Arial Black"/>
              <a:cs typeface="Arial Black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51062" y="4871014"/>
            <a:ext cx="2959860" cy="1774438"/>
          </a:xfrm>
          <a:prstGeom prst="wedgeRoundRectCallout">
            <a:avLst>
              <a:gd name="adj1" fmla="val 62271"/>
              <a:gd name="adj2" fmla="val -145501"/>
              <a:gd name="adj3" fmla="val 16667"/>
            </a:avLst>
          </a:prstGeom>
          <a:solidFill>
            <a:schemeClr val="bg1"/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Or just data, really.  Mobility is just a way to collect it.</a:t>
            </a:r>
            <a:endParaRPr lang="en-US" sz="2400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33948791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lnewsroom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0" t="17349" r="3832" b="21718"/>
          <a:stretch/>
        </p:blipFill>
        <p:spPr>
          <a:xfrm>
            <a:off x="2211970" y="1084438"/>
            <a:ext cx="6507474" cy="361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1638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lnewsroom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0" t="17349" r="3832" b="21718"/>
          <a:stretch/>
        </p:blipFill>
        <p:spPr>
          <a:xfrm>
            <a:off x="2211970" y="1084438"/>
            <a:ext cx="6507474" cy="36100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112" y="4952543"/>
            <a:ext cx="8399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Outside of a vehicle, a typical connected person generates 1 - 1.5  GB/day. </a:t>
            </a:r>
            <a:endParaRPr lang="en-US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00519868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lnewsroom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3" y="56638"/>
            <a:ext cx="9010794" cy="5924498"/>
          </a:xfrm>
          <a:prstGeom prst="rect">
            <a:avLst/>
          </a:prstGeom>
        </p:spPr>
      </p:pic>
      <p:pic>
        <p:nvPicPr>
          <p:cNvPr id="3" name="Picture 2" descr="brian-krzanich_or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38" y="3239046"/>
            <a:ext cx="1784804" cy="26772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22164" y="5437289"/>
            <a:ext cx="2121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Helvetica"/>
                <a:cs typeface="Helvetica"/>
              </a:rPr>
              <a:t>Brian </a:t>
            </a:r>
            <a:r>
              <a:rPr lang="en-US" sz="1600" i="1" dirty="0" err="1" smtClean="0">
                <a:latin typeface="Helvetica"/>
                <a:cs typeface="Helvetica"/>
              </a:rPr>
              <a:t>Krzanich</a:t>
            </a:r>
            <a:r>
              <a:rPr lang="en-US" sz="1600" i="1" dirty="0" smtClean="0">
                <a:latin typeface="Helvetica"/>
                <a:cs typeface="Helvetica"/>
              </a:rPr>
              <a:t>, CEO</a:t>
            </a:r>
            <a:endParaRPr lang="en-US" sz="1600" i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0877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lnewsroom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3" y="56638"/>
            <a:ext cx="9010794" cy="5924498"/>
          </a:xfrm>
          <a:prstGeom prst="rect">
            <a:avLst/>
          </a:prstGeom>
        </p:spPr>
      </p:pic>
      <p:pic>
        <p:nvPicPr>
          <p:cNvPr id="3" name="Picture 2" descr="brian-krzanich_or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38" y="3239046"/>
            <a:ext cx="1784804" cy="26772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22164" y="5437289"/>
            <a:ext cx="2121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Helvetica"/>
                <a:cs typeface="Helvetica"/>
              </a:rPr>
              <a:t>Brian </a:t>
            </a:r>
            <a:r>
              <a:rPr lang="en-US" sz="1600" i="1" dirty="0" err="1" smtClean="0">
                <a:latin typeface="Helvetica"/>
                <a:cs typeface="Helvetica"/>
              </a:rPr>
              <a:t>Krzanich</a:t>
            </a:r>
            <a:r>
              <a:rPr lang="en-US" sz="1600" i="1" dirty="0" smtClean="0">
                <a:latin typeface="Helvetica"/>
                <a:cs typeface="Helvetica"/>
              </a:rPr>
              <a:t>, CEO</a:t>
            </a:r>
            <a:endParaRPr lang="en-US" sz="1600" i="1" dirty="0">
              <a:latin typeface="Helvetica"/>
              <a:cs typeface="Helvetica"/>
            </a:endParaRPr>
          </a:p>
        </p:txBody>
      </p:sp>
      <p:sp>
        <p:nvSpPr>
          <p:cNvPr id="5" name="Frame 4"/>
          <p:cNvSpPr/>
          <p:nvPr/>
        </p:nvSpPr>
        <p:spPr>
          <a:xfrm>
            <a:off x="1981607" y="4845151"/>
            <a:ext cx="2665401" cy="667765"/>
          </a:xfrm>
          <a:prstGeom prst="frame">
            <a:avLst>
              <a:gd name="adj1" fmla="val 8445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43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braham_verghe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68" y="186010"/>
            <a:ext cx="4233333" cy="6350000"/>
          </a:xfrm>
          <a:prstGeom prst="rect">
            <a:avLst/>
          </a:prstGeom>
        </p:spPr>
      </p:pic>
      <p:pic>
        <p:nvPicPr>
          <p:cNvPr id="6" name="Picture 5" descr="9780099443636-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0" y="203898"/>
            <a:ext cx="41275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9173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216363_1973301759364850_1818793329808462981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9" y="99882"/>
            <a:ext cx="8178560" cy="654557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99369" y="185493"/>
            <a:ext cx="2611553" cy="1312741"/>
          </a:xfrm>
          <a:prstGeom prst="wedgeRoundRectCallout">
            <a:avLst>
              <a:gd name="adj1" fmla="val 65171"/>
              <a:gd name="adj2" fmla="val 128330"/>
              <a:gd name="adj3" fmla="val 16667"/>
            </a:avLst>
          </a:prstGeom>
          <a:solidFill>
            <a:schemeClr val="bg1"/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Everything we do is data driven.</a:t>
            </a:r>
            <a:endParaRPr lang="en-US" sz="2400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3619" y="2654022"/>
            <a:ext cx="1659930" cy="707886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1200000" lon="270000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 Black"/>
                <a:cs typeface="Arial Black"/>
              </a:rPr>
              <a:t>DATA</a:t>
            </a:r>
            <a:endParaRPr lang="en-US" sz="40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20762930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216363_1973301759364850_1818793329808462981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9" y="99882"/>
            <a:ext cx="8178560" cy="654557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99369" y="185493"/>
            <a:ext cx="2611553" cy="1312741"/>
          </a:xfrm>
          <a:prstGeom prst="wedgeRoundRectCallout">
            <a:avLst>
              <a:gd name="adj1" fmla="val 65171"/>
              <a:gd name="adj2" fmla="val 128330"/>
              <a:gd name="adj3" fmla="val 16667"/>
            </a:avLst>
          </a:prstGeom>
          <a:solidFill>
            <a:schemeClr val="bg1"/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Mobility is nice, but we want data. </a:t>
            </a:r>
            <a:endParaRPr lang="en-US" sz="2400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3619" y="2654022"/>
            <a:ext cx="1659930" cy="707886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1200000" lon="270000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 Black"/>
                <a:cs typeface="Arial Black"/>
              </a:rPr>
              <a:t>DATA</a:t>
            </a:r>
            <a:endParaRPr lang="en-US" sz="40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256" y="4497075"/>
            <a:ext cx="8336813" cy="224676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b="1" dirty="0" smtClean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data-driven mobility?</a:t>
            </a:r>
          </a:p>
          <a:p>
            <a:pPr algn="ctr"/>
            <a:endParaRPr lang="en-US" sz="8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algn="ctr"/>
            <a:endParaRPr lang="en-US" sz="4400" b="1" dirty="0" smtClean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algn="ctr"/>
            <a:endParaRPr lang="en-US" sz="44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7021017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216363_1973301759364850_1818793329808462981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9" y="99882"/>
            <a:ext cx="8178560" cy="654557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99369" y="185493"/>
            <a:ext cx="2611553" cy="1312741"/>
          </a:xfrm>
          <a:prstGeom prst="wedgeRoundRectCallout">
            <a:avLst>
              <a:gd name="adj1" fmla="val 65171"/>
              <a:gd name="adj2" fmla="val 128330"/>
              <a:gd name="adj3" fmla="val 16667"/>
            </a:avLst>
          </a:prstGeom>
          <a:solidFill>
            <a:schemeClr val="bg1"/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Mobility is nice, but we want data.</a:t>
            </a:r>
            <a:endParaRPr lang="en-US" sz="2400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3619" y="2654022"/>
            <a:ext cx="1659930" cy="707886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1200000" lon="270000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 Black"/>
                <a:cs typeface="Arial Black"/>
              </a:rPr>
              <a:t>DATA</a:t>
            </a:r>
            <a:endParaRPr lang="en-US" sz="40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256" y="4497075"/>
            <a:ext cx="8336813" cy="23083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b="1" dirty="0" smtClean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data-driven mobility?</a:t>
            </a:r>
          </a:p>
          <a:p>
            <a:pPr algn="ctr"/>
            <a:endParaRPr lang="en-US" sz="8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algn="ctr"/>
            <a:r>
              <a:rPr lang="en-US" sz="2800" b="1" i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or</a:t>
            </a:r>
          </a:p>
          <a:p>
            <a:pPr algn="ctr"/>
            <a:endParaRPr lang="en-US" sz="800" b="1" dirty="0" smtClean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algn="ctr"/>
            <a:endParaRPr lang="en-US" sz="8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data-driven data collection?</a:t>
            </a:r>
          </a:p>
          <a:p>
            <a:pPr algn="ctr"/>
            <a:endParaRPr lang="en-US" sz="8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7021017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11191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72165" y="1786741"/>
            <a:ext cx="3159639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dirty="0">
                <a:solidFill>
                  <a:srgbClr val="4F81BD">
                    <a:lumMod val="40000"/>
                    <a:lumOff val="60000"/>
                  </a:srgbClr>
                </a:solidFill>
                <a:latin typeface="Arial Rounded MT Bold"/>
                <a:cs typeface="Arial Rounded MT Bold"/>
              </a:rPr>
              <a:t>part </a:t>
            </a:r>
            <a:r>
              <a:rPr lang="en-US" sz="4800" dirty="0" smtClean="0">
                <a:solidFill>
                  <a:srgbClr val="4F81BD">
                    <a:lumMod val="40000"/>
                    <a:lumOff val="60000"/>
                  </a:srgbClr>
                </a:solidFill>
                <a:latin typeface="Arial Rounded MT Bold"/>
                <a:cs typeface="Arial Rounded MT Bold"/>
              </a:rPr>
              <a:t>three</a:t>
            </a:r>
          </a:p>
          <a:p>
            <a:pPr lvl="0" algn="ctr"/>
            <a:endParaRPr lang="en-US" sz="2800" dirty="0" smtClean="0">
              <a:solidFill>
                <a:srgbClr val="4F81BD">
                  <a:lumMod val="40000"/>
                  <a:lumOff val="60000"/>
                </a:srgbClr>
              </a:solidFill>
              <a:latin typeface="Arial Rounded MT Bold"/>
              <a:cs typeface="Arial Rounded MT Bold"/>
            </a:endParaRPr>
          </a:p>
          <a:p>
            <a:pPr lvl="0" algn="ctr"/>
            <a:r>
              <a:rPr lang="en-US" sz="2800" dirty="0" smtClean="0">
                <a:solidFill>
                  <a:srgbClr val="4F81BD">
                    <a:lumMod val="40000"/>
                    <a:lumOff val="60000"/>
                  </a:srgbClr>
                </a:solidFill>
                <a:latin typeface="Arial Rounded MT Bold"/>
                <a:cs typeface="Arial Rounded MT Bold"/>
              </a:rPr>
              <a:t>of three</a:t>
            </a:r>
            <a:endParaRPr lang="en-US" sz="2800" dirty="0">
              <a:solidFill>
                <a:srgbClr val="4F81BD">
                  <a:lumMod val="40000"/>
                  <a:lumOff val="60000"/>
                </a:srgbClr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4942702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3371" y="2212295"/>
            <a:ext cx="36465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6600"/>
                </a:solidFill>
                <a:latin typeface="Arial Rounded MT Bold"/>
                <a:cs typeface="Arial Rounded MT Bold"/>
              </a:rPr>
              <a:t>trajectories</a:t>
            </a:r>
            <a:endParaRPr lang="en-US" sz="4800" dirty="0">
              <a:solidFill>
                <a:srgbClr val="FF66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098009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53836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1scr_af3169dd914c28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5"/>
          <a:stretch/>
        </p:blipFill>
        <p:spPr>
          <a:xfrm>
            <a:off x="3760962" y="119528"/>
            <a:ext cx="5256013" cy="651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9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1scr_af3169dd914c28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5"/>
          <a:stretch/>
        </p:blipFill>
        <p:spPr>
          <a:xfrm>
            <a:off x="3760962" y="119528"/>
            <a:ext cx="5256013" cy="65156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9744" y="94182"/>
            <a:ext cx="4785993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“The rewriters of history.”</a:t>
            </a:r>
          </a:p>
        </p:txBody>
      </p:sp>
    </p:spTree>
    <p:extLst>
      <p:ext uri="{BB962C8B-B14F-4D97-AF65-F5344CB8AC3E}">
        <p14:creationId xmlns:p14="http://schemas.microsoft.com/office/powerpoint/2010/main" val="3696751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onut 21"/>
          <p:cNvSpPr/>
          <p:nvPr/>
        </p:nvSpPr>
        <p:spPr>
          <a:xfrm>
            <a:off x="6839769" y="2310561"/>
            <a:ext cx="2270870" cy="914400"/>
          </a:xfrm>
          <a:prstGeom prst="donut">
            <a:avLst>
              <a:gd name="adj" fmla="val 5257"/>
            </a:avLst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07272" y="2512398"/>
            <a:ext cx="1090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future</a:t>
            </a:r>
            <a:endParaRPr lang="en-US" sz="24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37317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braham_verghe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68" y="186010"/>
            <a:ext cx="4233333" cy="635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772" y="83234"/>
            <a:ext cx="4783268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The MRI record “creates </a:t>
            </a:r>
            <a:r>
              <a:rPr lang="en-US" sz="2400" dirty="0">
                <a:solidFill>
                  <a:srgbClr val="FFFFFF"/>
                </a:solidFill>
                <a:latin typeface="Arial Rounded MT Bold"/>
                <a:cs typeface="Arial Rounded MT Bold"/>
              </a:rPr>
              <a:t>what I call an </a:t>
            </a:r>
            <a:r>
              <a:rPr lang="en-US" sz="24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‘</a:t>
            </a:r>
            <a:r>
              <a:rPr lang="en-US" sz="2400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iPatient</a:t>
            </a:r>
            <a:r>
              <a:rPr lang="en-US" sz="24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’ </a:t>
            </a:r>
            <a:r>
              <a:rPr lang="en-US" sz="2400" dirty="0">
                <a:solidFill>
                  <a:srgbClr val="FFFFFF"/>
                </a:solidFill>
                <a:latin typeface="Arial Rounded MT Bold"/>
                <a:cs typeface="Arial Rounded MT Bold"/>
              </a:rPr>
              <a:t>— and this </a:t>
            </a:r>
            <a:r>
              <a:rPr lang="en-US" sz="2400" dirty="0" err="1">
                <a:solidFill>
                  <a:srgbClr val="FFFFFF"/>
                </a:solidFill>
                <a:latin typeface="Arial Rounded MT Bold"/>
                <a:cs typeface="Arial Rounded MT Bold"/>
              </a:rPr>
              <a:t>iPatient</a:t>
            </a:r>
            <a:r>
              <a:rPr lang="en-US" sz="2400" dirty="0">
                <a:solidFill>
                  <a:srgbClr val="FFFFFF"/>
                </a:solidFill>
                <a:latin typeface="Arial Rounded MT Bold"/>
                <a:cs typeface="Arial Rounded MT Bold"/>
              </a:rPr>
              <a:t> threatens to become the real focus of our attention</a:t>
            </a:r>
            <a:r>
              <a:rPr lang="en-US" sz="2400" dirty="0">
                <a:solidFill>
                  <a:srgbClr val="000000"/>
                </a:solidFill>
                <a:latin typeface="Arial Rounded MT Bold"/>
                <a:cs typeface="Arial Rounded MT Bold"/>
              </a:rPr>
              <a:t>, while the real patient in the bed often feels neglected, a mere placeholder for the virtual record</a:t>
            </a:r>
            <a:r>
              <a:rPr lang="en-US" sz="2400" dirty="0" smtClean="0">
                <a:solidFill>
                  <a:srgbClr val="000000"/>
                </a:solidFill>
                <a:latin typeface="Arial Rounded MT Bold"/>
                <a:cs typeface="Arial Rounded MT Bold"/>
              </a:rPr>
              <a:t>.  …  </a:t>
            </a:r>
          </a:p>
          <a:p>
            <a:pPr algn="r"/>
            <a:endParaRPr lang="en-US" sz="24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  <a:p>
            <a:pPr algn="r"/>
            <a:r>
              <a:rPr lang="en-US" sz="2800" dirty="0" smtClean="0">
                <a:solidFill>
                  <a:srgbClr val="000000"/>
                </a:solidFill>
                <a:latin typeface="Arial Rounded MT Bold"/>
                <a:cs typeface="Arial Rounded MT Bold"/>
              </a:rPr>
              <a:t>This </a:t>
            </a:r>
            <a:r>
              <a:rPr lang="en-US" sz="2800" dirty="0">
                <a:solidFill>
                  <a:srgbClr val="000000"/>
                </a:solidFill>
                <a:latin typeface="Arial Rounded MT Bold"/>
                <a:cs typeface="Arial Rounded MT Bold"/>
              </a:rPr>
              <a:t>ease of ordering a scan has caused doctors’ most basic skills in examining the body to atrophy.</a:t>
            </a:r>
          </a:p>
        </p:txBody>
      </p:sp>
    </p:spTree>
    <p:extLst>
      <p:ext uri="{BB962C8B-B14F-4D97-AF65-F5344CB8AC3E}">
        <p14:creationId xmlns:p14="http://schemas.microsoft.com/office/powerpoint/2010/main" val="4018105735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7619" y="2496718"/>
            <a:ext cx="174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status quo</a:t>
            </a:r>
            <a:endParaRPr lang="en-US" sz="24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07272" y="2512398"/>
            <a:ext cx="1090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future</a:t>
            </a:r>
            <a:endParaRPr lang="en-US" sz="24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14" name="Picture 13" descr="whitearr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446" y="2200889"/>
            <a:ext cx="1342738" cy="1136830"/>
          </a:xfrm>
          <a:prstGeom prst="rect">
            <a:avLst/>
          </a:prstGeom>
        </p:spPr>
      </p:pic>
      <p:sp>
        <p:nvSpPr>
          <p:cNvPr id="15" name="Donut 14"/>
          <p:cNvSpPr/>
          <p:nvPr/>
        </p:nvSpPr>
        <p:spPr>
          <a:xfrm>
            <a:off x="3296432" y="2310561"/>
            <a:ext cx="2270870" cy="914400"/>
          </a:xfrm>
          <a:prstGeom prst="donut">
            <a:avLst>
              <a:gd name="adj" fmla="val 5257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Donut 21"/>
          <p:cNvSpPr/>
          <p:nvPr/>
        </p:nvSpPr>
        <p:spPr>
          <a:xfrm>
            <a:off x="6839769" y="2310561"/>
            <a:ext cx="2270870" cy="914400"/>
          </a:xfrm>
          <a:prstGeom prst="donut">
            <a:avLst>
              <a:gd name="adj" fmla="val 5257"/>
            </a:avLst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235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hitearr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96" y="2208353"/>
            <a:ext cx="1405035" cy="1136830"/>
          </a:xfrm>
          <a:prstGeom prst="rect">
            <a:avLst/>
          </a:prstGeom>
        </p:spPr>
      </p:pic>
      <p:pic>
        <p:nvPicPr>
          <p:cNvPr id="14" name="Picture 13" descr="whitearr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446" y="2200889"/>
            <a:ext cx="1342738" cy="1136830"/>
          </a:xfrm>
          <a:prstGeom prst="rect">
            <a:avLst/>
          </a:prstGeom>
        </p:spPr>
      </p:pic>
      <p:sp>
        <p:nvSpPr>
          <p:cNvPr id="15" name="Donut 14"/>
          <p:cNvSpPr/>
          <p:nvPr/>
        </p:nvSpPr>
        <p:spPr>
          <a:xfrm>
            <a:off x="3296432" y="2310561"/>
            <a:ext cx="2270870" cy="914400"/>
          </a:xfrm>
          <a:prstGeom prst="donut">
            <a:avLst>
              <a:gd name="adj" fmla="val 5257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Donut 17"/>
          <p:cNvSpPr/>
          <p:nvPr/>
        </p:nvSpPr>
        <p:spPr>
          <a:xfrm>
            <a:off x="6839769" y="2310561"/>
            <a:ext cx="2270870" cy="914400"/>
          </a:xfrm>
          <a:prstGeom prst="donut">
            <a:avLst>
              <a:gd name="adj" fmla="val 5257"/>
            </a:avLst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23421" y="2310561"/>
            <a:ext cx="1795922" cy="914400"/>
          </a:xfrm>
          <a:prstGeom prst="donut">
            <a:avLst>
              <a:gd name="adj" fmla="val 5257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07272" y="2512398"/>
            <a:ext cx="1090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future</a:t>
            </a:r>
            <a:endParaRPr lang="en-US" sz="24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77619" y="2496718"/>
            <a:ext cx="174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status quo</a:t>
            </a:r>
            <a:endParaRPr lang="en-US" sz="24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9512" y="2496718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past</a:t>
            </a:r>
            <a:endParaRPr lang="en-US" sz="24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160265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whitearr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1085">
            <a:off x="5153433" y="1398833"/>
            <a:ext cx="1717404" cy="1136830"/>
          </a:xfrm>
          <a:prstGeom prst="rect">
            <a:avLst/>
          </a:prstGeom>
        </p:spPr>
      </p:pic>
      <p:pic>
        <p:nvPicPr>
          <p:cNvPr id="13" name="Picture 12" descr="whitearr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96" y="2208353"/>
            <a:ext cx="1405035" cy="1136830"/>
          </a:xfrm>
          <a:prstGeom prst="rect">
            <a:avLst/>
          </a:prstGeom>
        </p:spPr>
      </p:pic>
      <p:pic>
        <p:nvPicPr>
          <p:cNvPr id="14" name="Picture 13" descr="whitearr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446" y="2200889"/>
            <a:ext cx="1342738" cy="1136830"/>
          </a:xfrm>
          <a:prstGeom prst="rect">
            <a:avLst/>
          </a:prstGeom>
        </p:spPr>
      </p:pic>
      <p:sp>
        <p:nvSpPr>
          <p:cNvPr id="15" name="Donut 14"/>
          <p:cNvSpPr/>
          <p:nvPr/>
        </p:nvSpPr>
        <p:spPr>
          <a:xfrm>
            <a:off x="3296432" y="2310561"/>
            <a:ext cx="2270870" cy="914400"/>
          </a:xfrm>
          <a:prstGeom prst="donut">
            <a:avLst>
              <a:gd name="adj" fmla="val 5257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/>
          <p:cNvSpPr/>
          <p:nvPr/>
        </p:nvSpPr>
        <p:spPr>
          <a:xfrm rot="20039430">
            <a:off x="6561116" y="552796"/>
            <a:ext cx="2270870" cy="914400"/>
          </a:xfrm>
          <a:prstGeom prst="donut">
            <a:avLst>
              <a:gd name="adj" fmla="val 5257"/>
            </a:avLst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Donut 17"/>
          <p:cNvSpPr/>
          <p:nvPr/>
        </p:nvSpPr>
        <p:spPr>
          <a:xfrm>
            <a:off x="6839769" y="2310561"/>
            <a:ext cx="2270870" cy="914400"/>
          </a:xfrm>
          <a:prstGeom prst="donut">
            <a:avLst>
              <a:gd name="adj" fmla="val 5257"/>
            </a:avLst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23421" y="2310561"/>
            <a:ext cx="1795922" cy="914400"/>
          </a:xfrm>
          <a:prstGeom prst="donut">
            <a:avLst>
              <a:gd name="adj" fmla="val 5257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07272" y="2512398"/>
            <a:ext cx="1090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future</a:t>
            </a:r>
            <a:endParaRPr lang="en-US" sz="24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77619" y="2496718"/>
            <a:ext cx="174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status quo</a:t>
            </a:r>
            <a:endParaRPr lang="en-US" sz="24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9512" y="2496718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past</a:t>
            </a:r>
            <a:endParaRPr lang="en-US" sz="24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2" name="TextBox 21"/>
          <p:cNvSpPr txBox="1"/>
          <p:nvPr/>
        </p:nvSpPr>
        <p:spPr>
          <a:xfrm rot="19919089">
            <a:off x="6977589" y="770597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future 2</a:t>
            </a:r>
            <a:endParaRPr lang="en-US" sz="24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615681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whitearr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1085">
            <a:off x="5153433" y="1398833"/>
            <a:ext cx="1717404" cy="1136830"/>
          </a:xfrm>
          <a:prstGeom prst="rect">
            <a:avLst/>
          </a:prstGeom>
        </p:spPr>
      </p:pic>
      <p:pic>
        <p:nvPicPr>
          <p:cNvPr id="13" name="Picture 12" descr="whitearr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96" y="2208353"/>
            <a:ext cx="1405035" cy="1136830"/>
          </a:xfrm>
          <a:prstGeom prst="rect">
            <a:avLst/>
          </a:prstGeom>
        </p:spPr>
      </p:pic>
      <p:pic>
        <p:nvPicPr>
          <p:cNvPr id="14" name="Picture 13" descr="whitearr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446" y="2200889"/>
            <a:ext cx="1342738" cy="1136830"/>
          </a:xfrm>
          <a:prstGeom prst="rect">
            <a:avLst/>
          </a:prstGeom>
        </p:spPr>
      </p:pic>
      <p:sp>
        <p:nvSpPr>
          <p:cNvPr id="15" name="Donut 14"/>
          <p:cNvSpPr/>
          <p:nvPr/>
        </p:nvSpPr>
        <p:spPr>
          <a:xfrm>
            <a:off x="3296432" y="2310561"/>
            <a:ext cx="2270870" cy="914400"/>
          </a:xfrm>
          <a:prstGeom prst="donut">
            <a:avLst>
              <a:gd name="adj" fmla="val 5257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/>
          <p:cNvSpPr/>
          <p:nvPr/>
        </p:nvSpPr>
        <p:spPr>
          <a:xfrm rot="20039430">
            <a:off x="6561116" y="552796"/>
            <a:ext cx="2270870" cy="914400"/>
          </a:xfrm>
          <a:prstGeom prst="donut">
            <a:avLst>
              <a:gd name="adj" fmla="val 5257"/>
            </a:avLst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Donut 17"/>
          <p:cNvSpPr/>
          <p:nvPr/>
        </p:nvSpPr>
        <p:spPr>
          <a:xfrm>
            <a:off x="6839769" y="2310561"/>
            <a:ext cx="2270870" cy="914400"/>
          </a:xfrm>
          <a:prstGeom prst="donut">
            <a:avLst>
              <a:gd name="adj" fmla="val 5257"/>
            </a:avLst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23421" y="2310561"/>
            <a:ext cx="1795922" cy="914400"/>
          </a:xfrm>
          <a:prstGeom prst="donut">
            <a:avLst>
              <a:gd name="adj" fmla="val 5257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07272" y="2512398"/>
            <a:ext cx="1090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future</a:t>
            </a:r>
            <a:endParaRPr lang="en-US" sz="24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77619" y="2496718"/>
            <a:ext cx="174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status quo</a:t>
            </a:r>
            <a:endParaRPr lang="en-US" sz="24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9512" y="2496718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past</a:t>
            </a:r>
            <a:endParaRPr lang="en-US" sz="24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2" name="TextBox 21"/>
          <p:cNvSpPr txBox="1"/>
          <p:nvPr/>
        </p:nvSpPr>
        <p:spPr>
          <a:xfrm rot="19919089">
            <a:off x="6977589" y="770597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future 2</a:t>
            </a:r>
            <a:endParaRPr lang="en-US" sz="24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Up Arrow 1"/>
          <p:cNvSpPr/>
          <p:nvPr/>
        </p:nvSpPr>
        <p:spPr>
          <a:xfrm rot="20838198">
            <a:off x="7822130" y="1494305"/>
            <a:ext cx="408639" cy="589137"/>
          </a:xfrm>
          <a:prstGeom prst="upArrow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1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hitearr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1085">
            <a:off x="2162321" y="3261558"/>
            <a:ext cx="1931773" cy="1136830"/>
          </a:xfrm>
          <a:prstGeom prst="rect">
            <a:avLst/>
          </a:prstGeom>
        </p:spPr>
      </p:pic>
      <p:pic>
        <p:nvPicPr>
          <p:cNvPr id="12" name="Picture 11" descr="whitearr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1085">
            <a:off x="5153433" y="1398833"/>
            <a:ext cx="1717404" cy="1136830"/>
          </a:xfrm>
          <a:prstGeom prst="rect">
            <a:avLst/>
          </a:prstGeom>
        </p:spPr>
      </p:pic>
      <p:pic>
        <p:nvPicPr>
          <p:cNvPr id="13" name="Picture 12" descr="whitearr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96" y="2208353"/>
            <a:ext cx="1405035" cy="1136830"/>
          </a:xfrm>
          <a:prstGeom prst="rect">
            <a:avLst/>
          </a:prstGeom>
        </p:spPr>
      </p:pic>
      <p:pic>
        <p:nvPicPr>
          <p:cNvPr id="14" name="Picture 13" descr="whitearr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446" y="2200889"/>
            <a:ext cx="1342738" cy="1136830"/>
          </a:xfrm>
          <a:prstGeom prst="rect">
            <a:avLst/>
          </a:prstGeom>
        </p:spPr>
      </p:pic>
      <p:sp>
        <p:nvSpPr>
          <p:cNvPr id="15" name="Donut 14"/>
          <p:cNvSpPr/>
          <p:nvPr/>
        </p:nvSpPr>
        <p:spPr>
          <a:xfrm>
            <a:off x="3296432" y="2310561"/>
            <a:ext cx="2270870" cy="914400"/>
          </a:xfrm>
          <a:prstGeom prst="donut">
            <a:avLst>
              <a:gd name="adj" fmla="val 5257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/>
          <p:cNvSpPr/>
          <p:nvPr/>
        </p:nvSpPr>
        <p:spPr>
          <a:xfrm rot="20039430">
            <a:off x="6561116" y="552796"/>
            <a:ext cx="2270870" cy="914400"/>
          </a:xfrm>
          <a:prstGeom prst="donut">
            <a:avLst>
              <a:gd name="adj" fmla="val 5257"/>
            </a:avLst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Donut 17"/>
          <p:cNvSpPr/>
          <p:nvPr/>
        </p:nvSpPr>
        <p:spPr>
          <a:xfrm>
            <a:off x="6839769" y="2310561"/>
            <a:ext cx="2270870" cy="914400"/>
          </a:xfrm>
          <a:prstGeom prst="donut">
            <a:avLst>
              <a:gd name="adj" fmla="val 5257"/>
            </a:avLst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Donut 18"/>
          <p:cNvSpPr/>
          <p:nvPr/>
        </p:nvSpPr>
        <p:spPr>
          <a:xfrm rot="19815032">
            <a:off x="466656" y="4374779"/>
            <a:ext cx="2029589" cy="914400"/>
          </a:xfrm>
          <a:prstGeom prst="donut">
            <a:avLst>
              <a:gd name="adj" fmla="val 5257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23421" y="2310561"/>
            <a:ext cx="1795922" cy="914400"/>
          </a:xfrm>
          <a:prstGeom prst="donut">
            <a:avLst>
              <a:gd name="adj" fmla="val 5257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07272" y="2512398"/>
            <a:ext cx="1090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future</a:t>
            </a:r>
            <a:endParaRPr lang="en-US" sz="24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77619" y="2496718"/>
            <a:ext cx="174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status quo</a:t>
            </a:r>
            <a:endParaRPr lang="en-US" sz="24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9512" y="2496718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past</a:t>
            </a:r>
            <a:endParaRPr lang="en-US" sz="24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3" name="TextBox 22"/>
          <p:cNvSpPr txBox="1"/>
          <p:nvPr/>
        </p:nvSpPr>
        <p:spPr>
          <a:xfrm rot="19919089">
            <a:off x="6977589" y="770597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future 2</a:t>
            </a:r>
            <a:endParaRPr lang="en-US" sz="24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4" name="TextBox 23"/>
          <p:cNvSpPr txBox="1"/>
          <p:nvPr/>
        </p:nvSpPr>
        <p:spPr>
          <a:xfrm rot="19778616">
            <a:off x="895961" y="460230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past 2</a:t>
            </a:r>
            <a:endParaRPr lang="en-US" sz="24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5" name="Up Arrow 24"/>
          <p:cNvSpPr/>
          <p:nvPr/>
        </p:nvSpPr>
        <p:spPr>
          <a:xfrm rot="20838198">
            <a:off x="7822130" y="1494305"/>
            <a:ext cx="408639" cy="589137"/>
          </a:xfrm>
          <a:prstGeom prst="upArrow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82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hitearr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1085">
            <a:off x="2162321" y="3261558"/>
            <a:ext cx="1931773" cy="1136830"/>
          </a:xfrm>
          <a:prstGeom prst="rect">
            <a:avLst/>
          </a:prstGeom>
        </p:spPr>
      </p:pic>
      <p:pic>
        <p:nvPicPr>
          <p:cNvPr id="12" name="Picture 11" descr="whitearr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1085">
            <a:off x="5153433" y="1398833"/>
            <a:ext cx="1717404" cy="1136830"/>
          </a:xfrm>
          <a:prstGeom prst="rect">
            <a:avLst/>
          </a:prstGeom>
        </p:spPr>
      </p:pic>
      <p:pic>
        <p:nvPicPr>
          <p:cNvPr id="13" name="Picture 12" descr="whitearr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96" y="2208353"/>
            <a:ext cx="1405035" cy="1136830"/>
          </a:xfrm>
          <a:prstGeom prst="rect">
            <a:avLst/>
          </a:prstGeom>
        </p:spPr>
      </p:pic>
      <p:pic>
        <p:nvPicPr>
          <p:cNvPr id="14" name="Picture 13" descr="whitearr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446" y="2200889"/>
            <a:ext cx="1342738" cy="1136830"/>
          </a:xfrm>
          <a:prstGeom prst="rect">
            <a:avLst/>
          </a:prstGeom>
        </p:spPr>
      </p:pic>
      <p:sp>
        <p:nvSpPr>
          <p:cNvPr id="15" name="Donut 14"/>
          <p:cNvSpPr/>
          <p:nvPr/>
        </p:nvSpPr>
        <p:spPr>
          <a:xfrm>
            <a:off x="3296432" y="2310561"/>
            <a:ext cx="2270870" cy="914400"/>
          </a:xfrm>
          <a:prstGeom prst="donut">
            <a:avLst>
              <a:gd name="adj" fmla="val 5257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/>
          <p:cNvSpPr/>
          <p:nvPr/>
        </p:nvSpPr>
        <p:spPr>
          <a:xfrm rot="20039430">
            <a:off x="6561116" y="552796"/>
            <a:ext cx="2270870" cy="914400"/>
          </a:xfrm>
          <a:prstGeom prst="donut">
            <a:avLst>
              <a:gd name="adj" fmla="val 5257"/>
            </a:avLst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Donut 17"/>
          <p:cNvSpPr/>
          <p:nvPr/>
        </p:nvSpPr>
        <p:spPr>
          <a:xfrm>
            <a:off x="6839769" y="2310561"/>
            <a:ext cx="2270870" cy="914400"/>
          </a:xfrm>
          <a:prstGeom prst="donut">
            <a:avLst>
              <a:gd name="adj" fmla="val 5257"/>
            </a:avLst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Donut 18"/>
          <p:cNvSpPr/>
          <p:nvPr/>
        </p:nvSpPr>
        <p:spPr>
          <a:xfrm rot="19815032">
            <a:off x="466656" y="4374779"/>
            <a:ext cx="2029589" cy="914400"/>
          </a:xfrm>
          <a:prstGeom prst="donut">
            <a:avLst>
              <a:gd name="adj" fmla="val 5257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23421" y="2310561"/>
            <a:ext cx="1795922" cy="914400"/>
          </a:xfrm>
          <a:prstGeom prst="donut">
            <a:avLst>
              <a:gd name="adj" fmla="val 5257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07272" y="2512398"/>
            <a:ext cx="1090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future</a:t>
            </a:r>
            <a:endParaRPr lang="en-US" sz="24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77619" y="2496718"/>
            <a:ext cx="174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status quo</a:t>
            </a:r>
            <a:endParaRPr lang="en-US" sz="24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9512" y="2496718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past</a:t>
            </a:r>
            <a:endParaRPr lang="en-US" sz="24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3" name="TextBox 22"/>
          <p:cNvSpPr txBox="1"/>
          <p:nvPr/>
        </p:nvSpPr>
        <p:spPr>
          <a:xfrm rot="19919089">
            <a:off x="6977588" y="770597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future 2</a:t>
            </a:r>
            <a:endParaRPr lang="en-US" sz="24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4" name="TextBox 23"/>
          <p:cNvSpPr txBox="1"/>
          <p:nvPr/>
        </p:nvSpPr>
        <p:spPr>
          <a:xfrm rot="19778616">
            <a:off x="895961" y="460230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past 2</a:t>
            </a:r>
            <a:endParaRPr lang="en-US" sz="24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5" name="Up Arrow 24"/>
          <p:cNvSpPr/>
          <p:nvPr/>
        </p:nvSpPr>
        <p:spPr>
          <a:xfrm rot="20838198">
            <a:off x="7822130" y="1494305"/>
            <a:ext cx="408639" cy="589137"/>
          </a:xfrm>
          <a:prstGeom prst="upArrow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Up Arrow 25"/>
          <p:cNvSpPr/>
          <p:nvPr/>
        </p:nvSpPr>
        <p:spPr>
          <a:xfrm rot="9943416">
            <a:off x="979996" y="3476335"/>
            <a:ext cx="408639" cy="589137"/>
          </a:xfrm>
          <a:prstGeom prst="upArrow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60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hitearr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1085">
            <a:off x="2162321" y="3261558"/>
            <a:ext cx="1931773" cy="1136830"/>
          </a:xfrm>
          <a:prstGeom prst="rect">
            <a:avLst/>
          </a:prstGeom>
        </p:spPr>
      </p:pic>
      <p:pic>
        <p:nvPicPr>
          <p:cNvPr id="12" name="Picture 11" descr="whitearr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1085">
            <a:off x="5153433" y="1398833"/>
            <a:ext cx="1717404" cy="1136830"/>
          </a:xfrm>
          <a:prstGeom prst="rect">
            <a:avLst/>
          </a:prstGeom>
        </p:spPr>
      </p:pic>
      <p:pic>
        <p:nvPicPr>
          <p:cNvPr id="13" name="Picture 12" descr="whitearr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96" y="2208353"/>
            <a:ext cx="1405035" cy="1136830"/>
          </a:xfrm>
          <a:prstGeom prst="rect">
            <a:avLst/>
          </a:prstGeom>
        </p:spPr>
      </p:pic>
      <p:pic>
        <p:nvPicPr>
          <p:cNvPr id="14" name="Picture 13" descr="whitearr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446" y="2200889"/>
            <a:ext cx="1342738" cy="1136830"/>
          </a:xfrm>
          <a:prstGeom prst="rect">
            <a:avLst/>
          </a:prstGeom>
        </p:spPr>
      </p:pic>
      <p:sp>
        <p:nvSpPr>
          <p:cNvPr id="15" name="Donut 14"/>
          <p:cNvSpPr/>
          <p:nvPr/>
        </p:nvSpPr>
        <p:spPr>
          <a:xfrm>
            <a:off x="3296432" y="2310561"/>
            <a:ext cx="2270870" cy="914400"/>
          </a:xfrm>
          <a:prstGeom prst="donut">
            <a:avLst>
              <a:gd name="adj" fmla="val 5257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/>
          <p:cNvSpPr/>
          <p:nvPr/>
        </p:nvSpPr>
        <p:spPr>
          <a:xfrm rot="20039430">
            <a:off x="6561116" y="552796"/>
            <a:ext cx="2270870" cy="914400"/>
          </a:xfrm>
          <a:prstGeom prst="donut">
            <a:avLst>
              <a:gd name="adj" fmla="val 5257"/>
            </a:avLst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Donut 17"/>
          <p:cNvSpPr/>
          <p:nvPr/>
        </p:nvSpPr>
        <p:spPr>
          <a:xfrm>
            <a:off x="6839769" y="2310561"/>
            <a:ext cx="2270870" cy="914400"/>
          </a:xfrm>
          <a:prstGeom prst="donut">
            <a:avLst>
              <a:gd name="adj" fmla="val 5257"/>
            </a:avLst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Donut 18"/>
          <p:cNvSpPr/>
          <p:nvPr/>
        </p:nvSpPr>
        <p:spPr>
          <a:xfrm rot="19815032">
            <a:off x="466656" y="4374779"/>
            <a:ext cx="2029589" cy="914400"/>
          </a:xfrm>
          <a:prstGeom prst="donut">
            <a:avLst>
              <a:gd name="adj" fmla="val 5257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23421" y="2310561"/>
            <a:ext cx="1795922" cy="914400"/>
          </a:xfrm>
          <a:prstGeom prst="donut">
            <a:avLst>
              <a:gd name="adj" fmla="val 5257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07272" y="2512398"/>
            <a:ext cx="1090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future</a:t>
            </a:r>
            <a:endParaRPr lang="en-US" sz="24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77619" y="2496718"/>
            <a:ext cx="174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status quo</a:t>
            </a:r>
            <a:endParaRPr lang="en-US" sz="24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9512" y="2496718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past</a:t>
            </a:r>
            <a:endParaRPr lang="en-US" sz="24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3" name="TextBox 22"/>
          <p:cNvSpPr txBox="1"/>
          <p:nvPr/>
        </p:nvSpPr>
        <p:spPr>
          <a:xfrm rot="19919089">
            <a:off x="6977588" y="770597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future 2</a:t>
            </a:r>
            <a:endParaRPr lang="en-US" sz="24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4" name="TextBox 23"/>
          <p:cNvSpPr txBox="1"/>
          <p:nvPr/>
        </p:nvSpPr>
        <p:spPr>
          <a:xfrm rot="19778616">
            <a:off x="895961" y="460230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past 2</a:t>
            </a:r>
            <a:endParaRPr lang="en-US" sz="24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5" name="Up Arrow 24"/>
          <p:cNvSpPr/>
          <p:nvPr/>
        </p:nvSpPr>
        <p:spPr>
          <a:xfrm rot="20838198">
            <a:off x="7822130" y="1494305"/>
            <a:ext cx="408639" cy="589137"/>
          </a:xfrm>
          <a:prstGeom prst="upArrow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Up Arrow 25"/>
          <p:cNvSpPr/>
          <p:nvPr/>
        </p:nvSpPr>
        <p:spPr>
          <a:xfrm rot="9943416">
            <a:off x="979996" y="3476335"/>
            <a:ext cx="408639" cy="589137"/>
          </a:xfrm>
          <a:prstGeom prst="upArrow">
            <a:avLst/>
          </a:prstGeom>
          <a:solidFill>
            <a:srgbClr val="008000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81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hitearr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1085">
            <a:off x="2162321" y="3261558"/>
            <a:ext cx="1931773" cy="1136830"/>
          </a:xfrm>
          <a:prstGeom prst="rect">
            <a:avLst/>
          </a:prstGeom>
        </p:spPr>
      </p:pic>
      <p:pic>
        <p:nvPicPr>
          <p:cNvPr id="12" name="Picture 11" descr="whitearr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1085">
            <a:off x="5153433" y="1398833"/>
            <a:ext cx="1717404" cy="1136830"/>
          </a:xfrm>
          <a:prstGeom prst="rect">
            <a:avLst/>
          </a:prstGeom>
        </p:spPr>
      </p:pic>
      <p:pic>
        <p:nvPicPr>
          <p:cNvPr id="13" name="Picture 12" descr="whitearr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96" y="2208353"/>
            <a:ext cx="1405035" cy="1136830"/>
          </a:xfrm>
          <a:prstGeom prst="rect">
            <a:avLst/>
          </a:prstGeom>
        </p:spPr>
      </p:pic>
      <p:pic>
        <p:nvPicPr>
          <p:cNvPr id="14" name="Picture 13" descr="whitearr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446" y="2200889"/>
            <a:ext cx="1342738" cy="1136830"/>
          </a:xfrm>
          <a:prstGeom prst="rect">
            <a:avLst/>
          </a:prstGeom>
        </p:spPr>
      </p:pic>
      <p:sp>
        <p:nvSpPr>
          <p:cNvPr id="15" name="Donut 14"/>
          <p:cNvSpPr/>
          <p:nvPr/>
        </p:nvSpPr>
        <p:spPr>
          <a:xfrm>
            <a:off x="3296432" y="2310561"/>
            <a:ext cx="2270870" cy="914400"/>
          </a:xfrm>
          <a:prstGeom prst="donut">
            <a:avLst>
              <a:gd name="adj" fmla="val 5257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/>
          <p:cNvSpPr/>
          <p:nvPr/>
        </p:nvSpPr>
        <p:spPr>
          <a:xfrm rot="20039430">
            <a:off x="6561116" y="552796"/>
            <a:ext cx="2270870" cy="914400"/>
          </a:xfrm>
          <a:prstGeom prst="donut">
            <a:avLst>
              <a:gd name="adj" fmla="val 5257"/>
            </a:avLst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Donut 17"/>
          <p:cNvSpPr/>
          <p:nvPr/>
        </p:nvSpPr>
        <p:spPr>
          <a:xfrm>
            <a:off x="6839769" y="2310561"/>
            <a:ext cx="2270870" cy="914400"/>
          </a:xfrm>
          <a:prstGeom prst="donut">
            <a:avLst>
              <a:gd name="adj" fmla="val 5257"/>
            </a:avLst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Donut 18"/>
          <p:cNvSpPr/>
          <p:nvPr/>
        </p:nvSpPr>
        <p:spPr>
          <a:xfrm rot="19815032">
            <a:off x="466656" y="4374779"/>
            <a:ext cx="2029589" cy="914400"/>
          </a:xfrm>
          <a:prstGeom prst="donut">
            <a:avLst>
              <a:gd name="adj" fmla="val 5257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23421" y="2310561"/>
            <a:ext cx="1795922" cy="914400"/>
          </a:xfrm>
          <a:prstGeom prst="donut">
            <a:avLst>
              <a:gd name="adj" fmla="val 5257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07272" y="2512398"/>
            <a:ext cx="1090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future</a:t>
            </a:r>
            <a:endParaRPr lang="en-US" sz="24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77619" y="2496718"/>
            <a:ext cx="174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status quo</a:t>
            </a:r>
            <a:endParaRPr lang="en-US" sz="24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9512" y="2496718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past</a:t>
            </a:r>
            <a:endParaRPr lang="en-US" sz="24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3" name="TextBox 22"/>
          <p:cNvSpPr txBox="1"/>
          <p:nvPr/>
        </p:nvSpPr>
        <p:spPr>
          <a:xfrm rot="19919089">
            <a:off x="6977588" y="770597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future 2</a:t>
            </a:r>
            <a:endParaRPr lang="en-US" sz="24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4" name="TextBox 23"/>
          <p:cNvSpPr txBox="1"/>
          <p:nvPr/>
        </p:nvSpPr>
        <p:spPr>
          <a:xfrm rot="19778616">
            <a:off x="895961" y="460230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past 2</a:t>
            </a:r>
            <a:endParaRPr lang="en-US" sz="24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5" name="Up Arrow 24"/>
          <p:cNvSpPr/>
          <p:nvPr/>
        </p:nvSpPr>
        <p:spPr>
          <a:xfrm rot="20838198">
            <a:off x="7822130" y="1494305"/>
            <a:ext cx="408639" cy="589137"/>
          </a:xfrm>
          <a:prstGeom prst="upArrow">
            <a:avLst/>
          </a:prstGeom>
          <a:solidFill>
            <a:srgbClr val="008000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Up Arrow 25"/>
          <p:cNvSpPr/>
          <p:nvPr/>
        </p:nvSpPr>
        <p:spPr>
          <a:xfrm rot="9943416">
            <a:off x="979996" y="3476335"/>
            <a:ext cx="408639" cy="589137"/>
          </a:xfrm>
          <a:prstGeom prst="upArrow">
            <a:avLst/>
          </a:prstGeom>
          <a:solidFill>
            <a:srgbClr val="008000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3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nut 14"/>
          <p:cNvSpPr/>
          <p:nvPr/>
        </p:nvSpPr>
        <p:spPr>
          <a:xfrm>
            <a:off x="3296432" y="2310561"/>
            <a:ext cx="2270870" cy="914400"/>
          </a:xfrm>
          <a:prstGeom prst="donut">
            <a:avLst>
              <a:gd name="adj" fmla="val 5257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77619" y="2496718"/>
            <a:ext cx="174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status quo</a:t>
            </a:r>
            <a:endParaRPr lang="en-US" sz="24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66408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138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braham_verghe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68" y="186010"/>
            <a:ext cx="4233333" cy="635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772" y="83234"/>
            <a:ext cx="4783268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Arial Rounded MT Bold"/>
                <a:cs typeface="Arial Rounded MT Bold"/>
              </a:rPr>
              <a:t>The MRI record “creates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Arial Rounded MT Bold"/>
                <a:cs typeface="Arial Rounded MT Bold"/>
              </a:rPr>
              <a:t>what I call an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Arial Rounded MT Bold"/>
                <a:cs typeface="Arial Rounded MT Bold"/>
              </a:rPr>
              <a:t>‘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  <a:latin typeface="Arial Rounded MT Bold"/>
                <a:cs typeface="Arial Rounded MT Bold"/>
              </a:rPr>
              <a:t>iPatient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Arial Rounded MT Bold"/>
                <a:cs typeface="Arial Rounded MT Bold"/>
              </a:rPr>
              <a:t>’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Arial Rounded MT Bold"/>
                <a:cs typeface="Arial Rounded MT Bold"/>
              </a:rPr>
              <a:t>— and this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  <a:latin typeface="Arial Rounded MT Bold"/>
                <a:cs typeface="Arial Rounded MT Bold"/>
              </a:rPr>
              <a:t>iPatient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Arial Rounded MT Bold"/>
                <a:cs typeface="Arial Rounded MT Bold"/>
              </a:rPr>
              <a:t> threatens to become the real focus of our attention, </a:t>
            </a:r>
            <a:r>
              <a:rPr lang="en-US" sz="2400" dirty="0">
                <a:solidFill>
                  <a:srgbClr val="FFFFFF"/>
                </a:solidFill>
                <a:latin typeface="Arial Rounded MT Bold"/>
                <a:cs typeface="Arial Rounded MT Bold"/>
              </a:rPr>
              <a:t>while the real patient in the bed often feels neglected, a mere placeholder for the virtual record</a:t>
            </a:r>
            <a:r>
              <a:rPr lang="en-US" sz="24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.  …  </a:t>
            </a:r>
          </a:p>
          <a:p>
            <a:pPr algn="r"/>
            <a:endParaRPr lang="en-US" sz="24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algn="r"/>
            <a:r>
              <a:rPr lang="en-US" sz="2800" dirty="0" smtClean="0">
                <a:solidFill>
                  <a:srgbClr val="000000"/>
                </a:solidFill>
                <a:latin typeface="Arial Rounded MT Bold"/>
                <a:cs typeface="Arial Rounded MT Bold"/>
              </a:rPr>
              <a:t>This </a:t>
            </a:r>
            <a:r>
              <a:rPr lang="en-US" sz="2800" dirty="0">
                <a:solidFill>
                  <a:srgbClr val="000000"/>
                </a:solidFill>
                <a:latin typeface="Arial Rounded MT Bold"/>
                <a:cs typeface="Arial Rounded MT Bold"/>
              </a:rPr>
              <a:t>ease of ordering a scan has caused doctors’ most basic skills in examining the body to atrophy.</a:t>
            </a:r>
          </a:p>
        </p:txBody>
      </p:sp>
    </p:spTree>
    <p:extLst>
      <p:ext uri="{BB962C8B-B14F-4D97-AF65-F5344CB8AC3E}">
        <p14:creationId xmlns:p14="http://schemas.microsoft.com/office/powerpoint/2010/main" val="254518574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wNecessity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85" y="485080"/>
            <a:ext cx="3509180" cy="48147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7765" y="5409569"/>
            <a:ext cx="11600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1932</a:t>
            </a:r>
            <a:endParaRPr lang="en-US" sz="3200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753556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wNecessity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85" y="485080"/>
            <a:ext cx="3509180" cy="4814729"/>
          </a:xfrm>
          <a:prstGeom prst="rect">
            <a:avLst/>
          </a:prstGeom>
        </p:spPr>
      </p:pic>
      <p:pic>
        <p:nvPicPr>
          <p:cNvPr id="5" name="Picture 4" descr="8437297954_787f0cb8a1_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2500" r="3592" b="2829"/>
          <a:stretch/>
        </p:blipFill>
        <p:spPr>
          <a:xfrm>
            <a:off x="4073613" y="171481"/>
            <a:ext cx="4969821" cy="6513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67765" y="5409569"/>
            <a:ext cx="11600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1932</a:t>
            </a:r>
            <a:endParaRPr lang="en-US" sz="3200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79572" y="5409569"/>
            <a:ext cx="1160093" cy="58477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1939</a:t>
            </a:r>
            <a:endParaRPr lang="en-US" sz="3200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821218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wNecessity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85" y="485080"/>
            <a:ext cx="3509180" cy="4814729"/>
          </a:xfrm>
          <a:prstGeom prst="rect">
            <a:avLst/>
          </a:prstGeom>
        </p:spPr>
      </p:pic>
      <p:pic>
        <p:nvPicPr>
          <p:cNvPr id="5" name="Picture 4" descr="8437297954_787f0cb8a1_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2500" r="3592" b="2829"/>
          <a:stretch/>
        </p:blipFill>
        <p:spPr>
          <a:xfrm>
            <a:off x="4073613" y="171481"/>
            <a:ext cx="4969821" cy="6513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67765" y="5409569"/>
            <a:ext cx="11600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1932</a:t>
            </a:r>
            <a:endParaRPr lang="en-US" sz="3200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79572" y="5409569"/>
            <a:ext cx="1160093" cy="58477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1939</a:t>
            </a:r>
            <a:endParaRPr lang="en-US" sz="3200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28822" y="108761"/>
            <a:ext cx="7634993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7315" y="248558"/>
            <a:ext cx="4673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 Rounded MT Bold"/>
                <a:cs typeface="Arial Rounded MT Bold"/>
              </a:rPr>
              <a:t>past 1</a:t>
            </a:r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  <a:latin typeface="Arial Rounded MT Bold"/>
                <a:cs typeface="Arial Rounded MT Bold"/>
              </a:rPr>
              <a:t>    </a:t>
            </a:r>
            <a:r>
              <a:rPr lang="en-US" sz="2800" b="1" i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justifies</a:t>
            </a:r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  <a:latin typeface="Arial Rounded MT Bold"/>
                <a:cs typeface="Arial Rounded MT Bold"/>
              </a:rPr>
              <a:t>    </a:t>
            </a:r>
            <a:r>
              <a:rPr lang="en-US" sz="2800" b="1" dirty="0" smtClean="0">
                <a:latin typeface="Arial Rounded MT Bold"/>
                <a:cs typeface="Arial Rounded MT Bold"/>
              </a:rPr>
              <a:t>future 1</a:t>
            </a:r>
            <a:endParaRPr lang="en-US" sz="2800" b="1" dirty="0">
              <a:latin typeface="Arial Rounded MT Bold"/>
              <a:cs typeface="Arial Rounded MT Bold"/>
            </a:endParaRPr>
          </a:p>
        </p:txBody>
      </p:sp>
      <p:sp>
        <p:nvSpPr>
          <p:cNvPr id="9" name="Bent Arrow 8"/>
          <p:cNvSpPr/>
          <p:nvPr/>
        </p:nvSpPr>
        <p:spPr>
          <a:xfrm rot="5400000">
            <a:off x="7582052" y="443985"/>
            <a:ext cx="403818" cy="486007"/>
          </a:xfrm>
          <a:prstGeom prst="ben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ent Arrow 9"/>
          <p:cNvSpPr/>
          <p:nvPr/>
        </p:nvSpPr>
        <p:spPr>
          <a:xfrm rot="16200000" flipH="1">
            <a:off x="1573607" y="428543"/>
            <a:ext cx="389344" cy="486007"/>
          </a:xfrm>
          <a:prstGeom prst="ben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29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wNecessity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85" y="485080"/>
            <a:ext cx="3509180" cy="4814729"/>
          </a:xfrm>
          <a:prstGeom prst="rect">
            <a:avLst/>
          </a:prstGeom>
        </p:spPr>
      </p:pic>
      <p:pic>
        <p:nvPicPr>
          <p:cNvPr id="5" name="Picture 4" descr="8437297954_787f0cb8a1_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2500" r="3592" b="2829"/>
          <a:stretch/>
        </p:blipFill>
        <p:spPr>
          <a:xfrm>
            <a:off x="4073613" y="171481"/>
            <a:ext cx="4969821" cy="6513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67765" y="5409569"/>
            <a:ext cx="11600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1932</a:t>
            </a:r>
            <a:endParaRPr lang="en-US" sz="3200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79572" y="5409569"/>
            <a:ext cx="1160093" cy="58477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1939</a:t>
            </a:r>
            <a:endParaRPr lang="en-US" sz="3200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28822" y="108761"/>
            <a:ext cx="7634993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7315" y="248558"/>
            <a:ext cx="4672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 Rounded MT Bold"/>
                <a:cs typeface="Arial Rounded MT Bold"/>
              </a:rPr>
              <a:t>past 1    </a:t>
            </a:r>
            <a:r>
              <a:rPr lang="en-US" sz="2800" b="1" i="1" dirty="0" smtClean="0">
                <a:latin typeface="Arial Rounded MT Bold"/>
                <a:cs typeface="Arial Rounded MT Bold"/>
              </a:rPr>
              <a:t>justifies</a:t>
            </a:r>
            <a:r>
              <a:rPr lang="en-US" sz="2800" b="1" dirty="0" smtClean="0">
                <a:latin typeface="Arial Rounded MT Bold"/>
                <a:cs typeface="Arial Rounded MT Bold"/>
              </a:rPr>
              <a:t>    future 1</a:t>
            </a:r>
            <a:endParaRPr lang="en-US" sz="2800" b="1" dirty="0">
              <a:latin typeface="Arial Rounded MT Bold"/>
              <a:cs typeface="Arial Rounded MT Bold"/>
            </a:endParaRPr>
          </a:p>
        </p:txBody>
      </p:sp>
      <p:sp>
        <p:nvSpPr>
          <p:cNvPr id="9" name="Bent Arrow 8"/>
          <p:cNvSpPr/>
          <p:nvPr/>
        </p:nvSpPr>
        <p:spPr>
          <a:xfrm rot="5400000">
            <a:off x="7582052" y="443985"/>
            <a:ext cx="403818" cy="486007"/>
          </a:xfrm>
          <a:prstGeom prst="ben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ent Arrow 9"/>
          <p:cNvSpPr/>
          <p:nvPr/>
        </p:nvSpPr>
        <p:spPr>
          <a:xfrm rot="16200000" flipH="1">
            <a:off x="1573607" y="428543"/>
            <a:ext cx="389344" cy="486007"/>
          </a:xfrm>
          <a:prstGeom prst="ben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83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8437297954_787f0cb8a1_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5" t="2500" r="3592" b="2829"/>
          <a:stretch/>
        </p:blipFill>
        <p:spPr>
          <a:xfrm>
            <a:off x="4938465" y="171481"/>
            <a:ext cx="4104969" cy="65130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79572" y="5409569"/>
            <a:ext cx="1160093" cy="58477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1939</a:t>
            </a:r>
            <a:endParaRPr lang="en-US" sz="3200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4" name="Picture 3" descr="2-1-four-towers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53"/>
          <a:stretch/>
        </p:blipFill>
        <p:spPr>
          <a:xfrm>
            <a:off x="152906" y="171481"/>
            <a:ext cx="4544835" cy="65130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350" y="78398"/>
            <a:ext cx="490711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General Motors 1939: </a:t>
            </a:r>
            <a:r>
              <a:rPr lang="en-US" b="1" i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City of Tomorrow</a:t>
            </a:r>
            <a:endParaRPr lang="en-US" b="1" i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912974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hibi4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 t="1629" r="1584" b="1967"/>
          <a:stretch/>
        </p:blipFill>
        <p:spPr>
          <a:xfrm>
            <a:off x="121633" y="1861571"/>
            <a:ext cx="4440567" cy="33467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80080" y="4808211"/>
            <a:ext cx="1556836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1940 -1956</a:t>
            </a:r>
            <a:endParaRPr lang="en-US" sz="2000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464029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hibi4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 t="1629" r="1584" b="1967"/>
          <a:stretch/>
        </p:blipFill>
        <p:spPr>
          <a:xfrm>
            <a:off x="121633" y="1861571"/>
            <a:ext cx="4440567" cy="33467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80080" y="4808211"/>
            <a:ext cx="1556836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1940 -1956</a:t>
            </a:r>
            <a:endParaRPr lang="en-US" sz="2000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5" name="Picture 4" descr="latest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696" y="1861571"/>
            <a:ext cx="4304503" cy="3346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0106" y="4780636"/>
            <a:ext cx="800219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1958</a:t>
            </a:r>
            <a:endParaRPr lang="en-US" sz="2000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102443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hibi4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 t="1629" r="1584" b="1967"/>
          <a:stretch/>
        </p:blipFill>
        <p:spPr>
          <a:xfrm>
            <a:off x="121633" y="1861571"/>
            <a:ext cx="4440567" cy="33467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80080" y="4808211"/>
            <a:ext cx="1556836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1940 -1956</a:t>
            </a:r>
            <a:endParaRPr lang="en-US" sz="2000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5" name="Picture 4" descr="latest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696" y="1861571"/>
            <a:ext cx="4304503" cy="3346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0106" y="4780636"/>
            <a:ext cx="800219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1958</a:t>
            </a:r>
            <a:endParaRPr lang="en-US" sz="2000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4703" y="565961"/>
            <a:ext cx="7634993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3027" y="759561"/>
            <a:ext cx="5301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 Rounded MT Bold"/>
                <a:cs typeface="Arial Rounded MT Bold"/>
              </a:rPr>
              <a:t>past 1</a:t>
            </a:r>
            <a:r>
              <a:rPr lang="en-US" sz="28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       </a:t>
            </a:r>
            <a:r>
              <a:rPr lang="en-US" sz="2800" b="1" i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justifies</a:t>
            </a:r>
            <a:r>
              <a:rPr lang="en-US" sz="28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        </a:t>
            </a:r>
            <a:r>
              <a:rPr lang="en-US" sz="2800" b="1" dirty="0" smtClean="0">
                <a:latin typeface="Arial Rounded MT Bold"/>
                <a:cs typeface="Arial Rounded MT Bold"/>
              </a:rPr>
              <a:t>future 1</a:t>
            </a:r>
            <a:endParaRPr lang="en-US" sz="2800" b="1" dirty="0">
              <a:latin typeface="Arial Rounded MT Bold"/>
              <a:cs typeface="Arial Rounded MT Bold"/>
            </a:endParaRPr>
          </a:p>
        </p:txBody>
      </p:sp>
      <p:sp>
        <p:nvSpPr>
          <p:cNvPr id="9" name="Bent Arrow 8"/>
          <p:cNvSpPr/>
          <p:nvPr/>
        </p:nvSpPr>
        <p:spPr>
          <a:xfrm rot="16200000" flipH="1">
            <a:off x="1432505" y="961663"/>
            <a:ext cx="389344" cy="486007"/>
          </a:xfrm>
          <a:prstGeom prst="ben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ent Arrow 9"/>
          <p:cNvSpPr/>
          <p:nvPr/>
        </p:nvSpPr>
        <p:spPr>
          <a:xfrm rot="5400000">
            <a:off x="7425272" y="945745"/>
            <a:ext cx="403818" cy="486007"/>
          </a:xfrm>
          <a:prstGeom prst="ben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229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hibi4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 t="1629" r="1584" b="1967"/>
          <a:stretch/>
        </p:blipFill>
        <p:spPr>
          <a:xfrm>
            <a:off x="121633" y="1861571"/>
            <a:ext cx="4440567" cy="33467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80080" y="4808211"/>
            <a:ext cx="1556836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1940 -1956</a:t>
            </a:r>
            <a:endParaRPr lang="en-US" sz="2000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5" name="Picture 4" descr="latest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696" y="1861571"/>
            <a:ext cx="4304503" cy="3346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0106" y="4780636"/>
            <a:ext cx="800219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1958</a:t>
            </a:r>
            <a:endParaRPr lang="en-US" sz="2000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4703" y="565961"/>
            <a:ext cx="7634993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3027" y="759561"/>
            <a:ext cx="5391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 Rounded MT Bold"/>
                <a:cs typeface="Arial Rounded MT Bold"/>
              </a:rPr>
              <a:t>past 1       </a:t>
            </a:r>
            <a:r>
              <a:rPr lang="en-US" sz="2800" b="1" i="1" dirty="0" smtClean="0">
                <a:latin typeface="Arial Rounded MT Bold"/>
                <a:cs typeface="Arial Rounded MT Bold"/>
              </a:rPr>
              <a:t>justifies</a:t>
            </a:r>
            <a:r>
              <a:rPr lang="en-US" sz="2800" b="1" dirty="0" smtClean="0">
                <a:latin typeface="Arial Rounded MT Bold"/>
                <a:cs typeface="Arial Rounded MT Bold"/>
              </a:rPr>
              <a:t>        future 1</a:t>
            </a:r>
            <a:endParaRPr lang="en-US" sz="2800" b="1" dirty="0">
              <a:latin typeface="Arial Rounded MT Bold"/>
              <a:cs typeface="Arial Rounded MT Bold"/>
            </a:endParaRPr>
          </a:p>
        </p:txBody>
      </p:sp>
      <p:sp>
        <p:nvSpPr>
          <p:cNvPr id="9" name="Bent Arrow 8"/>
          <p:cNvSpPr/>
          <p:nvPr/>
        </p:nvSpPr>
        <p:spPr>
          <a:xfrm rot="16200000" flipH="1">
            <a:off x="1432505" y="961663"/>
            <a:ext cx="389344" cy="486007"/>
          </a:xfrm>
          <a:prstGeom prst="ben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ent Arrow 9"/>
          <p:cNvSpPr/>
          <p:nvPr/>
        </p:nvSpPr>
        <p:spPr>
          <a:xfrm rot="5400000">
            <a:off x="7425272" y="945745"/>
            <a:ext cx="403818" cy="486007"/>
          </a:xfrm>
          <a:prstGeom prst="ben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86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test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696" y="1861571"/>
            <a:ext cx="4304503" cy="3346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0106" y="4780636"/>
            <a:ext cx="800219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1958</a:t>
            </a:r>
            <a:endParaRPr lang="en-US" sz="2000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2" name="Picture 1" descr="Magic+Highway+Miehana+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9" y="1861571"/>
            <a:ext cx="4485372" cy="33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32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braham_verghe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68" y="186010"/>
            <a:ext cx="4233333" cy="635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772" y="83234"/>
            <a:ext cx="4783268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 smtClean="0">
                <a:solidFill>
                  <a:srgbClr val="A6A6A6"/>
                </a:solidFill>
                <a:latin typeface="Arial Rounded MT Bold"/>
                <a:cs typeface="Arial Rounded MT Bold"/>
              </a:rPr>
              <a:t>The MRI record “creates </a:t>
            </a:r>
            <a:r>
              <a:rPr lang="en-US" sz="2400" dirty="0">
                <a:solidFill>
                  <a:srgbClr val="A6A6A6"/>
                </a:solidFill>
                <a:latin typeface="Arial Rounded MT Bold"/>
                <a:cs typeface="Arial Rounded MT Bold"/>
              </a:rPr>
              <a:t>what I call an </a:t>
            </a:r>
            <a:r>
              <a:rPr lang="en-US" sz="2400" dirty="0" smtClean="0">
                <a:solidFill>
                  <a:srgbClr val="A6A6A6"/>
                </a:solidFill>
                <a:latin typeface="Arial Rounded MT Bold"/>
                <a:cs typeface="Arial Rounded MT Bold"/>
              </a:rPr>
              <a:t>‘</a:t>
            </a:r>
            <a:r>
              <a:rPr lang="en-US" sz="2400" dirty="0" err="1" smtClean="0">
                <a:solidFill>
                  <a:srgbClr val="A6A6A6"/>
                </a:solidFill>
                <a:latin typeface="Arial Rounded MT Bold"/>
                <a:cs typeface="Arial Rounded MT Bold"/>
              </a:rPr>
              <a:t>iPatient</a:t>
            </a:r>
            <a:r>
              <a:rPr lang="en-US" sz="2400" dirty="0" smtClean="0">
                <a:solidFill>
                  <a:srgbClr val="A6A6A6"/>
                </a:solidFill>
                <a:latin typeface="Arial Rounded MT Bold"/>
                <a:cs typeface="Arial Rounded MT Bold"/>
              </a:rPr>
              <a:t>’ </a:t>
            </a:r>
            <a:r>
              <a:rPr lang="en-US" sz="2400" dirty="0">
                <a:solidFill>
                  <a:srgbClr val="A6A6A6"/>
                </a:solidFill>
                <a:latin typeface="Arial Rounded MT Bold"/>
                <a:cs typeface="Arial Rounded MT Bold"/>
              </a:rPr>
              <a:t>— and this </a:t>
            </a:r>
            <a:r>
              <a:rPr lang="en-US" sz="2400" dirty="0" err="1">
                <a:solidFill>
                  <a:srgbClr val="A6A6A6"/>
                </a:solidFill>
                <a:latin typeface="Arial Rounded MT Bold"/>
                <a:cs typeface="Arial Rounded MT Bold"/>
              </a:rPr>
              <a:t>iPatient</a:t>
            </a:r>
            <a:r>
              <a:rPr lang="en-US" sz="2400" dirty="0">
                <a:solidFill>
                  <a:srgbClr val="A6A6A6"/>
                </a:solidFill>
                <a:latin typeface="Arial Rounded MT Bold"/>
                <a:cs typeface="Arial Rounded MT Bold"/>
              </a:rPr>
              <a:t> threatens to become the real focus of our attention, while the real patient in the bed often feels neglected, a mere placeholder for the virtual record</a:t>
            </a:r>
            <a:r>
              <a:rPr lang="en-US" sz="2400" dirty="0" smtClean="0">
                <a:solidFill>
                  <a:srgbClr val="A6A6A6"/>
                </a:solidFill>
                <a:latin typeface="Arial Rounded MT Bold"/>
                <a:cs typeface="Arial Rounded MT Bold"/>
              </a:rPr>
              <a:t>.  …  </a:t>
            </a:r>
          </a:p>
          <a:p>
            <a:pPr algn="r"/>
            <a:endParaRPr lang="en-US" sz="24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algn="r"/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This </a:t>
            </a: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ease of ordering a scan has caused doctors’ most basic skills in examining the body to atrophy.</a:t>
            </a:r>
          </a:p>
        </p:txBody>
      </p:sp>
    </p:spTree>
    <p:extLst>
      <p:ext uri="{BB962C8B-B14F-4D97-AF65-F5344CB8AC3E}">
        <p14:creationId xmlns:p14="http://schemas.microsoft.com/office/powerpoint/2010/main" val="254518574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gic+Highway+Miehana+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9" y="1861571"/>
            <a:ext cx="4485372" cy="3319175"/>
          </a:xfrm>
          <a:prstGeom prst="rect">
            <a:avLst/>
          </a:prstGeom>
        </p:spPr>
      </p:pic>
      <p:pic>
        <p:nvPicPr>
          <p:cNvPr id="4" name="Picture 3" descr="Magic+Highway+Miehana+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332" y="1855129"/>
            <a:ext cx="4346633" cy="327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76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gic+Highway+Miehana+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332" y="1855129"/>
            <a:ext cx="4346633" cy="3276953"/>
          </a:xfrm>
          <a:prstGeom prst="rect">
            <a:avLst/>
          </a:prstGeom>
        </p:spPr>
      </p:pic>
      <p:pic>
        <p:nvPicPr>
          <p:cNvPr id="3" name="Picture 2" descr="18d3ool01ovpgjp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49"/>
          <a:stretch/>
        </p:blipFill>
        <p:spPr>
          <a:xfrm>
            <a:off x="47034" y="1855128"/>
            <a:ext cx="4577879" cy="327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8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83989" y="3741772"/>
            <a:ext cx="2643873" cy="461665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Arial Rounded MT Bold"/>
                <a:cs typeface="Arial Rounded MT Bold"/>
              </a:rPr>
              <a:t>September 1961</a:t>
            </a:r>
            <a:endParaRPr lang="en-US" sz="2400" b="1" dirty="0">
              <a:solidFill>
                <a:prstClr val="white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5" name="Picture 4" descr="sitcom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1" y="854332"/>
            <a:ext cx="4309612" cy="288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56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rrily We Roll 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608" y="854332"/>
            <a:ext cx="4546962" cy="328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83989" y="3741772"/>
            <a:ext cx="2643873" cy="461665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Arial Rounded MT Bold"/>
                <a:cs typeface="Arial Rounded MT Bold"/>
              </a:rPr>
              <a:t>September 1961</a:t>
            </a:r>
            <a:endParaRPr lang="en-US" sz="2400" b="1" dirty="0">
              <a:solidFill>
                <a:prstClr val="white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5" name="Picture 4" descr="sitcom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1" y="854332"/>
            <a:ext cx="4309612" cy="288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37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rrily We Roll 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608" y="854332"/>
            <a:ext cx="4546962" cy="328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83989" y="3741772"/>
            <a:ext cx="2643873" cy="461665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Arial Rounded MT Bold"/>
                <a:cs typeface="Arial Rounded MT Bold"/>
              </a:rPr>
              <a:t>September 1961</a:t>
            </a:r>
            <a:endParaRPr lang="en-US" sz="2400" b="1" dirty="0">
              <a:solidFill>
                <a:prstClr val="white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5" name="Picture 4" descr="sitcom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1" y="854332"/>
            <a:ext cx="4309612" cy="2887440"/>
          </a:xfrm>
          <a:prstGeom prst="rect">
            <a:avLst/>
          </a:prstGeom>
        </p:spPr>
      </p:pic>
      <p:pic>
        <p:nvPicPr>
          <p:cNvPr id="7" name="Picture 6" descr="LoveAffair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2" y="5949560"/>
            <a:ext cx="8894540" cy="77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17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rrily We Roll 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608" y="854332"/>
            <a:ext cx="4546962" cy="328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errily We Roll Groucho &amp; hor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12" y="815617"/>
            <a:ext cx="4113947" cy="331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3989" y="3741772"/>
            <a:ext cx="2643873" cy="461665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Arial Rounded MT Bold"/>
                <a:cs typeface="Arial Rounded MT Bold"/>
              </a:rPr>
              <a:t>September 1961</a:t>
            </a:r>
            <a:endParaRPr lang="en-US" sz="2400" b="1" dirty="0">
              <a:solidFill>
                <a:prstClr val="white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5" name="Picture 4" descr="LoveAffair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2" y="5949560"/>
            <a:ext cx="8894540" cy="77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83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itcom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2" y="2298052"/>
            <a:ext cx="4309612" cy="28874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38559" y="5304758"/>
            <a:ext cx="1038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1961</a:t>
            </a:r>
            <a:endParaRPr lang="en-US" sz="28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371784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itcom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2" y="2298052"/>
            <a:ext cx="4309612" cy="2887440"/>
          </a:xfrm>
          <a:prstGeom prst="rect">
            <a:avLst/>
          </a:prstGeom>
        </p:spPr>
      </p:pic>
      <p:pic>
        <p:nvPicPr>
          <p:cNvPr id="3" name="Picture 2" descr="futurama64-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635" y="2298052"/>
            <a:ext cx="4673365" cy="289164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38559" y="5304758"/>
            <a:ext cx="1038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1961</a:t>
            </a:r>
            <a:endParaRPr lang="en-US" sz="28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7787" y="5279731"/>
            <a:ext cx="1056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1964</a:t>
            </a:r>
            <a:endParaRPr lang="en-US" sz="28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907099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itcom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2" y="2298052"/>
            <a:ext cx="4309612" cy="28874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703" y="565961"/>
            <a:ext cx="7634993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1" name="Bent Arrow 10"/>
          <p:cNvSpPr/>
          <p:nvPr/>
        </p:nvSpPr>
        <p:spPr>
          <a:xfrm rot="16200000" flipH="1">
            <a:off x="1432505" y="961663"/>
            <a:ext cx="389344" cy="486007"/>
          </a:xfrm>
          <a:prstGeom prst="ben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Bent Arrow 11"/>
          <p:cNvSpPr/>
          <p:nvPr/>
        </p:nvSpPr>
        <p:spPr>
          <a:xfrm rot="5400000">
            <a:off x="7425272" y="945745"/>
            <a:ext cx="403818" cy="486007"/>
          </a:xfrm>
          <a:prstGeom prst="ben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53027" y="759561"/>
            <a:ext cx="5570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 Rounded MT Bold"/>
                <a:cs typeface="Arial Rounded MT Bold"/>
              </a:rPr>
              <a:t>past 1   </a:t>
            </a:r>
            <a:r>
              <a:rPr lang="en-US" sz="28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    </a:t>
            </a:r>
            <a:r>
              <a:rPr lang="en-US" sz="2800" b="1" i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justifies</a:t>
            </a:r>
            <a:r>
              <a:rPr lang="en-US" sz="28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    </a:t>
            </a:r>
            <a:r>
              <a:rPr lang="en-US" sz="2800" b="1" dirty="0" smtClean="0">
                <a:latin typeface="Arial Rounded MT Bold"/>
                <a:cs typeface="Arial Rounded MT Bold"/>
              </a:rPr>
              <a:t>       future 1</a:t>
            </a:r>
            <a:endParaRPr lang="en-US" sz="2800" b="1" dirty="0">
              <a:latin typeface="Arial Rounded MT Bold"/>
              <a:cs typeface="Arial Rounded MT Bold"/>
            </a:endParaRPr>
          </a:p>
        </p:txBody>
      </p:sp>
      <p:pic>
        <p:nvPicPr>
          <p:cNvPr id="3" name="Picture 2" descr="futurama64-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635" y="2298052"/>
            <a:ext cx="4673365" cy="289164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38559" y="5304758"/>
            <a:ext cx="1038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1961</a:t>
            </a:r>
            <a:endParaRPr lang="en-US" sz="28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7787" y="5279731"/>
            <a:ext cx="1056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1964</a:t>
            </a:r>
            <a:endParaRPr lang="en-US" sz="28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395772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itcom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2" y="2298052"/>
            <a:ext cx="4309612" cy="28874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703" y="565961"/>
            <a:ext cx="7634993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1" name="Bent Arrow 10"/>
          <p:cNvSpPr/>
          <p:nvPr/>
        </p:nvSpPr>
        <p:spPr>
          <a:xfrm rot="16200000" flipH="1">
            <a:off x="1432505" y="961663"/>
            <a:ext cx="389344" cy="486007"/>
          </a:xfrm>
          <a:prstGeom prst="ben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Bent Arrow 11"/>
          <p:cNvSpPr/>
          <p:nvPr/>
        </p:nvSpPr>
        <p:spPr>
          <a:xfrm rot="5400000">
            <a:off x="7425272" y="945745"/>
            <a:ext cx="403818" cy="486007"/>
          </a:xfrm>
          <a:prstGeom prst="ben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53027" y="759561"/>
            <a:ext cx="5570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 Rounded MT Bold"/>
                <a:cs typeface="Arial Rounded MT Bold"/>
              </a:rPr>
              <a:t>past 1        </a:t>
            </a:r>
            <a:r>
              <a:rPr lang="en-US" sz="2800" b="1" i="1" dirty="0" smtClean="0">
                <a:latin typeface="Arial Rounded MT Bold"/>
                <a:cs typeface="Arial Rounded MT Bold"/>
              </a:rPr>
              <a:t>justifies</a:t>
            </a:r>
            <a:r>
              <a:rPr lang="en-US" sz="2800" b="1" dirty="0" smtClean="0">
                <a:latin typeface="Arial Rounded MT Bold"/>
                <a:cs typeface="Arial Rounded MT Bold"/>
              </a:rPr>
              <a:t>          future 1</a:t>
            </a:r>
            <a:endParaRPr lang="en-US" sz="2800" b="1" dirty="0">
              <a:latin typeface="Arial Rounded MT Bold"/>
              <a:cs typeface="Arial Rounded MT Bold"/>
            </a:endParaRPr>
          </a:p>
        </p:txBody>
      </p:sp>
      <p:pic>
        <p:nvPicPr>
          <p:cNvPr id="3" name="Picture 2" descr="futurama64-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635" y="2298052"/>
            <a:ext cx="4673365" cy="289164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38559" y="5304758"/>
            <a:ext cx="1038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1961</a:t>
            </a:r>
            <a:endParaRPr lang="en-US" sz="28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7787" y="5279731"/>
            <a:ext cx="1056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1964</a:t>
            </a:r>
            <a:endParaRPr lang="en-US" sz="28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807312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0800000">
            <a:off x="8028782" y="5187816"/>
            <a:ext cx="5949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/>
                <a:cs typeface="Arial Black"/>
              </a:rPr>
              <a:t>°</a:t>
            </a:r>
            <a:endParaRPr lang="en-US" sz="8000" b="1" dirty="0">
              <a:solidFill>
                <a:schemeClr val="tx1">
                  <a:lumMod val="65000"/>
                  <a:lumOff val="35000"/>
                </a:schemeClr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49894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295138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ent Arrow 10"/>
          <p:cNvSpPr/>
          <p:nvPr/>
        </p:nvSpPr>
        <p:spPr>
          <a:xfrm rot="16200000" flipH="1">
            <a:off x="1432505" y="961663"/>
            <a:ext cx="389344" cy="486007"/>
          </a:xfrm>
          <a:prstGeom prst="ben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Bent Arrow 11"/>
          <p:cNvSpPr/>
          <p:nvPr/>
        </p:nvSpPr>
        <p:spPr>
          <a:xfrm rot="5400000">
            <a:off x="7425272" y="945745"/>
            <a:ext cx="403818" cy="486007"/>
          </a:xfrm>
          <a:prstGeom prst="ben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futurama64-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635" y="2298052"/>
            <a:ext cx="4673365" cy="28916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47787" y="5279731"/>
            <a:ext cx="1056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1964</a:t>
            </a:r>
            <a:endParaRPr lang="en-US" sz="28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2" name="Picture 1" descr="futurama64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2" y="15678"/>
            <a:ext cx="4273019" cy="524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71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seum-entrance-credit-jeff-krau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74" y="135926"/>
            <a:ext cx="8846124" cy="589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53419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seum-entrance-credit-jeff-krau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74" y="135926"/>
            <a:ext cx="8846124" cy="58992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3339" y="6119530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2003 - present</a:t>
            </a:r>
            <a:endParaRPr lang="en-US" sz="2400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068" y="88886"/>
            <a:ext cx="4429418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National Museum of American History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(Smithsonian Institution)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Washington, D.C.</a:t>
            </a:r>
            <a:endParaRPr lang="en-US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373166475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595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3"/>
          <a:stretch/>
        </p:blipFill>
        <p:spPr>
          <a:xfrm>
            <a:off x="280183" y="2338915"/>
            <a:ext cx="8600386" cy="43215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068" y="88886"/>
            <a:ext cx="4429418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National Museum of American History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(Smithsonian Institution)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Washington, D.C.</a:t>
            </a:r>
            <a:endParaRPr lang="en-US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3339" y="6119530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2003 - present</a:t>
            </a:r>
            <a:endParaRPr lang="en-US" sz="2400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807598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59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3" y="210137"/>
            <a:ext cx="8600386" cy="64502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03339" y="6119530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2003 - present</a:t>
            </a:r>
            <a:endParaRPr lang="en-US" sz="2400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684945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59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3" y="210137"/>
            <a:ext cx="8600386" cy="64502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1436" y="2259391"/>
            <a:ext cx="7634993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Bent Arrow 3"/>
          <p:cNvSpPr/>
          <p:nvPr/>
        </p:nvSpPr>
        <p:spPr>
          <a:xfrm rot="16200000" flipH="1">
            <a:off x="1040564" y="2576695"/>
            <a:ext cx="389344" cy="486007"/>
          </a:xfrm>
          <a:prstGeom prst="ben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0829" y="2416579"/>
            <a:ext cx="4852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 Rounded MT Bold"/>
                <a:cs typeface="Arial Rounded MT Bold"/>
              </a:rPr>
              <a:t>past 1     </a:t>
            </a:r>
            <a:r>
              <a:rPr lang="en-US" sz="2800" b="1" i="1" dirty="0" smtClean="0">
                <a:latin typeface="Arial Rounded MT Bold"/>
                <a:cs typeface="Arial Rounded MT Bold"/>
              </a:rPr>
              <a:t>justifies</a:t>
            </a:r>
            <a:r>
              <a:rPr lang="en-US" sz="2800" b="1" dirty="0" smtClean="0">
                <a:latin typeface="Arial Rounded MT Bold"/>
                <a:cs typeface="Arial Rounded MT Bold"/>
              </a:rPr>
              <a:t>     future 1 </a:t>
            </a:r>
            <a:endParaRPr lang="en-US" sz="2800" b="1" dirty="0">
              <a:latin typeface="Arial Rounded MT Bold"/>
              <a:cs typeface="Arial Rounded MT Bold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6998921" y="2470100"/>
            <a:ext cx="978408" cy="484632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3339" y="6119530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2003 - present</a:t>
            </a:r>
            <a:endParaRPr lang="en-US" sz="2400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17258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4948" y="1920011"/>
            <a:ext cx="30802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6600"/>
                </a:solidFill>
                <a:latin typeface="Arial Rounded MT Bold"/>
                <a:cs typeface="Arial Rounded MT Bold"/>
              </a:rPr>
              <a:t>future 1</a:t>
            </a:r>
            <a:endParaRPr lang="en-US" sz="6000" dirty="0">
              <a:solidFill>
                <a:srgbClr val="FF66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468116919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hine-learning-and-open-location-platform-2-2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757"/>
            <a:ext cx="9144000" cy="4322618"/>
          </a:xfrm>
          <a:prstGeom prst="rect">
            <a:avLst/>
          </a:prstGeom>
        </p:spPr>
      </p:pic>
      <p:pic>
        <p:nvPicPr>
          <p:cNvPr id="3" name="Picture 2" descr="intellia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364" y="4576015"/>
            <a:ext cx="2449636" cy="8328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591695"/>
            <a:ext cx="6694364" cy="801516"/>
          </a:xfrm>
          <a:prstGeom prst="rect">
            <a:avLst/>
          </a:prstGeom>
          <a:solidFill>
            <a:srgbClr val="3237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03638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hine-learning-and-open-location-platform-2-2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757"/>
            <a:ext cx="9144000" cy="4322618"/>
          </a:xfrm>
          <a:prstGeom prst="rect">
            <a:avLst/>
          </a:prstGeom>
        </p:spPr>
      </p:pic>
      <p:pic>
        <p:nvPicPr>
          <p:cNvPr id="3" name="Picture 2" descr="intellia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364" y="4576015"/>
            <a:ext cx="2449636" cy="8328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591695"/>
            <a:ext cx="6694364" cy="801516"/>
          </a:xfrm>
          <a:prstGeom prst="rect">
            <a:avLst/>
          </a:prstGeom>
          <a:solidFill>
            <a:srgbClr val="3237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8437297954_787f0cb8a1_b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2500" r="3592" b="2829"/>
          <a:stretch/>
        </p:blipFill>
        <p:spPr>
          <a:xfrm>
            <a:off x="35529" y="1914068"/>
            <a:ext cx="3756211" cy="492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50792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tinentalTi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1" y="152530"/>
            <a:ext cx="8865138" cy="64132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486" y="74130"/>
            <a:ext cx="1348095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Continental AG</a:t>
            </a:r>
            <a:endParaRPr lang="en-US" sz="1200" i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52632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05250" y="1786741"/>
            <a:ext cx="2693466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dirty="0">
                <a:solidFill>
                  <a:srgbClr val="4F81BD">
                    <a:lumMod val="40000"/>
                    <a:lumOff val="60000"/>
                  </a:srgbClr>
                </a:solidFill>
                <a:latin typeface="Arial Rounded MT Bold"/>
                <a:cs typeface="Arial Rounded MT Bold"/>
              </a:rPr>
              <a:t>part </a:t>
            </a:r>
            <a:r>
              <a:rPr lang="en-US" sz="4800" dirty="0" smtClean="0">
                <a:solidFill>
                  <a:srgbClr val="4F81BD">
                    <a:lumMod val="40000"/>
                    <a:lumOff val="60000"/>
                  </a:srgbClr>
                </a:solidFill>
                <a:latin typeface="Arial Rounded MT Bold"/>
                <a:cs typeface="Arial Rounded MT Bold"/>
              </a:rPr>
              <a:t>one</a:t>
            </a:r>
          </a:p>
          <a:p>
            <a:pPr lvl="0" algn="ctr"/>
            <a:endParaRPr lang="en-US" sz="2800" dirty="0" smtClean="0">
              <a:solidFill>
                <a:srgbClr val="4F81BD">
                  <a:lumMod val="40000"/>
                  <a:lumOff val="60000"/>
                </a:srgbClr>
              </a:solidFill>
              <a:latin typeface="Arial Rounded MT Bold"/>
              <a:cs typeface="Arial Rounded MT Bold"/>
            </a:endParaRPr>
          </a:p>
          <a:p>
            <a:pPr lvl="0" algn="ctr"/>
            <a:r>
              <a:rPr lang="en-US" sz="2800" dirty="0" smtClean="0">
                <a:solidFill>
                  <a:srgbClr val="4F81BD">
                    <a:lumMod val="40000"/>
                    <a:lumOff val="60000"/>
                  </a:srgbClr>
                </a:solidFill>
                <a:latin typeface="Arial Rounded MT Bold"/>
                <a:cs typeface="Arial Rounded MT Bold"/>
              </a:rPr>
              <a:t>of four</a:t>
            </a:r>
            <a:endParaRPr lang="en-US" sz="2800" dirty="0">
              <a:solidFill>
                <a:srgbClr val="4F81BD">
                  <a:lumMod val="40000"/>
                  <a:lumOff val="60000"/>
                </a:srgbClr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050445393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tinentalTi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1" y="152530"/>
            <a:ext cx="8865138" cy="64132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486" y="74130"/>
            <a:ext cx="1348095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Continental AG</a:t>
            </a:r>
            <a:endParaRPr lang="en-US" sz="1200" i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4" name="Picture 3" descr="futurama64-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1" y="98866"/>
            <a:ext cx="5700717" cy="352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58344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nghaiagw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50" y="605290"/>
            <a:ext cx="8814769" cy="463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51180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nghaiagw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50" y="605290"/>
            <a:ext cx="8814769" cy="4638798"/>
          </a:xfrm>
          <a:prstGeom prst="rect">
            <a:avLst/>
          </a:prstGeom>
        </p:spPr>
      </p:pic>
      <p:pic>
        <p:nvPicPr>
          <p:cNvPr id="3" name="Picture 2" descr="18d3ool01ovpgjp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49"/>
          <a:stretch/>
        </p:blipFill>
        <p:spPr>
          <a:xfrm>
            <a:off x="0" y="4130980"/>
            <a:ext cx="3809627" cy="272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5961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-if-city-mov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6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92314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-if-city-mov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68614"/>
          </a:xfrm>
          <a:prstGeom prst="rect">
            <a:avLst/>
          </a:prstGeom>
        </p:spPr>
      </p:pic>
      <p:pic>
        <p:nvPicPr>
          <p:cNvPr id="3" name="Picture 2" descr="Magic+Highway+Miehana+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4710"/>
            <a:ext cx="5061654" cy="37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74533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968460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ul_Davidoff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5" t="6218" r="16789" b="-229"/>
          <a:stretch/>
        </p:blipFill>
        <p:spPr>
          <a:xfrm>
            <a:off x="6546121" y="140252"/>
            <a:ext cx="2432442" cy="384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73367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ul_Davidoff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5" t="6218" r="16789" b="-229"/>
          <a:stretch/>
        </p:blipFill>
        <p:spPr>
          <a:xfrm>
            <a:off x="6546121" y="140252"/>
            <a:ext cx="2432442" cy="38488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386" y="447914"/>
            <a:ext cx="554496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Values are inescapable elements of any rational decision-making process.</a:t>
            </a:r>
          </a:p>
          <a:p>
            <a:endParaRPr lang="en-US" sz="2400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  <a:p>
            <a:r>
              <a:rPr lang="en-US" sz="32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The right course of action is always a matter of choice, never of fact.</a:t>
            </a:r>
          </a:p>
          <a:p>
            <a:endParaRPr lang="en-US" sz="2000" b="1" dirty="0" smtClean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endParaRPr lang="en-US" sz="20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Arial Rounded MT Bold"/>
                <a:cs typeface="Arial Rounded MT Bold"/>
              </a:rPr>
              <a:t>— Paul Davidoff,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rial Rounded MT Bold"/>
                <a:cs typeface="Arial Rounded MT Bold"/>
              </a:rPr>
              <a:t>"Advocacy and Pluralism in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Arial Rounded MT Bold"/>
                <a:cs typeface="Arial Rounded MT Bold"/>
              </a:rPr>
              <a:t>Planning,” 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Arial Rounded MT Bold"/>
                <a:cs typeface="Arial Rounded MT Bold"/>
              </a:rPr>
              <a:t>Journal of the American Institute of Planners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rial Rounded MT Bold"/>
                <a:cs typeface="Arial Rounded MT Bold"/>
              </a:rPr>
              <a:t> (1965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Arial Rounded MT Bold"/>
                <a:cs typeface="Arial Rounded MT Bold"/>
              </a:rPr>
              <a:t>)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Arial Rounded MT Bold"/>
                <a:cs typeface="Arial Rounded MT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0771101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722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7774" y="2212295"/>
            <a:ext cx="4624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6600"/>
                </a:solidFill>
                <a:latin typeface="Arial Rounded MT Bold"/>
                <a:cs typeface="Arial Rounded MT Bold"/>
              </a:rPr>
              <a:t>Where are we?</a:t>
            </a:r>
            <a:endParaRPr lang="en-US" sz="4800" dirty="0">
              <a:solidFill>
                <a:srgbClr val="FF66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051451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nsas_city_190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" t="7716" r="3584" b="6751"/>
          <a:stretch/>
        </p:blipFill>
        <p:spPr>
          <a:xfrm>
            <a:off x="60482" y="75592"/>
            <a:ext cx="9023038" cy="665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41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nsas_city_190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" t="7716" r="3584" b="6751"/>
          <a:stretch/>
        </p:blipFill>
        <p:spPr>
          <a:xfrm>
            <a:off x="60482" y="75592"/>
            <a:ext cx="9023038" cy="6654858"/>
          </a:xfrm>
          <a:prstGeom prst="rect">
            <a:avLst/>
          </a:prstGeom>
        </p:spPr>
      </p:pic>
      <p:sp>
        <p:nvSpPr>
          <p:cNvPr id="3" name="Donut 2"/>
          <p:cNvSpPr/>
          <p:nvPr/>
        </p:nvSpPr>
        <p:spPr>
          <a:xfrm>
            <a:off x="3200401" y="2449160"/>
            <a:ext cx="685511" cy="695433"/>
          </a:xfrm>
          <a:prstGeom prst="donut">
            <a:avLst>
              <a:gd name="adj" fmla="val 4899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35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nsas_city_190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1" t="33184" r="41024" b="33707"/>
          <a:stretch/>
        </p:blipFill>
        <p:spPr>
          <a:xfrm>
            <a:off x="165666" y="124185"/>
            <a:ext cx="8909308" cy="6555150"/>
          </a:xfrm>
          <a:prstGeom prst="rect">
            <a:avLst/>
          </a:prstGeom>
        </p:spPr>
      </p:pic>
      <p:sp>
        <p:nvSpPr>
          <p:cNvPr id="3" name="Donut 2"/>
          <p:cNvSpPr/>
          <p:nvPr/>
        </p:nvSpPr>
        <p:spPr>
          <a:xfrm>
            <a:off x="3911564" y="1769872"/>
            <a:ext cx="685511" cy="695433"/>
          </a:xfrm>
          <a:prstGeom prst="donut">
            <a:avLst>
              <a:gd name="adj" fmla="val 4899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9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UMBNAIL_LARGE-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1" t="45191" r="5548" b="2343"/>
          <a:stretch/>
        </p:blipFill>
        <p:spPr>
          <a:xfrm>
            <a:off x="67962" y="79699"/>
            <a:ext cx="5921356" cy="667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83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UMBNAIL_LARGE-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1" t="45191" r="5548" b="2343"/>
          <a:stretch/>
        </p:blipFill>
        <p:spPr>
          <a:xfrm>
            <a:off x="67962" y="79699"/>
            <a:ext cx="5921356" cy="66781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12300" y="3416716"/>
            <a:ext cx="3689082" cy="334112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5063905" y="3471671"/>
            <a:ext cx="31637" cy="3286170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573059" y="3416716"/>
            <a:ext cx="0" cy="3341125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527700" y="3482489"/>
            <a:ext cx="3613202" cy="0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683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UMBNAIL_LARGE-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1" t="45191" r="5548" b="2343"/>
          <a:stretch/>
        </p:blipFill>
        <p:spPr>
          <a:xfrm>
            <a:off x="67962" y="79699"/>
            <a:ext cx="5921356" cy="667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83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UMBNAIL_LARGE-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1" t="45191" r="5548" b="2343"/>
          <a:stretch/>
        </p:blipFill>
        <p:spPr>
          <a:xfrm>
            <a:off x="67962" y="79699"/>
            <a:ext cx="5921356" cy="6678142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1527154" y="3356245"/>
            <a:ext cx="1602747" cy="1012919"/>
          </a:xfrm>
          <a:prstGeom prst="frame">
            <a:avLst>
              <a:gd name="adj1" fmla="val 4381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1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7197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UMBNAIL_LARGE-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1" t="45191" r="5548" b="2343"/>
          <a:stretch/>
        </p:blipFill>
        <p:spPr>
          <a:xfrm>
            <a:off x="67962" y="79699"/>
            <a:ext cx="5921356" cy="6678142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1527154" y="3356245"/>
            <a:ext cx="1602747" cy="1012919"/>
          </a:xfrm>
          <a:prstGeom prst="frame">
            <a:avLst>
              <a:gd name="adj1" fmla="val 4381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961" y="79699"/>
            <a:ext cx="6161601" cy="667814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MAGE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1"/>
          <a:stretch/>
        </p:blipFill>
        <p:spPr>
          <a:xfrm>
            <a:off x="67962" y="79699"/>
            <a:ext cx="9013865" cy="567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82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nsascity195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5" t="39908" r="58589" b="19668"/>
          <a:stretch/>
        </p:blipFill>
        <p:spPr>
          <a:xfrm>
            <a:off x="147261" y="136051"/>
            <a:ext cx="8890906" cy="65816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33787" y="2579550"/>
            <a:ext cx="1104463" cy="4138113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4196971" y="2490110"/>
            <a:ext cx="0" cy="4278450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393474" y="2457101"/>
            <a:ext cx="0" cy="4278450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233787" y="2543774"/>
            <a:ext cx="1068691" cy="0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334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a13238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"/>
          <a:stretch/>
        </p:blipFill>
        <p:spPr>
          <a:xfrm>
            <a:off x="-1" y="5"/>
            <a:ext cx="9117810" cy="667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81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28conventio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78" y="223903"/>
            <a:ext cx="8626360" cy="623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191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nicipal-auditoriumkansas-city-missouri-postcard-1940s-er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" t="5488" r="1693" b="2744"/>
          <a:stretch/>
        </p:blipFill>
        <p:spPr>
          <a:xfrm>
            <a:off x="17886" y="232551"/>
            <a:ext cx="9098471" cy="570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566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UMBNAIL_LARGE-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1" t="45191" r="5548" b="2343"/>
          <a:stretch/>
        </p:blipFill>
        <p:spPr>
          <a:xfrm>
            <a:off x="67962" y="79699"/>
            <a:ext cx="5921356" cy="667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26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UMBNAIL_LARGE-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1" t="45191" r="5548" b="2343"/>
          <a:stretch/>
        </p:blipFill>
        <p:spPr>
          <a:xfrm>
            <a:off x="67962" y="79699"/>
            <a:ext cx="5921356" cy="6678142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3311349" y="5034365"/>
            <a:ext cx="1602747" cy="1269930"/>
          </a:xfrm>
          <a:prstGeom prst="frame">
            <a:avLst>
              <a:gd name="adj1" fmla="val 4381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426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UMBNAIL_LARGE-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1" t="45191" r="5548" b="2343"/>
          <a:stretch/>
        </p:blipFill>
        <p:spPr>
          <a:xfrm>
            <a:off x="67962" y="79699"/>
            <a:ext cx="5921356" cy="6678142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3311349" y="5034365"/>
            <a:ext cx="1602747" cy="1269930"/>
          </a:xfrm>
          <a:prstGeom prst="frame">
            <a:avLst>
              <a:gd name="adj1" fmla="val 4381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961" y="79699"/>
            <a:ext cx="6161601" cy="667814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MAGE1-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3" b="7268"/>
          <a:stretch/>
        </p:blipFill>
        <p:spPr>
          <a:xfrm>
            <a:off x="80708" y="60475"/>
            <a:ext cx="8946109" cy="606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49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UMBNAIL_LARGE-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1" t="45191" r="5548" b="2343"/>
          <a:stretch/>
        </p:blipFill>
        <p:spPr>
          <a:xfrm>
            <a:off x="37722" y="19227"/>
            <a:ext cx="4399058" cy="496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79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UMBNAIL_LARGE-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1" t="45191" r="5548" b="2343"/>
          <a:stretch/>
        </p:blipFill>
        <p:spPr>
          <a:xfrm>
            <a:off x="37722" y="19227"/>
            <a:ext cx="4399058" cy="49612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88940" y="2504104"/>
            <a:ext cx="2658023" cy="247640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3718197" y="2504104"/>
            <a:ext cx="0" cy="2476408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34300" y="2504104"/>
            <a:ext cx="0" cy="2476408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088941" y="2580914"/>
            <a:ext cx="2629256" cy="0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846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60" y="183656"/>
            <a:ext cx="8682555" cy="6278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6600"/>
                </a:solidFill>
                <a:latin typeface="Arial Rounded MT Bold"/>
                <a:cs typeface="Arial Rounded MT Bold"/>
              </a:rPr>
              <a:t>Data don’t drive.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Arial Rounded MT Bold"/>
              <a:cs typeface="Arial Rounded MT Bold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values, history, </a:t>
            </a:r>
            <a:r>
              <a:rPr lang="en-US" sz="32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and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connecting communities</a:t>
            </a:r>
            <a:endParaRPr lang="en-US" sz="3200" dirty="0">
              <a:solidFill>
                <a:schemeClr val="bg1"/>
              </a:solidFill>
              <a:latin typeface="Arial Rounded MT Bold"/>
              <a:cs typeface="Arial Rounded MT Bold"/>
            </a:endParaRPr>
          </a:p>
          <a:p>
            <a:pPr algn="ctr"/>
            <a:endParaRPr lang="en-US" sz="6600" dirty="0" smtClean="0">
              <a:solidFill>
                <a:schemeClr val="bg1"/>
              </a:solidFill>
              <a:latin typeface="Arial Rounded MT Bold"/>
              <a:cs typeface="Arial Rounded MT Bold"/>
            </a:endParaRPr>
          </a:p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Arial Rounded MT Bold"/>
                <a:cs typeface="Arial Rounded MT Bold"/>
              </a:rPr>
              <a:t>Peter Norton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 Rounded MT Bold"/>
                <a:cs typeface="Arial Rounded MT Bold"/>
              </a:rPr>
              <a:t>Department of Engineering and Society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 Rounded MT Bold"/>
                <a:cs typeface="Arial Rounded MT Bold"/>
              </a:rPr>
              <a:t>University of Virginia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Arial Rounded MT Bold"/>
              <a:cs typeface="Arial Rounded MT Bold"/>
            </a:endParaRPr>
          </a:p>
          <a:p>
            <a:pPr algn="ctr"/>
            <a:endParaRPr lang="en-US" sz="2400" dirty="0" smtClean="0">
              <a:solidFill>
                <a:schemeClr val="bg1">
                  <a:lumMod val="75000"/>
                </a:schemeClr>
              </a:solidFill>
              <a:latin typeface="Arial Rounded MT Bold"/>
              <a:cs typeface="Arial Rounded MT Bold"/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Arial Rounded MT Bold"/>
                <a:cs typeface="Arial Rounded MT Bold"/>
              </a:rPr>
              <a:t>Smart Cities Connect</a:t>
            </a:r>
          </a:p>
          <a:p>
            <a:pPr algn="ctr"/>
            <a:endParaRPr lang="en-US" dirty="0" smtClean="0">
              <a:solidFill>
                <a:schemeClr val="bg1">
                  <a:lumMod val="75000"/>
                </a:schemeClr>
              </a:solidFill>
              <a:latin typeface="Arial Rounded MT Bold"/>
              <a:cs typeface="Arial Rounded MT Bold"/>
            </a:endParaRPr>
          </a:p>
          <a:p>
            <a:pPr algn="ctr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 Rounded MT Bold"/>
                <a:cs typeface="Arial Rounded MT Bold"/>
              </a:rPr>
              <a:t>Kansas City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  <a:latin typeface="Arial Rounded MT Bold"/>
              <a:cs typeface="Arial Rounded MT Bold"/>
            </a:endParaRPr>
          </a:p>
          <a:p>
            <a:pPr algn="ctr"/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Arial Rounded MT Bold"/>
                <a:cs typeface="Arial Rounded MT Bold"/>
              </a:rPr>
              <a:t>March 26,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Arial Rounded MT Bold"/>
                <a:cs typeface="Arial Rounded MT Bold"/>
              </a:rPr>
              <a:t>2018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3598247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UMBNAIL_LARGE-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1" t="45191" r="5548" b="2343"/>
          <a:stretch/>
        </p:blipFill>
        <p:spPr>
          <a:xfrm>
            <a:off x="37722" y="19227"/>
            <a:ext cx="4399058" cy="4961285"/>
          </a:xfrm>
          <a:prstGeom prst="rect">
            <a:avLst/>
          </a:prstGeom>
        </p:spPr>
      </p:pic>
      <p:pic>
        <p:nvPicPr>
          <p:cNvPr id="5" name="Picture 4" descr="THUMBNAIL_LARG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1" t="20740" r="22253" b="11822"/>
          <a:stretch/>
        </p:blipFill>
        <p:spPr>
          <a:xfrm>
            <a:off x="4577882" y="19227"/>
            <a:ext cx="4550443" cy="65965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88940" y="2504104"/>
            <a:ext cx="2658023" cy="247640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3718197" y="2504104"/>
            <a:ext cx="0" cy="2476408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34300" y="2504104"/>
            <a:ext cx="0" cy="2476408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088941" y="2580914"/>
            <a:ext cx="2629256" cy="0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727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UMBNAIL_LARGE-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1" t="45191" r="5548" b="2343"/>
          <a:stretch/>
        </p:blipFill>
        <p:spPr>
          <a:xfrm>
            <a:off x="37722" y="19227"/>
            <a:ext cx="4399058" cy="4961285"/>
          </a:xfrm>
          <a:prstGeom prst="rect">
            <a:avLst/>
          </a:prstGeom>
        </p:spPr>
      </p:pic>
      <p:pic>
        <p:nvPicPr>
          <p:cNvPr id="5" name="Picture 4" descr="THUMBNAIL_LARG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1" t="20740" r="22253" b="11822"/>
          <a:stretch/>
        </p:blipFill>
        <p:spPr>
          <a:xfrm>
            <a:off x="4577882" y="19227"/>
            <a:ext cx="4550443" cy="65965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88940" y="2504104"/>
            <a:ext cx="2658023" cy="247640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3718197" y="2504104"/>
            <a:ext cx="0" cy="2476408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34300" y="2504104"/>
            <a:ext cx="0" cy="2476408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088941" y="2580914"/>
            <a:ext cx="2629256" cy="0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580866" y="2535559"/>
            <a:ext cx="2658023" cy="408019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8238690" y="2535559"/>
            <a:ext cx="0" cy="4080195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580866" y="2535559"/>
            <a:ext cx="60481" cy="4080196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626227" y="2596032"/>
            <a:ext cx="2629256" cy="0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021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UMBNAIL_LAR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1" t="20740" r="22253" b="11822"/>
          <a:stretch/>
        </p:blipFill>
        <p:spPr>
          <a:xfrm>
            <a:off x="4577882" y="19227"/>
            <a:ext cx="4550443" cy="659652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80866" y="2535559"/>
            <a:ext cx="2658023" cy="408019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8238690" y="2535559"/>
            <a:ext cx="0" cy="4080195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580866" y="2535559"/>
            <a:ext cx="60481" cy="4080196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626227" y="2596032"/>
            <a:ext cx="2629256" cy="0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Up Arrow 1"/>
          <p:cNvSpPr/>
          <p:nvPr/>
        </p:nvSpPr>
        <p:spPr>
          <a:xfrm>
            <a:off x="5151043" y="2182396"/>
            <a:ext cx="296323" cy="1198530"/>
          </a:xfrm>
          <a:prstGeom prst="upArrow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5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7356" r="4476" b="14342"/>
          <a:stretch/>
        </p:blipFill>
        <p:spPr>
          <a:xfrm>
            <a:off x="120963" y="120947"/>
            <a:ext cx="8872757" cy="64705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90854" y="6304286"/>
            <a:ext cx="2663935" cy="400110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Looking </a:t>
            </a:r>
            <a:r>
              <a:rPr lang="en-US" sz="20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north, </a:t>
            </a:r>
            <a:r>
              <a:rPr lang="en-US" sz="20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1925</a:t>
            </a:r>
            <a:endParaRPr lang="en-US" sz="2000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304132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kkinnorth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339"/>
            <a:ext cx="9144000" cy="555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173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UMBNAIL_LAR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1" t="20740" r="22253" b="11822"/>
          <a:stretch/>
        </p:blipFill>
        <p:spPr>
          <a:xfrm>
            <a:off x="4577882" y="19227"/>
            <a:ext cx="4550443" cy="659652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80866" y="2535559"/>
            <a:ext cx="2658023" cy="408019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8238690" y="2535559"/>
            <a:ext cx="0" cy="4080195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580866" y="2535559"/>
            <a:ext cx="60481" cy="4080196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626227" y="2596032"/>
            <a:ext cx="2629256" cy="0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Up Arrow 1"/>
          <p:cNvSpPr/>
          <p:nvPr/>
        </p:nvSpPr>
        <p:spPr>
          <a:xfrm rot="5400000">
            <a:off x="5264518" y="1976190"/>
            <a:ext cx="359969" cy="772389"/>
          </a:xfrm>
          <a:prstGeom prst="upArrow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89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-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9" t="5816" r="5693" b="8079"/>
          <a:stretch/>
        </p:blipFill>
        <p:spPr>
          <a:xfrm>
            <a:off x="483844" y="90710"/>
            <a:ext cx="8255682" cy="66071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0954" y="6334522"/>
            <a:ext cx="2591675" cy="400110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Looking </a:t>
            </a:r>
            <a:r>
              <a:rPr lang="en-US" sz="20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east, </a:t>
            </a:r>
            <a:r>
              <a:rPr lang="en-US" sz="20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1925</a:t>
            </a:r>
            <a:endParaRPr lang="en-US" sz="2000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647691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driswana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3" r="3961"/>
          <a:stretch/>
        </p:blipFill>
        <p:spPr>
          <a:xfrm>
            <a:off x="0" y="0"/>
            <a:ext cx="9133578" cy="606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411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UMBNAIL_LAR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1" t="20740" r="22253" b="11822"/>
          <a:stretch/>
        </p:blipFill>
        <p:spPr>
          <a:xfrm>
            <a:off x="4577882" y="19227"/>
            <a:ext cx="4550443" cy="659652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80866" y="2535559"/>
            <a:ext cx="2658023" cy="408019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8238690" y="2535559"/>
            <a:ext cx="0" cy="4080195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580866" y="2535559"/>
            <a:ext cx="60481" cy="4080196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626227" y="2596032"/>
            <a:ext cx="2629256" cy="0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Up Arrow 1"/>
          <p:cNvSpPr/>
          <p:nvPr/>
        </p:nvSpPr>
        <p:spPr>
          <a:xfrm rot="10800000">
            <a:off x="5149284" y="1949575"/>
            <a:ext cx="395809" cy="1110900"/>
          </a:xfrm>
          <a:prstGeom prst="upArrow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54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-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9" t="6122" r="4589" b="2278"/>
          <a:stretch/>
        </p:blipFill>
        <p:spPr>
          <a:xfrm>
            <a:off x="409919" y="90712"/>
            <a:ext cx="8437124" cy="66826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95291" y="6408466"/>
            <a:ext cx="2687480" cy="400110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Looking </a:t>
            </a:r>
            <a:r>
              <a:rPr lang="en-US" sz="20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south, </a:t>
            </a:r>
            <a:r>
              <a:rPr lang="en-US" sz="20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1925</a:t>
            </a:r>
            <a:endParaRPr lang="en-US" sz="2000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627808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6859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okinsouth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651"/>
            <a:ext cx="9144000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656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UMBNAIL_LAR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1" t="20740" r="22253" b="11822"/>
          <a:stretch/>
        </p:blipFill>
        <p:spPr>
          <a:xfrm>
            <a:off x="4577882" y="19227"/>
            <a:ext cx="4550443" cy="659652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80866" y="2535559"/>
            <a:ext cx="2658023" cy="408019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8238690" y="2535559"/>
            <a:ext cx="0" cy="4080195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580866" y="2535559"/>
            <a:ext cx="60481" cy="4080196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626227" y="2596032"/>
            <a:ext cx="2629256" cy="0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Up Arrow 1"/>
          <p:cNvSpPr/>
          <p:nvPr/>
        </p:nvSpPr>
        <p:spPr>
          <a:xfrm rot="16200000">
            <a:off x="5441867" y="1824453"/>
            <a:ext cx="398961" cy="960340"/>
          </a:xfrm>
          <a:prstGeom prst="upArrow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43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-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4801" r="4754" b="3987"/>
          <a:stretch/>
        </p:blipFill>
        <p:spPr>
          <a:xfrm>
            <a:off x="317521" y="45353"/>
            <a:ext cx="8650969" cy="67276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59391" y="6410112"/>
            <a:ext cx="2580278" cy="400110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Looking </a:t>
            </a:r>
            <a:r>
              <a:rPr lang="en-US" sz="20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west, </a:t>
            </a:r>
            <a:r>
              <a:rPr lang="en-US" sz="20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1925</a:t>
            </a:r>
            <a:endParaRPr lang="en-US" sz="2000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904111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okinwestagai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208"/>
            <a:ext cx="9144000" cy="58537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" y="5456004"/>
            <a:ext cx="214623" cy="69033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921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UMBNAIL_LAR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1" t="20740" r="22253" b="11822"/>
          <a:stretch/>
        </p:blipFill>
        <p:spPr>
          <a:xfrm>
            <a:off x="2237791" y="0"/>
            <a:ext cx="4717549" cy="68387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31258" y="5977270"/>
            <a:ext cx="1038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1939</a:t>
            </a:r>
            <a:endParaRPr lang="en-US" sz="28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245810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UMBNAIL_LAR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1" t="20740" r="22253" b="11822"/>
          <a:stretch/>
        </p:blipFill>
        <p:spPr>
          <a:xfrm>
            <a:off x="2237791" y="0"/>
            <a:ext cx="4717549" cy="683877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252222" y="559374"/>
            <a:ext cx="1251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PARKING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5715474" y="919682"/>
            <a:ext cx="1415784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131258" y="5977270"/>
            <a:ext cx="1038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1939</a:t>
            </a:r>
            <a:endParaRPr lang="en-US" sz="28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629010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UMBNAIL_LAR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1" t="20740" r="22253" b="11822"/>
          <a:stretch/>
        </p:blipFill>
        <p:spPr>
          <a:xfrm>
            <a:off x="2237791" y="0"/>
            <a:ext cx="4717549" cy="683877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252222" y="559374"/>
            <a:ext cx="1251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PARKING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5715474" y="919682"/>
            <a:ext cx="1415784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131258" y="4007545"/>
            <a:ext cx="1251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PARKING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5625945" y="4352735"/>
            <a:ext cx="1415784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131258" y="5977270"/>
            <a:ext cx="1038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1939</a:t>
            </a:r>
            <a:endParaRPr lang="en-US" sz="28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629010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UMBNAIL_LAR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1" t="20740" r="22253" b="11822"/>
          <a:stretch/>
        </p:blipFill>
        <p:spPr>
          <a:xfrm>
            <a:off x="2237791" y="0"/>
            <a:ext cx="4717549" cy="683877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47965" y="2906361"/>
            <a:ext cx="1264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PARKING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101711" y="3295771"/>
            <a:ext cx="2011010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252222" y="559374"/>
            <a:ext cx="1251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PARKING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5715474" y="919682"/>
            <a:ext cx="1415784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131258" y="4007545"/>
            <a:ext cx="1251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PARKING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5625945" y="4352735"/>
            <a:ext cx="1415784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131258" y="5977270"/>
            <a:ext cx="1038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1939</a:t>
            </a:r>
            <a:endParaRPr lang="en-US" sz="28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520010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UMBNAIL_LAR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1" t="20740" r="22253" b="11822"/>
          <a:stretch/>
        </p:blipFill>
        <p:spPr>
          <a:xfrm>
            <a:off x="2237791" y="0"/>
            <a:ext cx="4717549" cy="68387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33864" y="156155"/>
            <a:ext cx="1264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PARKING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182439" y="559374"/>
            <a:ext cx="1355712" cy="142969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47965" y="2906361"/>
            <a:ext cx="1264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PARKING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101711" y="3295771"/>
            <a:ext cx="2011010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252222" y="559374"/>
            <a:ext cx="1251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PARKING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5715474" y="919682"/>
            <a:ext cx="1415784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131258" y="4007545"/>
            <a:ext cx="1251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PARKING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5625945" y="4352735"/>
            <a:ext cx="1415784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131258" y="5977270"/>
            <a:ext cx="1038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1939</a:t>
            </a:r>
            <a:endParaRPr lang="en-US" sz="28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629010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UMBNAIL_LAR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1" t="20740" r="22253" b="11822"/>
          <a:stretch/>
        </p:blipFill>
        <p:spPr>
          <a:xfrm>
            <a:off x="2237791" y="0"/>
            <a:ext cx="4717549" cy="68387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7790" y="5568474"/>
            <a:ext cx="118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FILLING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STATION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147071" y="5699567"/>
            <a:ext cx="1391080" cy="277703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33864" y="156155"/>
            <a:ext cx="1264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PARKING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182439" y="559374"/>
            <a:ext cx="1355712" cy="142969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47965" y="2906361"/>
            <a:ext cx="1264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PARKING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101711" y="3295771"/>
            <a:ext cx="2011010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252222" y="559374"/>
            <a:ext cx="1251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PARKING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5715474" y="919682"/>
            <a:ext cx="1415784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131258" y="4007545"/>
            <a:ext cx="1251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PARKING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5625945" y="4352735"/>
            <a:ext cx="1415784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131258" y="5977270"/>
            <a:ext cx="1038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1939</a:t>
            </a:r>
            <a:endParaRPr lang="en-US" sz="28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629010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raham_verghe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" y="1177033"/>
            <a:ext cx="2222646" cy="3333970"/>
          </a:xfrm>
          <a:prstGeom prst="rect">
            <a:avLst/>
          </a:prstGeom>
        </p:spPr>
      </p:pic>
      <p:pic>
        <p:nvPicPr>
          <p:cNvPr id="4" name="Picture 3" descr="Paul_Davidoff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5" t="6219" r="16788" b="13240"/>
          <a:stretch/>
        </p:blipFill>
        <p:spPr>
          <a:xfrm>
            <a:off x="7029034" y="1213558"/>
            <a:ext cx="1967413" cy="3297445"/>
          </a:xfrm>
          <a:prstGeom prst="rect">
            <a:avLst/>
          </a:prstGeom>
        </p:spPr>
      </p:pic>
      <p:pic>
        <p:nvPicPr>
          <p:cNvPr id="5" name="Picture 4" descr="161scr_af3169dd914c28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4" b="3635"/>
          <a:stretch/>
        </p:blipFill>
        <p:spPr>
          <a:xfrm>
            <a:off x="4556363" y="1212809"/>
            <a:ext cx="2296467" cy="3298194"/>
          </a:xfrm>
          <a:prstGeom prst="rect">
            <a:avLst/>
          </a:prstGeom>
        </p:spPr>
      </p:pic>
      <p:pic>
        <p:nvPicPr>
          <p:cNvPr id="6" name="Picture 5" descr="Rachel-Carson-cevre-aktivisti-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t="4694" r="35884" b="24617"/>
          <a:stretch/>
        </p:blipFill>
        <p:spPr>
          <a:xfrm>
            <a:off x="2404320" y="1219520"/>
            <a:ext cx="1995528" cy="325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44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UMBNAIL_LAR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1" t="20740" r="22253" b="11822"/>
          <a:stretch/>
        </p:blipFill>
        <p:spPr>
          <a:xfrm>
            <a:off x="2237791" y="0"/>
            <a:ext cx="4717549" cy="68387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7790" y="4514666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SERVICE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101711" y="4973893"/>
            <a:ext cx="1498121" cy="423314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87790" y="5568474"/>
            <a:ext cx="118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FILLING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STATION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147071" y="5699567"/>
            <a:ext cx="1391080" cy="277703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33864" y="156155"/>
            <a:ext cx="1264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PARKING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182439" y="559374"/>
            <a:ext cx="1355712" cy="142969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47965" y="2906361"/>
            <a:ext cx="1264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PARKING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101711" y="3295771"/>
            <a:ext cx="2011010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252222" y="559374"/>
            <a:ext cx="1251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PARKING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5715474" y="919682"/>
            <a:ext cx="1415784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131258" y="4007545"/>
            <a:ext cx="1251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PARKING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5625945" y="4352735"/>
            <a:ext cx="1415784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131258" y="5977270"/>
            <a:ext cx="1038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1939</a:t>
            </a:r>
            <a:endParaRPr lang="en-US" sz="28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629010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UMBNAIL_LAR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1" t="20740" r="22253" b="11822"/>
          <a:stretch/>
        </p:blipFill>
        <p:spPr>
          <a:xfrm>
            <a:off x="2237791" y="0"/>
            <a:ext cx="4717549" cy="68387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7790" y="4514666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SERVICE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101711" y="4973893"/>
            <a:ext cx="1498121" cy="423314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87790" y="5568474"/>
            <a:ext cx="118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FILLING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STATION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147071" y="5699567"/>
            <a:ext cx="1391080" cy="277703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33864" y="156155"/>
            <a:ext cx="1264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PARKING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182439" y="559374"/>
            <a:ext cx="1355712" cy="142969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47965" y="1057471"/>
            <a:ext cx="1328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WASHING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2182439" y="1209457"/>
            <a:ext cx="1355712" cy="183863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47965" y="2906361"/>
            <a:ext cx="1264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PARKING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101711" y="3295771"/>
            <a:ext cx="2011010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252222" y="559374"/>
            <a:ext cx="1251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PARKING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5715474" y="919682"/>
            <a:ext cx="1415784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131258" y="4007545"/>
            <a:ext cx="1251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PARKING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5625945" y="4352735"/>
            <a:ext cx="1415784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131258" y="5977270"/>
            <a:ext cx="1038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1939</a:t>
            </a:r>
            <a:endParaRPr lang="en-US" sz="28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629010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UMBNAIL_LAR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1" t="20740" r="22253" b="11822"/>
          <a:stretch/>
        </p:blipFill>
        <p:spPr>
          <a:xfrm>
            <a:off x="2237791" y="0"/>
            <a:ext cx="4717549" cy="68387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7790" y="4514666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SERVICE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101711" y="4973893"/>
            <a:ext cx="1498121" cy="423314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87790" y="5568474"/>
            <a:ext cx="118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FILLING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STATION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147071" y="5699567"/>
            <a:ext cx="1391080" cy="277703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33864" y="156155"/>
            <a:ext cx="1264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PARKING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182439" y="559374"/>
            <a:ext cx="1355712" cy="142969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47965" y="1057471"/>
            <a:ext cx="1328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WASHING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2182439" y="1209457"/>
            <a:ext cx="1355712" cy="183863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47965" y="2906361"/>
            <a:ext cx="1264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PARKING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101711" y="3295771"/>
            <a:ext cx="2011010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252222" y="559374"/>
            <a:ext cx="1251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PARKING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5715474" y="919682"/>
            <a:ext cx="1415784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131258" y="4007545"/>
            <a:ext cx="1251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PARKING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5625945" y="4352735"/>
            <a:ext cx="1415784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131258" y="5977270"/>
            <a:ext cx="1038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1939</a:t>
            </a:r>
            <a:endParaRPr lang="en-US" sz="28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440523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UMBNAIL_LAR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1" t="20740" r="22253" b="11822"/>
          <a:stretch/>
        </p:blipFill>
        <p:spPr>
          <a:xfrm>
            <a:off x="2237791" y="0"/>
            <a:ext cx="4717549" cy="68387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7790" y="4514666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SERVICE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101711" y="4973893"/>
            <a:ext cx="1498121" cy="423314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87790" y="5568474"/>
            <a:ext cx="118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FILLING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STATION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147071" y="5699567"/>
            <a:ext cx="1391080" cy="277703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33864" y="156155"/>
            <a:ext cx="1264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PARKING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182439" y="559374"/>
            <a:ext cx="1355712" cy="142969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47965" y="1057471"/>
            <a:ext cx="1328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WASHING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2182439" y="1209457"/>
            <a:ext cx="1355712" cy="183863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47965" y="2906361"/>
            <a:ext cx="1264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PARKING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101711" y="3295771"/>
            <a:ext cx="2011010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252222" y="559374"/>
            <a:ext cx="1251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PARKING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5715474" y="919682"/>
            <a:ext cx="1415784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131258" y="4007545"/>
            <a:ext cx="1251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AUTO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PARKING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5625945" y="4352735"/>
            <a:ext cx="1415784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131258" y="5977270"/>
            <a:ext cx="1038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1939</a:t>
            </a:r>
            <a:endParaRPr lang="en-US" sz="28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9" name="Donut 18"/>
          <p:cNvSpPr/>
          <p:nvPr/>
        </p:nvSpPr>
        <p:spPr>
          <a:xfrm>
            <a:off x="4891518" y="3890753"/>
            <a:ext cx="685511" cy="695433"/>
          </a:xfrm>
          <a:prstGeom prst="donut">
            <a:avLst>
              <a:gd name="adj" fmla="val 4899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89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1-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3" b="7268"/>
          <a:stretch/>
        </p:blipFill>
        <p:spPr>
          <a:xfrm>
            <a:off x="71544" y="143105"/>
            <a:ext cx="5119500" cy="347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915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torhote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50" y="107328"/>
            <a:ext cx="3822700" cy="6629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37937" y="6367396"/>
            <a:ext cx="87401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1960</a:t>
            </a:r>
            <a:endParaRPr lang="en-US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4" name="Picture 3" descr="IMAGE1-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3" b="7268"/>
          <a:stretch/>
        </p:blipFill>
        <p:spPr>
          <a:xfrm>
            <a:off x="71544" y="143105"/>
            <a:ext cx="5119500" cy="347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58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nsascity195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8" r="17515"/>
          <a:stretch/>
        </p:blipFill>
        <p:spPr>
          <a:xfrm>
            <a:off x="104188" y="107331"/>
            <a:ext cx="8950382" cy="661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759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nsascity195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8" r="17515"/>
          <a:stretch/>
        </p:blipFill>
        <p:spPr>
          <a:xfrm>
            <a:off x="104188" y="107331"/>
            <a:ext cx="8950382" cy="6615435"/>
          </a:xfrm>
          <a:prstGeom prst="rect">
            <a:avLst/>
          </a:prstGeom>
        </p:spPr>
      </p:pic>
      <p:sp>
        <p:nvSpPr>
          <p:cNvPr id="4" name="Donut 3"/>
          <p:cNvSpPr/>
          <p:nvPr/>
        </p:nvSpPr>
        <p:spPr>
          <a:xfrm>
            <a:off x="1585615" y="3550869"/>
            <a:ext cx="685511" cy="1547348"/>
          </a:xfrm>
          <a:prstGeom prst="donut">
            <a:avLst>
              <a:gd name="adj" fmla="val 4899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836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nsascity195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5" t="39908" r="58589" b="19668"/>
          <a:stretch/>
        </p:blipFill>
        <p:spPr>
          <a:xfrm>
            <a:off x="147261" y="136051"/>
            <a:ext cx="8890906" cy="65816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33787" y="2579550"/>
            <a:ext cx="1104463" cy="4138113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4196971" y="2490110"/>
            <a:ext cx="0" cy="4278450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393474" y="2457101"/>
            <a:ext cx="0" cy="4278450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233787" y="2543774"/>
            <a:ext cx="1068691" cy="0"/>
          </a:xfrm>
          <a:prstGeom prst="line">
            <a:avLst/>
          </a:prstGeom>
          <a:ln w="152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681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160" y="0"/>
            <a:ext cx="602416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27923" y="30598"/>
            <a:ext cx="3817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K.C. City Plan Commission, 1947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7" name="Donut 6"/>
          <p:cNvSpPr/>
          <p:nvPr/>
        </p:nvSpPr>
        <p:spPr>
          <a:xfrm>
            <a:off x="3131719" y="3163065"/>
            <a:ext cx="512267" cy="1478228"/>
          </a:xfrm>
          <a:prstGeom prst="donut">
            <a:avLst>
              <a:gd name="adj" fmla="val 13557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657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7774" y="2212295"/>
            <a:ext cx="4624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6600"/>
                </a:solidFill>
                <a:latin typeface="Arial Rounded MT Bold"/>
                <a:cs typeface="Arial Rounded MT Bold"/>
              </a:rPr>
              <a:t>Where are we?</a:t>
            </a:r>
            <a:endParaRPr lang="en-US" sz="4800" dirty="0">
              <a:solidFill>
                <a:srgbClr val="FF66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54867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989"/>
            <a:ext cx="4408091" cy="501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57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989"/>
            <a:ext cx="4408091" cy="5018236"/>
          </a:xfrm>
          <a:prstGeom prst="rect">
            <a:avLst/>
          </a:prstGeom>
        </p:spPr>
      </p:pic>
      <p:sp>
        <p:nvSpPr>
          <p:cNvPr id="6" name="Donut 5"/>
          <p:cNvSpPr/>
          <p:nvPr/>
        </p:nvSpPr>
        <p:spPr>
          <a:xfrm>
            <a:off x="1055495" y="2922523"/>
            <a:ext cx="486774" cy="1114041"/>
          </a:xfrm>
          <a:prstGeom prst="donut">
            <a:avLst>
              <a:gd name="adj" fmla="val 14083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916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biwati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90" y="872071"/>
            <a:ext cx="4735909" cy="4489013"/>
          </a:xfrm>
          <a:prstGeom prst="rect">
            <a:avLst/>
          </a:prstGeom>
        </p:spPr>
      </p:pic>
      <p:pic>
        <p:nvPicPr>
          <p:cNvPr id="4" name="Picture 3" descr="IMAG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989"/>
            <a:ext cx="4408091" cy="5018236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5400191" y="2845713"/>
            <a:ext cx="587447" cy="1387387"/>
          </a:xfrm>
          <a:prstGeom prst="donut">
            <a:avLst>
              <a:gd name="adj" fmla="val 12184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1055495" y="2922523"/>
            <a:ext cx="486774" cy="1114041"/>
          </a:xfrm>
          <a:prstGeom prst="donut">
            <a:avLst>
              <a:gd name="adj" fmla="val 14083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706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ature_1950s___KC_Model.57d8522cd27f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" t="6157" r="3674" b="9759"/>
          <a:stretch/>
        </p:blipFill>
        <p:spPr>
          <a:xfrm>
            <a:off x="105841" y="60472"/>
            <a:ext cx="8920977" cy="669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14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t="14465" r="3740" b="27941"/>
          <a:stretch/>
        </p:blipFill>
        <p:spPr>
          <a:xfrm>
            <a:off x="45902" y="52114"/>
            <a:ext cx="9067496" cy="6668682"/>
          </a:xfrm>
          <a:prstGeom prst="rect">
            <a:avLst/>
          </a:prstGeom>
        </p:spPr>
      </p:pic>
      <p:sp>
        <p:nvSpPr>
          <p:cNvPr id="4" name="Donut 3"/>
          <p:cNvSpPr/>
          <p:nvPr/>
        </p:nvSpPr>
        <p:spPr>
          <a:xfrm>
            <a:off x="1669550" y="3537662"/>
            <a:ext cx="1148326" cy="3168015"/>
          </a:xfrm>
          <a:prstGeom prst="donut">
            <a:avLst>
              <a:gd name="adj" fmla="val 7514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744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9" t="46349" r="53455" b="30638"/>
          <a:stretch/>
        </p:blipFill>
        <p:spPr>
          <a:xfrm>
            <a:off x="94067" y="41934"/>
            <a:ext cx="8904914" cy="66847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3264295" y="4297452"/>
            <a:ext cx="1095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 Rounded MT Bold"/>
                <a:cs typeface="Arial Rounded MT Bold"/>
              </a:rPr>
              <a:t>BROADWAY</a:t>
            </a:r>
            <a:endParaRPr lang="en-US" sz="1200" dirty="0">
              <a:latin typeface="Arial Rounded MT Bold"/>
              <a:cs typeface="Arial Rounded MT Bold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4386304" y="5375855"/>
            <a:ext cx="1454244" cy="246221"/>
          </a:xfrm>
          <a:prstGeom prst="rect">
            <a:avLst/>
          </a:prstGeom>
          <a:solidFill>
            <a:srgbClr val="EEE616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 Rounded MT Bold"/>
                <a:cs typeface="Arial Rounded MT Bold"/>
              </a:rPr>
              <a:t>CENTRAL    STREET</a:t>
            </a:r>
            <a:endParaRPr lang="en-US" sz="1000" dirty="0">
              <a:latin typeface="Arial Rounded MT Bold"/>
              <a:cs typeface="Arial Rounded MT Bol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5021" y="358290"/>
            <a:ext cx="1175400" cy="638407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ame 7"/>
          <p:cNvSpPr/>
          <p:nvPr/>
        </p:nvSpPr>
        <p:spPr>
          <a:xfrm>
            <a:off x="3905021" y="358290"/>
            <a:ext cx="1175400" cy="6384071"/>
          </a:xfrm>
          <a:prstGeom prst="frame">
            <a:avLst>
              <a:gd name="adj1" fmla="val 753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2038084" y="3119385"/>
            <a:ext cx="4910803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000" b="1" dirty="0" smtClean="0">
              <a:latin typeface="Arial Rounded MT Bold"/>
              <a:cs typeface="Arial Rounded MT Bold"/>
            </a:endParaRPr>
          </a:p>
          <a:p>
            <a:pPr algn="ctr"/>
            <a:r>
              <a:rPr lang="en-US" sz="2000" b="1" dirty="0" smtClean="0">
                <a:latin typeface="Arial Rounded MT Bold"/>
                <a:cs typeface="Arial Rounded MT Bold"/>
              </a:rPr>
              <a:t>Kansas  City  Convention  Center</a:t>
            </a:r>
          </a:p>
          <a:p>
            <a:pPr algn="ctr"/>
            <a:endParaRPr lang="en-US" sz="1000" b="1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936941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nsascit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2" b="22861"/>
          <a:stretch/>
        </p:blipFill>
        <p:spPr>
          <a:xfrm>
            <a:off x="82020" y="107334"/>
            <a:ext cx="8983118" cy="6600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92064" y="71558"/>
            <a:ext cx="4673074" cy="58477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Bureau of Public Roads, 1955</a:t>
            </a:r>
          </a:p>
          <a:p>
            <a:pPr algn="r"/>
            <a:endParaRPr lang="en-US" sz="8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480539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nsascit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2" b="22861"/>
          <a:stretch/>
        </p:blipFill>
        <p:spPr>
          <a:xfrm>
            <a:off x="82020" y="107334"/>
            <a:ext cx="8983118" cy="6600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92064" y="71558"/>
            <a:ext cx="4673074" cy="58477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Bureau of Public Roads, 1955</a:t>
            </a:r>
          </a:p>
          <a:p>
            <a:pPr algn="r"/>
            <a:endParaRPr lang="en-US" sz="8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Cross 5"/>
          <p:cNvSpPr/>
          <p:nvPr/>
        </p:nvSpPr>
        <p:spPr>
          <a:xfrm>
            <a:off x="3666545" y="2683275"/>
            <a:ext cx="365760" cy="365760"/>
          </a:xfrm>
          <a:prstGeom prst="plus">
            <a:avLst>
              <a:gd name="adj" fmla="val 46516"/>
            </a:avLst>
          </a:prstGeom>
          <a:solidFill>
            <a:srgbClr val="FF0000">
              <a:alpha val="67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nut 6"/>
          <p:cNvSpPr/>
          <p:nvPr/>
        </p:nvSpPr>
        <p:spPr>
          <a:xfrm>
            <a:off x="2924113" y="1949837"/>
            <a:ext cx="1828800" cy="1828800"/>
          </a:xfrm>
          <a:prstGeom prst="donut">
            <a:avLst>
              <a:gd name="adj" fmla="val 4899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448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nsascit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2" b="22861"/>
          <a:stretch/>
        </p:blipFill>
        <p:spPr>
          <a:xfrm>
            <a:off x="82020" y="107334"/>
            <a:ext cx="8983118" cy="6600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92064" y="71558"/>
            <a:ext cx="4673074" cy="58477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Bureau of Public Roads, 1955</a:t>
            </a:r>
          </a:p>
          <a:p>
            <a:pPr algn="r"/>
            <a:endParaRPr lang="en-US" sz="8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Donut 3"/>
          <p:cNvSpPr/>
          <p:nvPr/>
        </p:nvSpPr>
        <p:spPr>
          <a:xfrm>
            <a:off x="2924113" y="1949837"/>
            <a:ext cx="1828800" cy="1828800"/>
          </a:xfrm>
          <a:prstGeom prst="donut">
            <a:avLst>
              <a:gd name="adj" fmla="val 4899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ross 4"/>
          <p:cNvSpPr/>
          <p:nvPr/>
        </p:nvSpPr>
        <p:spPr>
          <a:xfrm>
            <a:off x="3666545" y="2683275"/>
            <a:ext cx="365760" cy="365760"/>
          </a:xfrm>
          <a:prstGeom prst="plus">
            <a:avLst>
              <a:gd name="adj" fmla="val 46516"/>
            </a:avLst>
          </a:prstGeom>
          <a:solidFill>
            <a:srgbClr val="FF0000">
              <a:alpha val="67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3755975" y="2987375"/>
            <a:ext cx="411480" cy="0"/>
          </a:xfrm>
          <a:prstGeom prst="line">
            <a:avLst/>
          </a:prstGeom>
          <a:ln w="889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379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nsascity19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78" y="1"/>
            <a:ext cx="6797624" cy="3398812"/>
          </a:xfrm>
          <a:prstGeom prst="rect">
            <a:avLst/>
          </a:prstGeom>
        </p:spPr>
      </p:pic>
      <p:pic>
        <p:nvPicPr>
          <p:cNvPr id="3" name="Picture 2" descr="kansascity20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265" y="3440537"/>
            <a:ext cx="6797624" cy="33988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2163" y="3345149"/>
            <a:ext cx="7440399" cy="125226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ansascitywa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2" b="6310"/>
          <a:stretch/>
        </p:blipFill>
        <p:spPr>
          <a:xfrm>
            <a:off x="18986" y="45354"/>
            <a:ext cx="9094774" cy="672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14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2935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18926" y="1786741"/>
            <a:ext cx="2666114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dirty="0">
                <a:solidFill>
                  <a:srgbClr val="4F81BD">
                    <a:lumMod val="40000"/>
                    <a:lumOff val="60000"/>
                  </a:srgbClr>
                </a:solidFill>
                <a:latin typeface="Arial Rounded MT Bold"/>
                <a:cs typeface="Arial Rounded MT Bold"/>
              </a:rPr>
              <a:t>part </a:t>
            </a:r>
            <a:r>
              <a:rPr lang="en-US" sz="4800" dirty="0" smtClean="0">
                <a:solidFill>
                  <a:srgbClr val="4F81BD">
                    <a:lumMod val="40000"/>
                    <a:lumOff val="60000"/>
                  </a:srgbClr>
                </a:solidFill>
                <a:latin typeface="Arial Rounded MT Bold"/>
                <a:cs typeface="Arial Rounded MT Bold"/>
              </a:rPr>
              <a:t>two</a:t>
            </a:r>
          </a:p>
          <a:p>
            <a:pPr lvl="0" algn="ctr"/>
            <a:endParaRPr lang="en-US" sz="2800" dirty="0" smtClean="0">
              <a:solidFill>
                <a:srgbClr val="4F81BD">
                  <a:lumMod val="40000"/>
                  <a:lumOff val="60000"/>
                </a:srgbClr>
              </a:solidFill>
              <a:latin typeface="Arial Rounded MT Bold"/>
              <a:cs typeface="Arial Rounded MT Bold"/>
            </a:endParaRPr>
          </a:p>
          <a:p>
            <a:pPr lvl="0" algn="ctr"/>
            <a:r>
              <a:rPr lang="en-US" sz="2800" dirty="0" smtClean="0">
                <a:solidFill>
                  <a:srgbClr val="4F81BD">
                    <a:lumMod val="40000"/>
                    <a:lumOff val="60000"/>
                  </a:srgbClr>
                </a:solidFill>
                <a:latin typeface="Arial Rounded MT Bold"/>
                <a:cs typeface="Arial Rounded MT Bold"/>
              </a:rPr>
              <a:t>of four</a:t>
            </a:r>
            <a:endParaRPr lang="en-US" sz="2800" dirty="0">
              <a:solidFill>
                <a:srgbClr val="4F81BD">
                  <a:lumMod val="40000"/>
                  <a:lumOff val="60000"/>
                </a:srgbClr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9607573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3553" y="2212295"/>
            <a:ext cx="4631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6600"/>
                </a:solidFill>
                <a:latin typeface="Arial Rounded MT Bold"/>
                <a:cs typeface="Arial Rounded MT Bold"/>
              </a:rPr>
              <a:t>driverless data</a:t>
            </a:r>
            <a:endParaRPr lang="en-US" sz="4800" dirty="0">
              <a:solidFill>
                <a:srgbClr val="FF66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93192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14806" y="3837170"/>
            <a:ext cx="85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Rounded MT Bold"/>
                <a:cs typeface="Arial Rounded MT Bold"/>
              </a:rPr>
              <a:t>1970s</a:t>
            </a:r>
            <a:endParaRPr lang="en-US" b="1" dirty="0">
              <a:latin typeface="Arial Rounded MT Bold"/>
              <a:cs typeface="Arial Rounded MT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58710" y="3852844"/>
            <a:ext cx="85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Rounded MT Bold"/>
                <a:cs typeface="Arial Rounded MT Bold"/>
              </a:rPr>
              <a:t>1980s</a:t>
            </a:r>
            <a:endParaRPr lang="en-US" b="1" dirty="0">
              <a:latin typeface="Arial Rounded MT Bold"/>
              <a:cs typeface="Arial Rounded MT 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02613" y="3852844"/>
            <a:ext cx="85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Rounded MT Bold"/>
                <a:cs typeface="Arial Rounded MT Bold"/>
              </a:rPr>
              <a:t>1990s</a:t>
            </a:r>
            <a:endParaRPr lang="en-US" b="1" dirty="0">
              <a:latin typeface="Arial Rounded MT Bold"/>
              <a:cs typeface="Arial Rounded MT Bol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05415" y="3868519"/>
            <a:ext cx="108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Rounded MT Bold"/>
                <a:cs typeface="Arial Rounded MT Bold"/>
              </a:rPr>
              <a:t>2000-09</a:t>
            </a:r>
            <a:endParaRPr lang="en-US" b="1" dirty="0">
              <a:latin typeface="Arial Rounded MT Bold"/>
              <a:cs typeface="Arial Rounded MT 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38016" y="3838273"/>
            <a:ext cx="108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Rounded MT Bold"/>
                <a:cs typeface="Arial Rounded MT Bold"/>
              </a:rPr>
              <a:t>2010-18</a:t>
            </a:r>
            <a:endParaRPr lang="en-US" b="1" dirty="0">
              <a:latin typeface="Arial Rounded MT Bold"/>
              <a:cs typeface="Arial Rounded MT 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18335" y="3216962"/>
            <a:ext cx="367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 Rounded MT Bold"/>
                <a:cs typeface="Arial Rounded MT Bold"/>
              </a:rPr>
              <a:t>3</a:t>
            </a:r>
            <a:endParaRPr lang="en-US" sz="2400" b="1" dirty="0">
              <a:latin typeface="Arial Rounded MT Bold"/>
              <a:cs typeface="Arial Rounded MT Bol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55113" y="3028729"/>
            <a:ext cx="55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 Rounded MT Bold"/>
                <a:cs typeface="Arial Rounded MT Bold"/>
              </a:rPr>
              <a:t>93</a:t>
            </a:r>
            <a:endParaRPr lang="en-US" sz="2400" b="1" dirty="0">
              <a:latin typeface="Arial Rounded MT Bold"/>
              <a:cs typeface="Arial Rounded MT Bol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46817" y="2582744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 Rounded MT Bold"/>
                <a:cs typeface="Arial Rounded MT Bold"/>
              </a:rPr>
              <a:t>264</a:t>
            </a:r>
            <a:endParaRPr lang="en-US" sz="2400" b="1" dirty="0">
              <a:latin typeface="Arial Rounded MT Bold"/>
              <a:cs typeface="Arial Rounded MT Bol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87385" y="2143598"/>
            <a:ext cx="736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 Rounded MT Bold"/>
                <a:cs typeface="Arial Rounded MT Bold"/>
              </a:rPr>
              <a:t>423</a:t>
            </a:r>
            <a:endParaRPr lang="en-US" sz="2400" b="1" dirty="0">
              <a:latin typeface="Arial Rounded MT Bold"/>
              <a:cs typeface="Arial Rounded MT Bol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9572" y="4979836"/>
            <a:ext cx="8521384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“data driven” in major U.S. daily newspapers, 1970-2018</a:t>
            </a:r>
            <a:endParaRPr lang="en-US" sz="2400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9404291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HisNew-datadrive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70" y="256515"/>
            <a:ext cx="7894394" cy="43533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05226" y="3825894"/>
            <a:ext cx="914400" cy="627196"/>
          </a:xfrm>
          <a:prstGeom prst="rect">
            <a:avLst/>
          </a:prstGeom>
          <a:solidFill>
            <a:srgbClr val="F6F6F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908474" y="3272694"/>
            <a:ext cx="385018" cy="627196"/>
          </a:xfrm>
          <a:prstGeom prst="rect">
            <a:avLst/>
          </a:prstGeom>
          <a:solidFill>
            <a:srgbClr val="F6F6F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4931" y="3445174"/>
            <a:ext cx="385018" cy="627196"/>
          </a:xfrm>
          <a:prstGeom prst="rect">
            <a:avLst/>
          </a:prstGeom>
          <a:solidFill>
            <a:srgbClr val="F6F6F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57331" y="3790130"/>
            <a:ext cx="970184" cy="553200"/>
          </a:xfrm>
          <a:prstGeom prst="rect">
            <a:avLst/>
          </a:prstGeom>
          <a:solidFill>
            <a:srgbClr val="F6F6F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14806" y="3837170"/>
            <a:ext cx="85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Rounded MT Bold"/>
                <a:cs typeface="Arial Rounded MT Bold"/>
              </a:rPr>
              <a:t>1970s</a:t>
            </a:r>
            <a:endParaRPr lang="en-US" b="1" dirty="0">
              <a:latin typeface="Arial Rounded MT Bold"/>
              <a:cs typeface="Arial Rounded MT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58710" y="3852844"/>
            <a:ext cx="85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Rounded MT Bold"/>
                <a:cs typeface="Arial Rounded MT Bold"/>
              </a:rPr>
              <a:t>1980s</a:t>
            </a:r>
            <a:endParaRPr lang="en-US" b="1" dirty="0">
              <a:latin typeface="Arial Rounded MT Bold"/>
              <a:cs typeface="Arial Rounded MT 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02613" y="3852844"/>
            <a:ext cx="85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Rounded MT Bold"/>
                <a:cs typeface="Arial Rounded MT Bold"/>
              </a:rPr>
              <a:t>1990s</a:t>
            </a:r>
            <a:endParaRPr lang="en-US" b="1" dirty="0">
              <a:latin typeface="Arial Rounded MT Bold"/>
              <a:cs typeface="Arial Rounded MT Bol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05415" y="3868519"/>
            <a:ext cx="108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Rounded MT Bold"/>
                <a:cs typeface="Arial Rounded MT Bold"/>
              </a:rPr>
              <a:t>2000-09</a:t>
            </a:r>
            <a:endParaRPr lang="en-US" b="1" dirty="0">
              <a:latin typeface="Arial Rounded MT Bold"/>
              <a:cs typeface="Arial Rounded MT 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38016" y="3838273"/>
            <a:ext cx="108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Rounded MT Bold"/>
                <a:cs typeface="Arial Rounded MT Bold"/>
              </a:rPr>
              <a:t>2010-18</a:t>
            </a:r>
            <a:endParaRPr lang="en-US" b="1" dirty="0">
              <a:latin typeface="Arial Rounded MT Bold"/>
              <a:cs typeface="Arial Rounded MT 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18335" y="3216962"/>
            <a:ext cx="367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 Rounded MT Bold"/>
                <a:cs typeface="Arial Rounded MT Bold"/>
              </a:rPr>
              <a:t>3</a:t>
            </a:r>
            <a:endParaRPr lang="en-US" sz="2400" b="1" dirty="0">
              <a:latin typeface="Arial Rounded MT Bold"/>
              <a:cs typeface="Arial Rounded MT Bol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55113" y="3028729"/>
            <a:ext cx="55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 Rounded MT Bold"/>
                <a:cs typeface="Arial Rounded MT Bold"/>
              </a:rPr>
              <a:t>93</a:t>
            </a:r>
            <a:endParaRPr lang="en-US" sz="2400" b="1" dirty="0">
              <a:latin typeface="Arial Rounded MT Bold"/>
              <a:cs typeface="Arial Rounded MT Bol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46817" y="2582744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 Rounded MT Bold"/>
                <a:cs typeface="Arial Rounded MT Bold"/>
              </a:rPr>
              <a:t>264</a:t>
            </a:r>
            <a:endParaRPr lang="en-US" sz="2400" b="1" dirty="0">
              <a:latin typeface="Arial Rounded MT Bold"/>
              <a:cs typeface="Arial Rounded MT Bol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87385" y="2143598"/>
            <a:ext cx="736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 Rounded MT Bold"/>
                <a:cs typeface="Arial Rounded MT Bold"/>
              </a:rPr>
              <a:t>423</a:t>
            </a:r>
            <a:endParaRPr lang="en-US" sz="2400" b="1" dirty="0">
              <a:latin typeface="Arial Rounded MT Bold"/>
              <a:cs typeface="Arial Rounded MT Bold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12028" y="1390710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1194</a:t>
            </a:r>
            <a:endParaRPr lang="en-US" sz="2400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2" name="Rectangle 21"/>
          <p:cNvSpPr/>
          <p:nvPr/>
        </p:nvSpPr>
        <p:spPr>
          <a:xfrm flipV="1">
            <a:off x="1073009" y="3568867"/>
            <a:ext cx="1466774" cy="169827"/>
          </a:xfrm>
          <a:prstGeom prst="rect">
            <a:avLst/>
          </a:prstGeom>
          <a:solidFill>
            <a:srgbClr val="F6F6F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19572" y="4979836"/>
            <a:ext cx="8521384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“data driven” in major U.S. daily newspapers, 1970-2018</a:t>
            </a:r>
            <a:endParaRPr lang="en-US" sz="2400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9559162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xdbekr6kkjfif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3"/>
          <a:stretch/>
        </p:blipFill>
        <p:spPr>
          <a:xfrm>
            <a:off x="85626" y="99880"/>
            <a:ext cx="9000165" cy="648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666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xdbekr6kkjfif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3"/>
          <a:stretch/>
        </p:blipFill>
        <p:spPr>
          <a:xfrm>
            <a:off x="85626" y="99880"/>
            <a:ext cx="9000165" cy="6487377"/>
          </a:xfrm>
          <a:prstGeom prst="rect">
            <a:avLst/>
          </a:prstGeom>
        </p:spPr>
      </p:pic>
      <p:sp>
        <p:nvSpPr>
          <p:cNvPr id="3" name="Frame 2"/>
          <p:cNvSpPr/>
          <p:nvPr/>
        </p:nvSpPr>
        <p:spPr>
          <a:xfrm rot="173912">
            <a:off x="3692667" y="1907534"/>
            <a:ext cx="2533899" cy="562300"/>
          </a:xfrm>
          <a:prstGeom prst="frame">
            <a:avLst>
              <a:gd name="adj1" fmla="val 759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120000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58924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smartasi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17" y="171226"/>
            <a:ext cx="8752006" cy="573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4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smartasi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17" y="171226"/>
            <a:ext cx="8752006" cy="5734457"/>
          </a:xfrm>
          <a:prstGeom prst="rect">
            <a:avLst/>
          </a:prstGeom>
        </p:spPr>
      </p:pic>
      <p:sp>
        <p:nvSpPr>
          <p:cNvPr id="3" name="Frame 2"/>
          <p:cNvSpPr/>
          <p:nvPr/>
        </p:nvSpPr>
        <p:spPr>
          <a:xfrm>
            <a:off x="3259374" y="1026005"/>
            <a:ext cx="3688274" cy="562300"/>
          </a:xfrm>
          <a:prstGeom prst="frame">
            <a:avLst>
              <a:gd name="adj1" fmla="val 759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120000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20997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706_140026_resize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18" b="21782"/>
          <a:stretch/>
        </p:blipFill>
        <p:spPr>
          <a:xfrm>
            <a:off x="85626" y="85614"/>
            <a:ext cx="8978797" cy="600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16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ansascitywa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2" b="6310"/>
          <a:stretch/>
        </p:blipFill>
        <p:spPr>
          <a:xfrm>
            <a:off x="18986" y="45354"/>
            <a:ext cx="9094774" cy="6724286"/>
          </a:xfrm>
          <a:prstGeom prst="rect">
            <a:avLst/>
          </a:prstGeom>
        </p:spPr>
      </p:pic>
      <p:sp>
        <p:nvSpPr>
          <p:cNvPr id="4" name="Donut 3"/>
          <p:cNvSpPr/>
          <p:nvPr/>
        </p:nvSpPr>
        <p:spPr>
          <a:xfrm>
            <a:off x="2656335" y="3524031"/>
            <a:ext cx="634613" cy="1717297"/>
          </a:xfrm>
          <a:prstGeom prst="donut">
            <a:avLst>
              <a:gd name="adj" fmla="val 4345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999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706_140026_resize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18" b="21782"/>
          <a:stretch/>
        </p:blipFill>
        <p:spPr>
          <a:xfrm>
            <a:off x="85626" y="85614"/>
            <a:ext cx="8978797" cy="6007215"/>
          </a:xfrm>
          <a:prstGeom prst="rect">
            <a:avLst/>
          </a:prstGeom>
        </p:spPr>
      </p:pic>
      <p:sp>
        <p:nvSpPr>
          <p:cNvPr id="3" name="Frame 2"/>
          <p:cNvSpPr/>
          <p:nvPr/>
        </p:nvSpPr>
        <p:spPr>
          <a:xfrm rot="265079">
            <a:off x="-73274" y="1511857"/>
            <a:ext cx="2725340" cy="562300"/>
          </a:xfrm>
          <a:prstGeom prst="frame">
            <a:avLst>
              <a:gd name="adj1" fmla="val 10861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120000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7076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xresdefaul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8" r="16541" b="15878"/>
          <a:stretch/>
        </p:blipFill>
        <p:spPr>
          <a:xfrm>
            <a:off x="103365" y="91047"/>
            <a:ext cx="8933580" cy="636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8782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xresdefaul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8" r="16541" b="15878"/>
          <a:stretch/>
        </p:blipFill>
        <p:spPr>
          <a:xfrm>
            <a:off x="103365" y="91047"/>
            <a:ext cx="8933580" cy="6367283"/>
          </a:xfrm>
          <a:prstGeom prst="rect">
            <a:avLst/>
          </a:prstGeom>
        </p:spPr>
      </p:pic>
      <p:sp>
        <p:nvSpPr>
          <p:cNvPr id="2" name="Frame 1"/>
          <p:cNvSpPr/>
          <p:nvPr/>
        </p:nvSpPr>
        <p:spPr>
          <a:xfrm>
            <a:off x="2390589" y="1096683"/>
            <a:ext cx="4123765" cy="845671"/>
          </a:xfrm>
          <a:prstGeom prst="frame">
            <a:avLst>
              <a:gd name="adj1" fmla="val 8445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34682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rborResearch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0" y="125437"/>
            <a:ext cx="8920182" cy="598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3096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rborResearch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0" y="125437"/>
            <a:ext cx="8920182" cy="5983049"/>
          </a:xfrm>
          <a:prstGeom prst="rect">
            <a:avLst/>
          </a:prstGeom>
        </p:spPr>
      </p:pic>
      <p:sp>
        <p:nvSpPr>
          <p:cNvPr id="3" name="Frame 2"/>
          <p:cNvSpPr/>
          <p:nvPr/>
        </p:nvSpPr>
        <p:spPr>
          <a:xfrm>
            <a:off x="5679676" y="1048914"/>
            <a:ext cx="2830240" cy="514242"/>
          </a:xfrm>
          <a:prstGeom prst="frame">
            <a:avLst>
              <a:gd name="adj1" fmla="val 8445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28836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mw_autonomous-driverless_Autonomous-Test-Fle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96" y="713418"/>
            <a:ext cx="8908835" cy="445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8976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mw_autonomous-driverless_Autonomous-Test-Fle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96" y="713418"/>
            <a:ext cx="8908835" cy="4454418"/>
          </a:xfrm>
          <a:prstGeom prst="rect">
            <a:avLst/>
          </a:prstGeom>
        </p:spPr>
      </p:pic>
      <p:sp>
        <p:nvSpPr>
          <p:cNvPr id="3" name="Frame 2"/>
          <p:cNvSpPr/>
          <p:nvPr/>
        </p:nvSpPr>
        <p:spPr>
          <a:xfrm>
            <a:off x="155051" y="1802578"/>
            <a:ext cx="2468485" cy="514242"/>
          </a:xfrm>
          <a:prstGeom prst="frame">
            <a:avLst>
              <a:gd name="adj1" fmla="val 8445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83404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institutio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02" y="132814"/>
            <a:ext cx="8687335" cy="5442668"/>
          </a:xfrm>
          <a:prstGeom prst="rect">
            <a:avLst/>
          </a:prstGeom>
        </p:spPr>
      </p:pic>
      <p:sp>
        <p:nvSpPr>
          <p:cNvPr id="3" name="Process 2"/>
          <p:cNvSpPr/>
          <p:nvPr/>
        </p:nvSpPr>
        <p:spPr>
          <a:xfrm>
            <a:off x="242601" y="5522070"/>
            <a:ext cx="8677656" cy="1055901"/>
          </a:xfrm>
          <a:prstGeom prst="flowChart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tdnkhTl_400x40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2" b="32329"/>
          <a:stretch/>
        </p:blipFill>
        <p:spPr>
          <a:xfrm>
            <a:off x="6036542" y="5222423"/>
            <a:ext cx="2736421" cy="126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853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institutio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02" y="132814"/>
            <a:ext cx="8687335" cy="5442668"/>
          </a:xfrm>
          <a:prstGeom prst="rect">
            <a:avLst/>
          </a:prstGeom>
        </p:spPr>
      </p:pic>
      <p:sp>
        <p:nvSpPr>
          <p:cNvPr id="3" name="Process 2"/>
          <p:cNvSpPr/>
          <p:nvPr/>
        </p:nvSpPr>
        <p:spPr>
          <a:xfrm>
            <a:off x="242601" y="5522070"/>
            <a:ext cx="8677656" cy="1055901"/>
          </a:xfrm>
          <a:prstGeom prst="flowChart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tdnkhTl_400x40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2" b="32329"/>
          <a:stretch/>
        </p:blipFill>
        <p:spPr>
          <a:xfrm>
            <a:off x="6036542" y="5222423"/>
            <a:ext cx="2736421" cy="1269934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4353955" y="5152637"/>
            <a:ext cx="809388" cy="327562"/>
          </a:xfrm>
          <a:prstGeom prst="frame">
            <a:avLst>
              <a:gd name="adj1" fmla="val 8445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11009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329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1686</TotalTime>
  <Words>1193</Words>
  <Application>Microsoft Macintosh PowerPoint</Application>
  <PresentationFormat>On-screen Show (4:3)</PresentationFormat>
  <Paragraphs>381</Paragraphs>
  <Slides>218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218</vt:i4>
      </vt:variant>
    </vt:vector>
  </HeadingPairs>
  <TitlesOfParts>
    <vt:vector size="2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Virginia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Norton</dc:creator>
  <cp:lastModifiedBy>Peter Norton</cp:lastModifiedBy>
  <cp:revision>143</cp:revision>
  <dcterms:created xsi:type="dcterms:W3CDTF">2018-03-23T18:31:00Z</dcterms:created>
  <dcterms:modified xsi:type="dcterms:W3CDTF">2018-03-25T03:21:33Z</dcterms:modified>
</cp:coreProperties>
</file>