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1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B5E4E-915B-4ACD-B59E-0DECB064B70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34C53-E092-4F5C-AA54-5C2A9CD2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6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BRIEFLY INTRODUCE YOURSELF AND YOUR</a:t>
            </a:r>
            <a:r>
              <a:rPr lang="en-US" b="1" baseline="0" dirty="0"/>
              <a:t> INVESTIGATORS (10 sec slide)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55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24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51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04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3AC59-92B5-46C3-AC81-9EE61E365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6192E-A504-4CFB-87CC-2F3E5253E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EF04D-B588-42CF-8946-74F9A5923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F7FEA-FE85-408B-A994-53A171782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CEF9A-2C85-4568-9390-94C27BA7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8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013B7-0A4C-4DB2-89F4-FB1957165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87369-6468-45B4-85F5-1789933B1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B61DE-BC8D-4555-956A-EAB6859D6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DAEF8-5F7C-4184-ABDF-3310926B2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071BB-A976-47C4-8DFA-12B4A674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4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FC1489-2E7E-47D3-9313-3657BDAF1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8F068-3231-4789-B076-AFC4D9219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A4F08-BE3E-4ED1-A11C-62B1DCC5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23A8-4A87-4CCE-8F34-3904A2BE6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EF903-90A7-4C54-A364-810C93B9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2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9BDB-0132-420F-A2DC-9BCDF037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A6B37-9D7B-4194-9AA4-C69C47DC2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0054A-7E9A-4BE5-A008-5904EAFD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6CA80-A30C-447F-B963-9F4A50AA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00A7F-CD34-4996-AB39-A5B689DC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9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51C4-FA5C-412E-ABA1-097A5F438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7447-594F-47E7-8FF5-E4F041283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110A8-6ED2-4B40-B79B-48150EA13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1BA56-DD16-4AF8-95E6-9327D89FF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8CC4A-65F5-40B9-89DD-BE967E92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9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69F6-4339-4EC9-9393-63C30EA0A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CAE31-1EE8-4466-8A8D-057666C2C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313A7-D70E-42CE-9158-F8515FEB8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8131D-25E1-42A5-BE1D-C0EA33AD6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A4795-5953-4A20-9530-B09C23D19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842DD-071C-4CAB-93DF-31DD5429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3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707B4-F1F3-4F46-81F6-544F62F87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CB7A0-1800-4821-88F8-A056A1817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C350F-3251-4C3F-BEE3-8650F8ACA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D6A10-1BF7-4429-A07A-FE6B2944D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F6AC76-39DD-4807-80E0-D95705922E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697F0-C379-47A4-98DE-DEC6A70EF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0E58E-7046-40D9-8FEA-B336BB37A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68EB91-8153-4FA7-96A4-BDA0BB05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3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5FD51-F936-43EB-ACBC-5D80406C7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56447B-FB7C-4039-9761-1E139C55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FED803-430C-4405-8309-C04867C7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F8B829-412A-4A02-8A52-8495D69C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1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84EEC3-00F6-434E-9461-130FCA44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ED0C0E-A119-48A3-A40D-72CF19A8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F0EA0-ED3B-4E8E-8807-7209C8FC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4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429C-78D2-47EF-AC6F-D00CCAFA3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B0299-3527-4E10-8817-B89537114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5773E-4CD4-4A78-BBBF-1C05132E0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DE978-D653-483C-B517-7ADAF88D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2C4A2-126B-4DA8-9166-D9E41EDB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14058-CB56-4A34-A8E6-87342B8D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3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9F1F-5AFC-4CB9-950A-87BE0A667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8E5E8-5D4F-4989-BF19-2BE335C91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B5B94A-43FF-4260-86EE-80018AEF7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88BFF4-6F2D-48A2-BAE9-621E9590F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53CB6-BDD0-4E24-962F-CA51BF0C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EE88B-0520-4FA7-8722-097CAABFB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3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03C4BD-9B4B-4F8C-878B-5B09C3EB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BEA2D-62DA-4B30-B9CC-3EFA0A82A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2E81C-0C60-4480-B020-A9A2C68B1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81A86-EC97-47BD-A0CF-9B2D4E2C5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EB43E-1AA5-4FFF-907B-23B72A788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7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703946" y="1848973"/>
            <a:ext cx="10668000" cy="1930065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500" b="1" dirty="0">
                <a:solidFill>
                  <a:schemeClr val="accent2"/>
                </a:solidFill>
                <a:effectLst/>
              </a:rPr>
              <a:t>IRG Track 2: Real-time algorithms and software systems for heterogeneous data driven policing of social harm NSF Award # 1737585</a:t>
            </a:r>
          </a:p>
        </p:txBody>
      </p:sp>
      <p:sp>
        <p:nvSpPr>
          <p:cNvPr id="10" name="Subtitle 3"/>
          <p:cNvSpPr txBox="1">
            <a:spLocks/>
          </p:cNvSpPr>
          <p:nvPr/>
        </p:nvSpPr>
        <p:spPr>
          <a:xfrm>
            <a:off x="-401052" y="3956087"/>
            <a:ext cx="7812505" cy="24894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rgbClr val="2F5897"/>
                </a:solidFill>
              </a:rPr>
              <a:t>Principal Investigators: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2F5897"/>
                </a:solidFill>
              </a:rPr>
              <a:t>George </a:t>
            </a:r>
            <a:r>
              <a:rPr lang="en-US" dirty="0" err="1">
                <a:solidFill>
                  <a:srgbClr val="2F5897"/>
                </a:solidFill>
              </a:rPr>
              <a:t>Mohler</a:t>
            </a:r>
            <a:r>
              <a:rPr lang="en-US" dirty="0">
                <a:solidFill>
                  <a:srgbClr val="2F5897"/>
                </a:solidFill>
              </a:rPr>
              <a:t>, Jeremy Carter, and Rajeev </a:t>
            </a:r>
            <a:r>
              <a:rPr lang="en-US" dirty="0" err="1">
                <a:solidFill>
                  <a:srgbClr val="2F5897"/>
                </a:solidFill>
              </a:rPr>
              <a:t>Raje</a:t>
            </a:r>
            <a:endParaRPr lang="en-US" dirty="0">
              <a:solidFill>
                <a:srgbClr val="2F5897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2F5897"/>
                </a:solidFill>
              </a:rPr>
              <a:t>Indiana University -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2F5897"/>
                </a:solidFill>
              </a:rPr>
              <a:t> Purdue University Indianapolis</a:t>
            </a:r>
          </a:p>
          <a:p>
            <a:pPr marL="0" indent="0" algn="ctr">
              <a:buNone/>
            </a:pPr>
            <a:endParaRPr lang="en-US" dirty="0">
              <a:solidFill>
                <a:srgbClr val="2F5897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1AEE49-FF5E-AA4A-8731-F6F850307C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6000"/>
                    </a14:imgEffect>
                  </a14:imgLayer>
                </a14:imgProps>
              </a:ext>
            </a:extLst>
          </a:blip>
          <a:srcRect b="4922"/>
          <a:stretch/>
        </p:blipFill>
        <p:spPr>
          <a:xfrm>
            <a:off x="0" y="216098"/>
            <a:ext cx="12192000" cy="1632875"/>
          </a:xfrm>
          <a:prstGeom prst="rect">
            <a:avLst/>
          </a:prstGeom>
        </p:spPr>
      </p:pic>
      <p:pic>
        <p:nvPicPr>
          <p:cNvPr id="12" name="Picture 2" descr="ttps://www.nsf.gov/images/logos/nsf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946" y="6033006"/>
            <a:ext cx="820054" cy="8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2018 NSF SMART AND CONNECTED COMMUNITIES PI MEETING</a:t>
            </a:r>
          </a:p>
        </p:txBody>
      </p:sp>
      <p:sp>
        <p:nvSpPr>
          <p:cNvPr id="7" name="Subtitle 3"/>
          <p:cNvSpPr txBox="1">
            <a:spLocks/>
          </p:cNvSpPr>
          <p:nvPr/>
        </p:nvSpPr>
        <p:spPr>
          <a:xfrm>
            <a:off x="6466119" y="3956087"/>
            <a:ext cx="5529563" cy="261657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rgbClr val="2F5897"/>
                </a:solidFill>
              </a:rPr>
              <a:t>Community partners: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2F5897"/>
                </a:solidFill>
              </a:rPr>
              <a:t>Indianapolis Police Department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2F5897"/>
                </a:solidFill>
              </a:rPr>
              <a:t>Emergency Medical Services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2F5897"/>
                </a:solidFill>
              </a:rPr>
              <a:t>National Alliance on Mental Health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2F5897"/>
                </a:solidFill>
              </a:rPr>
              <a:t>Indiana Prosecutor’s Office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74" y="5791048"/>
            <a:ext cx="1029143" cy="102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Tm="25000"/>
    </mc:Choice>
    <mc:Fallback xmlns="">
      <p:transition advTm="2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130175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Project Aims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4926" y="1861300"/>
            <a:ext cx="45068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US" sz="2200" dirty="0"/>
              <a:t>heterogeneous data integration with disparate levels of trust</a:t>
            </a:r>
          </a:p>
          <a:p>
            <a:pPr marL="342900" indent="-342900">
              <a:buFont typeface="Wingdings" charset="2"/>
              <a:buChar char="§"/>
            </a:pPr>
            <a:endParaRPr lang="en-US" sz="2200" dirty="0"/>
          </a:p>
          <a:p>
            <a:pPr marL="342900" indent="-342900">
              <a:buFont typeface="Wingdings" charset="2"/>
              <a:buChar char="§"/>
            </a:pPr>
            <a:r>
              <a:rPr lang="en-US" sz="2200" dirty="0"/>
              <a:t>predictive modeling of social harm event dynamics </a:t>
            </a:r>
          </a:p>
          <a:p>
            <a:pPr marL="342900" indent="-342900">
              <a:buFont typeface="Wingdings" charset="2"/>
              <a:buChar char="§"/>
            </a:pPr>
            <a:endParaRPr lang="en-US" sz="2200" dirty="0"/>
          </a:p>
          <a:p>
            <a:pPr marL="342900" indent="-342900">
              <a:buFont typeface="Wingdings" charset="2"/>
              <a:buChar char="§"/>
            </a:pPr>
            <a:r>
              <a:rPr lang="en-US" sz="2200" dirty="0"/>
              <a:t>optimal control of space-time risk and dynamic resource allocation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777" y="587374"/>
            <a:ext cx="8442394" cy="59658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6884" y="1383295"/>
            <a:ext cx="51457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Community Data Analytics for Social Harm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37974" y="5119266"/>
            <a:ext cx="44446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accent2"/>
                </a:solidFill>
              </a:rPr>
              <a:t>matching the right people</a:t>
            </a:r>
          </a:p>
          <a:p>
            <a:r>
              <a:rPr lang="en-US" sz="2400" i="1" dirty="0">
                <a:solidFill>
                  <a:schemeClr val="accent2"/>
                </a:solidFill>
              </a:rPr>
              <a:t>to place, time and social harm risk</a:t>
            </a:r>
          </a:p>
          <a:p>
            <a:r>
              <a:rPr lang="en-US" sz="2400" i="1" dirty="0">
                <a:solidFill>
                  <a:schemeClr val="accent2"/>
                </a:solidFill>
              </a:rPr>
              <a:t>for targeted interventions </a:t>
            </a:r>
          </a:p>
        </p:txBody>
      </p:sp>
    </p:spTree>
    <p:extLst>
      <p:ext uri="{BB962C8B-B14F-4D97-AF65-F5344CB8AC3E}">
        <p14:creationId xmlns:p14="http://schemas.microsoft.com/office/powerpoint/2010/main" val="60455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65000"/>
    </mc:Choice>
    <mc:Fallback xmlns="">
      <p:transition spd="slow" advTm="6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130175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Status of the Project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5526" y="1133356"/>
            <a:ext cx="575813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publications</a:t>
            </a: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Improving social harm indices with a modulated Hawkes process.  International Journal of Forecasting.  2018.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>
              <a:solidFill>
                <a:schemeClr val="accent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Learning to rank </a:t>
            </a:r>
            <a:r>
              <a:rPr lang="en-US" sz="1600" dirty="0" err="1">
                <a:solidFill>
                  <a:schemeClr val="accent1"/>
                </a:solidFill>
              </a:rPr>
              <a:t>spatio</a:t>
            </a:r>
            <a:r>
              <a:rPr lang="en-US" sz="1600" dirty="0">
                <a:solidFill>
                  <a:schemeClr val="accent1"/>
                </a:solidFill>
              </a:rPr>
              <a:t>-temporal event hotspots.  Submitted.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>
              <a:solidFill>
                <a:schemeClr val="accent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Rotational grid, PAI-maximizing crime forecasts. Submitted (Method tied for 1</a:t>
            </a:r>
            <a:r>
              <a:rPr lang="en-US" sz="1600" baseline="30000" dirty="0">
                <a:solidFill>
                  <a:schemeClr val="accent1"/>
                </a:solidFill>
              </a:rPr>
              <a:t>st</a:t>
            </a:r>
            <a:r>
              <a:rPr lang="en-US" sz="1600" dirty="0">
                <a:solidFill>
                  <a:schemeClr val="accent1"/>
                </a:solidFill>
              </a:rPr>
              <a:t> in 2017 NIJ Crime Forecasting Competition)</a:t>
            </a:r>
          </a:p>
          <a:p>
            <a:pPr marL="285750" indent="-285750">
              <a:buFont typeface="Arial" charset="0"/>
              <a:buChar char="•"/>
            </a:pPr>
            <a:endParaRPr lang="en-US" sz="1600" b="1" dirty="0"/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CDASH: Community data analytics for social harm.  Submitted.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W-CDASH: Service-based data analytics system for social harm prediction.  Submitted.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/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Privacy preserving, crowd sourced crime Hawkes processes.  </a:t>
            </a: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</a:rPr>
              <a:t>SocialSens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. 2018.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Does Predictive Policing Lead to Biased Arrests? Results from a Randomized Controlled Trial.  Statistics and Public Policy.  2018.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3013" y="1133356"/>
            <a:ext cx="57581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team</a:t>
            </a: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hired 1 PhD and 2 MS students (offer to 1 PhD student in fall 2018)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REU project summer 2017 (another planned for summer 2018)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community partners</a:t>
            </a: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planning meetings </a:t>
            </a:r>
            <a:r>
              <a:rPr lang="en-US" sz="2400"/>
              <a:t>with Indianapolis </a:t>
            </a:r>
            <a:r>
              <a:rPr lang="en-US" sz="2400" dirty="0"/>
              <a:t>Police and EMS command staff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technical meeting with IT stakeholders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in process of setting up </a:t>
            </a:r>
            <a:r>
              <a:rPr lang="en-US" sz="2400" dirty="0" err="1"/>
              <a:t>datapipe</a:t>
            </a:r>
            <a:r>
              <a:rPr lang="en-US" sz="2400" dirty="0"/>
              <a:t> from city databases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78316" y="6240023"/>
            <a:ext cx="4730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algorithms</a:t>
            </a:r>
            <a:r>
              <a:rPr lang="en-US" dirty="0"/>
              <a:t>  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software systems</a:t>
            </a:r>
            <a:r>
              <a:rPr lang="en-US" dirty="0"/>
              <a:t>   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privacy/fairness</a:t>
            </a:r>
          </a:p>
        </p:txBody>
      </p:sp>
    </p:spTree>
    <p:extLst>
      <p:ext uri="{BB962C8B-B14F-4D97-AF65-F5344CB8AC3E}">
        <p14:creationId xmlns:p14="http://schemas.microsoft.com/office/powerpoint/2010/main" val="210315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65000"/>
    </mc:Choice>
    <mc:Fallback xmlns="">
      <p:transition spd="slow" advTm="6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0" y="49509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What’s next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2174" y="2532926"/>
            <a:ext cx="1763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historical data </a:t>
            </a:r>
          </a:p>
          <a:p>
            <a:r>
              <a:rPr lang="en-US" dirty="0">
                <a:solidFill>
                  <a:schemeClr val="accent1"/>
                </a:solidFill>
              </a:rPr>
              <a:t>collection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524000" y="3304674"/>
            <a:ext cx="9208168" cy="32084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24247" y="3560426"/>
            <a:ext cx="1274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social harm </a:t>
            </a:r>
          </a:p>
          <a:p>
            <a:r>
              <a:rPr lang="en-US" dirty="0">
                <a:solidFill>
                  <a:schemeClr val="accent1"/>
                </a:solidFill>
              </a:rPr>
              <a:t>modeling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5300" y="1636759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2018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4768" y="1636759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54236" y="1636759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68403" y="2638842"/>
            <a:ext cx="1274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datapipe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88024" y="2509297"/>
            <a:ext cx="1274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software </a:t>
            </a:r>
          </a:p>
          <a:p>
            <a:r>
              <a:rPr lang="en-US" dirty="0">
                <a:solidFill>
                  <a:schemeClr val="accent1"/>
                </a:solidFill>
              </a:rPr>
              <a:t>prototype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68568" y="3560426"/>
            <a:ext cx="2710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optimal control &amp;</a:t>
            </a:r>
          </a:p>
          <a:p>
            <a:r>
              <a:rPr lang="en-US" dirty="0"/>
              <a:t>opioid analytics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42303" y="3660425"/>
            <a:ext cx="1274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RCT design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4768" y="2638842"/>
            <a:ext cx="1274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testing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21042" y="2501192"/>
            <a:ext cx="1735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 survey &amp;</a:t>
            </a:r>
          </a:p>
          <a:p>
            <a:r>
              <a:rPr lang="en-US" dirty="0"/>
              <a:t>start of field test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998615" y="2052819"/>
            <a:ext cx="0" cy="2775855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182972" y="2052819"/>
            <a:ext cx="0" cy="2775855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9296398" y="2052818"/>
            <a:ext cx="0" cy="2775855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854236" y="3563251"/>
            <a:ext cx="1556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evaluation &amp;</a:t>
            </a:r>
          </a:p>
          <a:p>
            <a:r>
              <a:rPr lang="en-US" dirty="0"/>
              <a:t>workshop</a:t>
            </a:r>
          </a:p>
        </p:txBody>
      </p:sp>
    </p:spTree>
    <p:extLst>
      <p:ext uri="{BB962C8B-B14F-4D97-AF65-F5344CB8AC3E}">
        <p14:creationId xmlns:p14="http://schemas.microsoft.com/office/powerpoint/2010/main" val="30070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65000"/>
    </mc:Choice>
    <mc:Fallback xmlns="">
      <p:transition spd="slow" advTm="65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294</Words>
  <Application>Microsoft Office PowerPoint</Application>
  <PresentationFormat>Widescreen</PresentationFormat>
  <Paragraphs>72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Project Aims</vt:lpstr>
      <vt:lpstr>Status of the Project</vt:lpstr>
      <vt:lpstr>What’s next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F. Harding</dc:creator>
  <cp:lastModifiedBy>Sean F. Harding</cp:lastModifiedBy>
  <cp:revision>8</cp:revision>
  <dcterms:created xsi:type="dcterms:W3CDTF">2018-04-05T18:21:39Z</dcterms:created>
  <dcterms:modified xsi:type="dcterms:W3CDTF">2018-04-05T18:50:45Z</dcterms:modified>
</cp:coreProperties>
</file>