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47" d="100"/>
          <a:sy n="47" d="100"/>
        </p:scale>
        <p:origin x="54" y="19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B5E4E-915B-4ACD-B59E-0DECB064B70C}"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34C53-E092-4F5C-AA54-5C2A9CD2172A}" type="slidenum">
              <a:rPr lang="en-US" smtClean="0"/>
              <a:t>‹#›</a:t>
            </a:fld>
            <a:endParaRPr lang="en-US"/>
          </a:p>
        </p:txBody>
      </p:sp>
    </p:spTree>
    <p:extLst>
      <p:ext uri="{BB962C8B-B14F-4D97-AF65-F5344CB8AC3E}">
        <p14:creationId xmlns:p14="http://schemas.microsoft.com/office/powerpoint/2010/main" val="59666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TRANSITIONS TO NEXT IN </a:t>
            </a:r>
            <a:r>
              <a:rPr lang="en-US" b="1" baseline="0" dirty="0"/>
              <a:t>40 SECONDS</a:t>
            </a:r>
          </a:p>
          <a:p>
            <a:endParaRPr lang="en-US" dirty="0"/>
          </a:p>
          <a:p>
            <a:r>
              <a:rPr lang="en-US" dirty="0"/>
              <a:t>Hello everyone, I’m Todd </a:t>
            </a:r>
            <a:r>
              <a:rPr lang="en-US" dirty="0" err="1"/>
              <a:t>BenDor</a:t>
            </a:r>
            <a:r>
              <a:rPr lang="en-US" dirty="0"/>
              <a:t>, Associate Professor of City and Regional Planning at the University of North Carolina at Chapel Hill and Co-PI of this RCN project: Smart Civic Engagement in Rapidly Urbanizing Regions. Ross </a:t>
            </a:r>
            <a:r>
              <a:rPr lang="en-US" dirty="0" err="1"/>
              <a:t>Meentemeyer</a:t>
            </a:r>
            <a:r>
              <a:rPr lang="en-US" dirty="0"/>
              <a:t>, our lead PI, can’t get here till tonight, and so it’s my pleasure to describe our project to you.</a:t>
            </a:r>
          </a:p>
          <a:p>
            <a:endParaRPr lang="en-US" dirty="0"/>
          </a:p>
          <a:p>
            <a:r>
              <a:rPr lang="en-US" dirty="0"/>
              <a:t>Our research team includes a total of five PIs from four universities across the Triangle Region of North Carolina, with the support of a growing list of community partners. </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34488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SLIDE TRANSITIONS TO NEXT IN </a:t>
            </a:r>
            <a:r>
              <a:rPr lang="en-US" b="1" baseline="0" dirty="0"/>
              <a:t>1 MINUTE, 50 SECONDS</a:t>
            </a:r>
          </a:p>
          <a:p>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And our work focuses on how to </a:t>
            </a:r>
            <a:r>
              <a:rPr lang="en-US" b="1" baseline="0" dirty="0"/>
              <a:t>innovate </a:t>
            </a:r>
            <a:r>
              <a:rPr lang="en-US" sz="1200" b="1" i="0" kern="1200" baseline="0" dirty="0">
                <a:solidFill>
                  <a:schemeClr val="tx1"/>
                </a:solidFill>
                <a:effectLst/>
                <a:latin typeface="+mn-lt"/>
                <a:ea typeface="+mn-ea"/>
                <a:cs typeface="+mn-cs"/>
              </a:rPr>
              <a:t>citizen engagement </a:t>
            </a:r>
            <a:r>
              <a:rPr lang="en-US" sz="1200" b="0" i="0" kern="1200" baseline="0" dirty="0">
                <a:solidFill>
                  <a:schemeClr val="tx1"/>
                </a:solidFill>
                <a:effectLst/>
                <a:latin typeface="+mn-lt"/>
                <a:ea typeface="+mn-ea"/>
                <a:cs typeface="+mn-cs"/>
              </a:rPr>
              <a:t>through the use of </a:t>
            </a:r>
            <a:r>
              <a:rPr lang="en-US" sz="1200" b="1" i="0" kern="1200" baseline="0" dirty="0">
                <a:solidFill>
                  <a:schemeClr val="tx1"/>
                </a:solidFill>
                <a:effectLst/>
                <a:latin typeface="+mn-lt"/>
                <a:ea typeface="+mn-ea"/>
                <a:cs typeface="+mn-cs"/>
              </a:rPr>
              <a:t>serious games</a:t>
            </a:r>
            <a:r>
              <a:rPr lang="en-US" sz="1200" b="0" i="0" kern="1200" baseline="0" dirty="0">
                <a:solidFill>
                  <a:schemeClr val="tx1"/>
                </a:solidFill>
                <a:effectLst/>
                <a:latin typeface="+mn-lt"/>
                <a:ea typeface="+mn-ea"/>
                <a:cs typeface="+mn-cs"/>
              </a:rPr>
              <a:t> that use geospatial models and </a:t>
            </a:r>
            <a:r>
              <a:rPr lang="en-US" sz="1200" b="1" i="0" kern="1200" baseline="0" dirty="0">
                <a:solidFill>
                  <a:schemeClr val="tx1"/>
                </a:solidFill>
                <a:effectLst/>
                <a:latin typeface="+mn-lt"/>
                <a:ea typeface="+mn-ea"/>
                <a:cs typeface="+mn-cs"/>
              </a:rPr>
              <a:t>crowdsource</a:t>
            </a:r>
            <a:r>
              <a:rPr lang="en-US" sz="1200" b="0" i="0" kern="1200" baseline="0" dirty="0">
                <a:solidFill>
                  <a:schemeClr val="tx1"/>
                </a:solidFill>
                <a:effectLst/>
                <a:latin typeface="+mn-lt"/>
                <a:ea typeface="+mn-ea"/>
                <a:cs typeface="+mn-cs"/>
              </a:rPr>
              <a:t> the design of management scenarios to improve decision-making in rapidly urbanizing regions. We see this as a way of getting a greater diversity of citizen input by essentially putting big data and sophisticated models into </a:t>
            </a:r>
            <a:r>
              <a:rPr lang="en-US" sz="1200" b="1" i="0" kern="1200" baseline="0" dirty="0">
                <a:solidFill>
                  <a:schemeClr val="tx1"/>
                </a:solidFill>
                <a:effectLst/>
                <a:latin typeface="+mn-lt"/>
                <a:ea typeface="+mn-ea"/>
                <a:cs typeface="+mn-cs"/>
              </a:rPr>
              <a:t>everyone’s</a:t>
            </a:r>
            <a:r>
              <a:rPr lang="en-US" sz="1200" b="0" i="0" kern="1200" baseline="0" dirty="0">
                <a:solidFill>
                  <a:schemeClr val="tx1"/>
                </a:solidFill>
                <a:effectLst/>
                <a:latin typeface="+mn-lt"/>
                <a:ea typeface="+mn-ea"/>
                <a:cs typeface="+mn-cs"/>
              </a:rPr>
              <a:t> hands and letting them “play” with alternative scenarios. Our initial focus for these games is </a:t>
            </a:r>
            <a:r>
              <a:rPr lang="en-US" sz="1200" b="1" i="0" kern="1200" baseline="0" dirty="0">
                <a:solidFill>
                  <a:schemeClr val="tx1"/>
                </a:solidFill>
                <a:effectLst/>
                <a:latin typeface="+mn-lt"/>
                <a:ea typeface="+mn-ea"/>
                <a:cs typeface="+mn-cs"/>
              </a:rPr>
              <a:t>urbanization and </a:t>
            </a:r>
            <a:r>
              <a:rPr lang="en-US" sz="1200" b="1" i="0" kern="1200" baseline="0" dirty="0" err="1">
                <a:solidFill>
                  <a:schemeClr val="tx1"/>
                </a:solidFill>
                <a:effectLst/>
                <a:latin typeface="+mn-lt"/>
                <a:ea typeface="+mn-ea"/>
                <a:cs typeface="+mn-cs"/>
              </a:rPr>
              <a:t>stormwater</a:t>
            </a:r>
            <a:r>
              <a:rPr lang="en-US" sz="1200" b="1" i="0" kern="1200" baseline="0" dirty="0">
                <a:solidFill>
                  <a:schemeClr val="tx1"/>
                </a:solidFill>
                <a:effectLst/>
                <a:latin typeface="+mn-lt"/>
                <a:ea typeface="+mn-ea"/>
                <a:cs typeface="+mn-cs"/>
              </a:rPr>
              <a:t> management </a:t>
            </a:r>
            <a:r>
              <a:rPr lang="en-US" sz="1200" b="0" i="0" kern="1200" dirty="0">
                <a:solidFill>
                  <a:schemeClr val="tx1"/>
                </a:solidFill>
                <a:effectLst/>
                <a:latin typeface="+mn-lt"/>
                <a:ea typeface="+mn-ea"/>
                <a:cs typeface="+mn-cs"/>
              </a:rPr>
              <a:t>– rallying people</a:t>
            </a:r>
            <a:r>
              <a:rPr lang="en-US" sz="1200" b="0" i="0" kern="1200" baseline="0" dirty="0">
                <a:solidFill>
                  <a:schemeClr val="tx1"/>
                </a:solidFill>
                <a:effectLst/>
                <a:latin typeface="+mn-lt"/>
                <a:ea typeface="+mn-ea"/>
                <a:cs typeface="+mn-cs"/>
              </a:rPr>
              <a:t> around these problems, because they are really pressing in rapidly growing areas like the Triangle, which faces extensive impervious surface and extreme precipitation events.</a:t>
            </a:r>
            <a:endParaRPr lang="en-US" i="0" dirty="0"/>
          </a:p>
          <a:p>
            <a:endParaRPr lang="en-US" b="0" baseline="0" dirty="0"/>
          </a:p>
          <a:p>
            <a:r>
              <a:rPr lang="en-US" b="0" baseline="0" dirty="0"/>
              <a:t>So, to develop this game – this new engagement system that we’re calling </a:t>
            </a:r>
            <a:r>
              <a:rPr lang="en-US" b="0" baseline="0" dirty="0" err="1"/>
              <a:t>TomorrowNow</a:t>
            </a:r>
            <a:r>
              <a:rPr lang="en-US" b="0" baseline="0" dirty="0"/>
              <a:t> – into something that will be useful and effective, we are </a:t>
            </a:r>
            <a:r>
              <a:rPr lang="en-US" sz="1200" b="0" i="0" kern="1200" dirty="0">
                <a:solidFill>
                  <a:schemeClr val="tx1"/>
                </a:solidFill>
                <a:effectLst/>
                <a:latin typeface="+mn-lt"/>
                <a:ea typeface="+mn-ea"/>
                <a:cs typeface="+mn-cs"/>
              </a:rPr>
              <a:t>uniting stakeholders and community</a:t>
            </a:r>
            <a:r>
              <a:rPr lang="en-US" sz="1200" b="0" i="0" kern="1200" baseline="0" dirty="0">
                <a:solidFill>
                  <a:schemeClr val="tx1"/>
                </a:solidFill>
                <a:effectLst/>
                <a:latin typeface="+mn-lt"/>
                <a:ea typeface="+mn-ea"/>
                <a:cs typeface="+mn-cs"/>
              </a:rPr>
              <a:t> leaders </a:t>
            </a:r>
            <a:r>
              <a:rPr lang="en-US" sz="1200" b="0" i="0" kern="1200" dirty="0">
                <a:solidFill>
                  <a:schemeClr val="tx1"/>
                </a:solidFill>
                <a:effectLst/>
                <a:latin typeface="+mn-lt"/>
                <a:ea typeface="+mn-ea"/>
                <a:cs typeface="+mn-cs"/>
              </a:rPr>
              <a:t>in</a:t>
            </a:r>
            <a:r>
              <a:rPr lang="en-US" sz="1200" b="0" i="0" kern="1200" baseline="0" dirty="0">
                <a:solidFill>
                  <a:schemeClr val="tx1"/>
                </a:solidFill>
                <a:effectLst/>
                <a:latin typeface="+mn-lt"/>
                <a:ea typeface="+mn-ea"/>
                <a:cs typeface="+mn-cs"/>
              </a:rPr>
              <a:t> the Triangle to </a:t>
            </a:r>
            <a:r>
              <a:rPr lang="en-US" sz="1200" b="1" i="0" kern="1200" baseline="0" dirty="0">
                <a:solidFill>
                  <a:schemeClr val="tx1"/>
                </a:solidFill>
                <a:effectLst/>
                <a:latin typeface="+mn-lt"/>
                <a:ea typeface="+mn-ea"/>
                <a:cs typeface="+mn-cs"/>
              </a:rPr>
              <a:t>co-create </a:t>
            </a:r>
            <a:r>
              <a:rPr lang="en-US" sz="1200" b="0" i="0" kern="1200" baseline="0" dirty="0">
                <a:solidFill>
                  <a:schemeClr val="tx1"/>
                </a:solidFill>
                <a:effectLst/>
                <a:latin typeface="+mn-lt"/>
                <a:ea typeface="+mn-ea"/>
                <a:cs typeface="+mn-cs"/>
              </a:rPr>
              <a:t>it. </a:t>
            </a:r>
            <a:r>
              <a:rPr lang="en-US" sz="1200" b="0" i="0" kern="1200" dirty="0">
                <a:solidFill>
                  <a:schemeClr val="tx1"/>
                </a:solidFill>
                <a:effectLst/>
                <a:latin typeface="+mn-lt"/>
                <a:ea typeface="+mn-ea"/>
                <a:cs typeface="+mn-cs"/>
              </a:rPr>
              <a:t>These</a:t>
            </a:r>
            <a:r>
              <a:rPr lang="en-US" sz="1200" b="0" i="0" kern="1200" baseline="0" dirty="0">
                <a:solidFill>
                  <a:schemeClr val="tx1"/>
                </a:solidFill>
                <a:effectLst/>
                <a:latin typeface="+mn-lt"/>
                <a:ea typeface="+mn-ea"/>
                <a:cs typeface="+mn-cs"/>
              </a:rPr>
              <a:t> stakeholders represent </a:t>
            </a:r>
            <a:r>
              <a:rPr lang="en-US" sz="1200" b="0" i="0" kern="1200" dirty="0">
                <a:solidFill>
                  <a:schemeClr val="tx1"/>
                </a:solidFill>
                <a:effectLst/>
                <a:latin typeface="+mn-lt"/>
                <a:ea typeface="+mn-ea"/>
                <a:cs typeface="+mn-cs"/>
              </a:rPr>
              <a:t>local and regional governments, non-governmental organizations, industry,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research teams specializing in natural and social sciences. Our purpose</a:t>
            </a:r>
            <a:r>
              <a:rPr lang="en-US" sz="1200" b="0" i="0" kern="1200" baseline="0" dirty="0">
                <a:solidFill>
                  <a:schemeClr val="tx1"/>
                </a:solidFill>
                <a:effectLst/>
                <a:latin typeface="+mn-lt"/>
                <a:ea typeface="+mn-ea"/>
                <a:cs typeface="+mn-cs"/>
              </a:rPr>
              <a:t> in bringing them together is to understand current barriers to collaboration for decision-making about </a:t>
            </a:r>
            <a:r>
              <a:rPr lang="en-US" sz="1200" b="0" i="0" kern="1200" baseline="0" dirty="0" err="1">
                <a:solidFill>
                  <a:schemeClr val="tx1"/>
                </a:solidFill>
                <a:effectLst/>
                <a:latin typeface="+mn-lt"/>
                <a:ea typeface="+mn-ea"/>
                <a:cs typeface="+mn-cs"/>
              </a:rPr>
              <a:t>stormwater</a:t>
            </a:r>
            <a:r>
              <a:rPr lang="en-US" sz="1200" b="0" i="0" kern="1200" baseline="0" dirty="0">
                <a:solidFill>
                  <a:schemeClr val="tx1"/>
                </a:solidFill>
                <a:effectLst/>
                <a:latin typeface="+mn-lt"/>
                <a:ea typeface="+mn-ea"/>
                <a:cs typeface="+mn-cs"/>
              </a:rPr>
              <a:t> and how to overcome those barriers, </a:t>
            </a:r>
            <a:r>
              <a:rPr lang="en-US" sz="1200" b="1" i="0" kern="1200" baseline="0" dirty="0">
                <a:solidFill>
                  <a:schemeClr val="tx1"/>
                </a:solidFill>
                <a:effectLst/>
                <a:latin typeface="+mn-lt"/>
                <a:ea typeface="+mn-ea"/>
                <a:cs typeface="+mn-cs"/>
              </a:rPr>
              <a:t>as well as </a:t>
            </a:r>
            <a:r>
              <a:rPr lang="en-US" sz="1200" b="0" i="0" kern="1200" baseline="0" dirty="0">
                <a:solidFill>
                  <a:schemeClr val="tx1"/>
                </a:solidFill>
                <a:effectLst/>
                <a:latin typeface="+mn-lt"/>
                <a:ea typeface="+mn-ea"/>
                <a:cs typeface="+mn-cs"/>
              </a:rPr>
              <a:t>to generate consensus for developing an engagement system that will essentially democratize decision-making.</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As we say here, this network is meant to bridge technical research and social engagement through </a:t>
            </a:r>
            <a:r>
              <a:rPr lang="en-US" sz="1200" b="1" i="0" kern="1200" baseline="0" dirty="0">
                <a:solidFill>
                  <a:schemeClr val="tx1"/>
                </a:solidFill>
                <a:effectLst/>
                <a:latin typeface="+mn-lt"/>
                <a:ea typeface="+mn-ea"/>
                <a:cs typeface="+mn-cs"/>
              </a:rPr>
              <a:t>research about engagement</a:t>
            </a:r>
            <a:r>
              <a:rPr lang="en-US" sz="1200" b="0" i="0" kern="1200" baseline="0" dirty="0">
                <a:solidFill>
                  <a:schemeClr val="tx1"/>
                </a:solidFill>
                <a:effectLst/>
                <a:latin typeface="+mn-lt"/>
                <a:ea typeface="+mn-ea"/>
                <a:cs typeface="+mn-cs"/>
              </a:rPr>
              <a:t> with scientific models. </a:t>
            </a:r>
          </a:p>
          <a:p>
            <a:endParaRPr lang="en-US" b="0" baseline="0"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64429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SLIDE TRANSITIONS TO NEXT IN </a:t>
            </a:r>
            <a:r>
              <a:rPr lang="en-US" b="1" baseline="0" dirty="0"/>
              <a:t>1 MINUTE 20 SECONDS</a:t>
            </a:r>
          </a:p>
          <a:p>
            <a:endParaRPr lang="en-US" b="0" dirty="0"/>
          </a:p>
          <a:p>
            <a:r>
              <a:rPr lang="en-US" b="0" dirty="0"/>
              <a:t>We already have an Interdisciplinary Steering Committee in place—consisting of scientists and other researchers from our four core universities––and have brought onboard a Network Coordinator who will be responsible for managing day-to-day logistics including workshop planning, data collection, and report writing, </a:t>
            </a:r>
            <a:r>
              <a:rPr lang="en-US" b="1" dirty="0"/>
              <a:t>and we now also have </a:t>
            </a:r>
            <a:r>
              <a:rPr lang="en-US" b="0" dirty="0"/>
              <a:t>the core members of our Stakeholder Advisory Board.</a:t>
            </a:r>
          </a:p>
          <a:p>
            <a:endParaRPr lang="en-US" b="0" dirty="0"/>
          </a:p>
          <a:p>
            <a:r>
              <a:rPr lang="en-US" b="0" dirty="0"/>
              <a:t>Besides several NGOs, they include representatives from the four cities and three counties in the Triangle Region crucial to this effort. They will engage in all aspects of the network’s activities –– workshops, discussions, symposia –– to co-create the game, and they will be key to securing even more participation from diverse voices. Historically, urban </a:t>
            </a:r>
            <a:r>
              <a:rPr lang="en-US" b="0" dirty="0" err="1"/>
              <a:t>stormwater</a:t>
            </a:r>
            <a:r>
              <a:rPr lang="en-US" b="0" dirty="0"/>
              <a:t> pollution in this area has been a “wicked” policy problem, in that it is not clear to all parties how to structure or frame the problem, or even what the biggest problem is. Bringing all of these stakeholders to the table is essential to bridge previous institutional silos and jointly characterize problems and ways to approach their solutions.</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401003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SLIDE TRANSITIONS TO NEXT IN </a:t>
            </a:r>
            <a:r>
              <a:rPr lang="en-US" b="1" baseline="0" dirty="0"/>
              <a:t>1 MINUTE, 05 SECONDS</a:t>
            </a:r>
          </a:p>
          <a:p>
            <a:endParaRPr lang="en-US" b="1" baseline="0" dirty="0"/>
          </a:p>
          <a:p>
            <a:pPr eaLnBrk="1" hangingPunct="1"/>
            <a:r>
              <a:rPr lang="en-US" sz="1200" b="0" i="0" kern="1200" dirty="0">
                <a:solidFill>
                  <a:schemeClr val="tx1"/>
                </a:solidFill>
                <a:effectLst/>
                <a:latin typeface="+mn-lt"/>
                <a:ea typeface="+mn-ea"/>
                <a:cs typeface="+mn-cs"/>
              </a:rPr>
              <a:t>Our next step is to host the first workshop—bringing together the members of our Interdisciplinary Steering Committee and our Stakeholder Advisory Board. </a:t>
            </a: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As you can see in this graphic of our expected timeline, we plan to hold a total of five workshops over the course of four years, and two symposia designed</a:t>
            </a:r>
            <a:r>
              <a:rPr lang="en-US" sz="1200" b="0" i="0" kern="1200" baseline="0" dirty="0">
                <a:solidFill>
                  <a:schemeClr val="tx1"/>
                </a:solidFill>
                <a:effectLst/>
                <a:latin typeface="+mn-lt"/>
                <a:ea typeface="+mn-ea"/>
                <a:cs typeface="+mn-cs"/>
              </a:rPr>
              <a:t> to engage an </a:t>
            </a:r>
            <a:r>
              <a:rPr lang="en-US" sz="1200" b="0" i="0" kern="1200" dirty="0">
                <a:solidFill>
                  <a:schemeClr val="tx1"/>
                </a:solidFill>
                <a:effectLst/>
                <a:latin typeface="+mn-lt"/>
                <a:ea typeface="+mn-ea"/>
                <a:cs typeface="+mn-cs"/>
              </a:rPr>
              <a:t>even wider group of members of the public in our progress. The first workshop is a goal-defining meeting, where all of our stakeholders will lay out their expectations for the project.</a:t>
            </a: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As the glue between all of these meetings, we will also launch an online collaboration tool that will keep the discussion going.</a:t>
            </a: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Over</a:t>
            </a:r>
            <a:r>
              <a:rPr lang="en-US" sz="1200" b="0" i="0" kern="1200" baseline="0" dirty="0">
                <a:solidFill>
                  <a:schemeClr val="tx1"/>
                </a:solidFill>
                <a:effectLst/>
                <a:latin typeface="+mn-lt"/>
                <a:ea typeface="+mn-ea"/>
                <a:cs typeface="+mn-cs"/>
              </a:rPr>
              <a:t> the course of all these workshops, symposia, and interactive online discussions, we will come to a consensus about the technical specifications of the serious game</a:t>
            </a:r>
            <a:r>
              <a:rPr lang="is-IS" sz="1200" b="0" i="0" kern="1200" baseline="0" dirty="0">
                <a:solidFill>
                  <a:schemeClr val="tx1"/>
                </a:solidFill>
                <a:effectLst/>
                <a:latin typeface="+mn-lt"/>
                <a:ea typeface="+mn-ea"/>
                <a:cs typeface="+mn-cs"/>
              </a:rPr>
              <a:t>.</a:t>
            </a:r>
          </a:p>
          <a:p>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And we hope that the success of this network –– and the initial game –– will eventually transform the way citizens participate in management decisions that affect where they live and work. Thanks for listening.</a:t>
            </a:r>
            <a:endParaRPr lang="en-US" dirty="0"/>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408458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AC59-92B5-46C3-AC81-9EE61E365F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46192E-A504-4CFB-87CC-2F3E5253E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0EF04D-B588-42CF-8946-74F9A592394F}"/>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E3DF7FEA-FE85-408B-A994-53A171782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ACEF9A-2C85-4568-9390-94C27BA72EA3}"/>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313468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13B7-0A4C-4DB2-89F4-FB1957165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87369-6468-45B4-85F5-1789933B1F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B61DE-BC8D-4555-956A-EAB6859D65F7}"/>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CB7DAEF8-5F7C-4184-ABDF-3310926B2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071BB-A976-47C4-8DFA-12B4A674BBAC}"/>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88594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FC1489-2E7E-47D3-9313-3657BDAF19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08F068-3231-4789-B076-AFC4D92194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A4F08-BE3E-4ED1-A11C-62B1DCC56332}"/>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C35423A8-4A87-4CCE-8F34-3904A2BE6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EF903-90A7-4C54-A364-810C93B99201}"/>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281722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E9BDB-0132-420F-A2DC-9BCDF037BF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A6B37-9D7B-4194-9AA4-C69C47DC2C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0054A-7E9A-4BE5-A008-5904EAFD7CE5}"/>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31C6CA80-A30C-447F-B963-9F4A50AA7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00A7F-CD34-4996-AB39-A5B689DC10F9}"/>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61279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51C4-FA5C-412E-ABA1-097A5F438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77447-594F-47E7-8FF5-E4F0412834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B110A8-6ED2-4B40-B79B-48150EA13D81}"/>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5D21BA56-DD16-4AF8-95E6-9327D89FF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8CC4A-65F5-40B9-89DD-BE967E923336}"/>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252439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69F6-4339-4EC9-9393-63C30EA0A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CAE31-1EE8-4466-8A8D-057666C2CD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B313A7-D70E-42CE-9158-F8515FEB86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18131D-25E1-42A5-BE1D-C0EA33AD60AE}"/>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6" name="Footer Placeholder 5">
            <a:extLst>
              <a:ext uri="{FF2B5EF4-FFF2-40B4-BE49-F238E27FC236}">
                <a16:creationId xmlns:a16="http://schemas.microsoft.com/office/drawing/2014/main" id="{AC8A4795-5953-4A20-9530-B09C23D19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842DD-071C-4CAB-93DF-31DD54293B85}"/>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141743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07B4-F1F3-4F46-81F6-544F62F87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ECB7A0-1800-4821-88F8-A056A1817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EC350F-3251-4C3F-BEE3-8650F8ACA6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D6A10-1BF7-4429-A07A-FE6B2944D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F6AC76-39DD-4807-80E0-D95705922E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B697F0-C379-47A4-98DE-DEC6A70EF599}"/>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8" name="Footer Placeholder 7">
            <a:extLst>
              <a:ext uri="{FF2B5EF4-FFF2-40B4-BE49-F238E27FC236}">
                <a16:creationId xmlns:a16="http://schemas.microsoft.com/office/drawing/2014/main" id="{BF80E58E-7046-40D9-8FEA-B336BB37A1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68EB91-8153-4FA7-96A4-BDA0BB050A77}"/>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367133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FD51-F936-43EB-ACBC-5D80406C7A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56447B-FB7C-4039-9761-1E139C55984A}"/>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4" name="Footer Placeholder 3">
            <a:extLst>
              <a:ext uri="{FF2B5EF4-FFF2-40B4-BE49-F238E27FC236}">
                <a16:creationId xmlns:a16="http://schemas.microsoft.com/office/drawing/2014/main" id="{52FED803-430C-4405-8309-C04867C7B8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F8B829-412A-4A02-8A52-8495D69C5A35}"/>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51261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4EEC3-00F6-434E-9461-130FCA44E582}"/>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3" name="Footer Placeholder 2">
            <a:extLst>
              <a:ext uri="{FF2B5EF4-FFF2-40B4-BE49-F238E27FC236}">
                <a16:creationId xmlns:a16="http://schemas.microsoft.com/office/drawing/2014/main" id="{ECED0C0E-A119-48A3-A40D-72CF19A8DC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F0EA0-ED3B-4E8E-8807-7209C8FC5E93}"/>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342704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429C-78D2-47EF-AC6F-D00CCAFA31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7B0299-3527-4E10-8817-B89537114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55773E-4CD4-4A78-BBBF-1C05132E0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6DE978-D653-483C-B517-7ADAF88D788E}"/>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6" name="Footer Placeholder 5">
            <a:extLst>
              <a:ext uri="{FF2B5EF4-FFF2-40B4-BE49-F238E27FC236}">
                <a16:creationId xmlns:a16="http://schemas.microsoft.com/office/drawing/2014/main" id="{E2C2C4A2-126B-4DA8-9166-D9E41EDBC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14058-CB56-4A34-A8E6-87342B8DCEAA}"/>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113803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9F1F-5AFC-4CB9-950A-87BE0A667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8E5E8-5D4F-4989-BF19-2BE335C91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B5B94A-43FF-4260-86EE-80018AEF7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88BFF4-6F2D-48A2-BAE9-621E9590F1BD}"/>
              </a:ext>
            </a:extLst>
          </p:cNvPr>
          <p:cNvSpPr>
            <a:spLocks noGrp="1"/>
          </p:cNvSpPr>
          <p:nvPr>
            <p:ph type="dt" sz="half" idx="10"/>
          </p:nvPr>
        </p:nvSpPr>
        <p:spPr/>
        <p:txBody>
          <a:bodyPr/>
          <a:lstStyle/>
          <a:p>
            <a:fld id="{4CA6A262-519C-4576-8AA2-B09B66B37B6C}" type="datetimeFigureOut">
              <a:rPr lang="en-US" smtClean="0"/>
              <a:t>4/5/2018</a:t>
            </a:fld>
            <a:endParaRPr lang="en-US"/>
          </a:p>
        </p:txBody>
      </p:sp>
      <p:sp>
        <p:nvSpPr>
          <p:cNvPr id="6" name="Footer Placeholder 5">
            <a:extLst>
              <a:ext uri="{FF2B5EF4-FFF2-40B4-BE49-F238E27FC236}">
                <a16:creationId xmlns:a16="http://schemas.microsoft.com/office/drawing/2014/main" id="{14053CB6-BDD0-4E24-962F-CA51BF0C50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EE88B-0520-4FA7-8722-097CAABFB7A5}"/>
              </a:ext>
            </a:extLst>
          </p:cNvPr>
          <p:cNvSpPr>
            <a:spLocks noGrp="1"/>
          </p:cNvSpPr>
          <p:nvPr>
            <p:ph type="sldNum" sz="quarter" idx="12"/>
          </p:nvPr>
        </p:nvSpPr>
        <p:spPr/>
        <p:txBody>
          <a:bodyPr/>
          <a:lstStyle/>
          <a:p>
            <a:fld id="{8457637F-47AE-420F-B8C2-919EFC6F6E1F}" type="slidenum">
              <a:rPr lang="en-US" smtClean="0"/>
              <a:t>‹#›</a:t>
            </a:fld>
            <a:endParaRPr lang="en-US"/>
          </a:p>
        </p:txBody>
      </p:sp>
    </p:spTree>
    <p:extLst>
      <p:ext uri="{BB962C8B-B14F-4D97-AF65-F5344CB8AC3E}">
        <p14:creationId xmlns:p14="http://schemas.microsoft.com/office/powerpoint/2010/main" val="224843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3C4BD-9B4B-4F8C-878B-5B09C3EBE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7BEA2D-62DA-4B30-B9CC-3EFA0A82A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2E81C-0C60-4480-B020-A9A2C68B1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6A262-519C-4576-8AA2-B09B66B37B6C}" type="datetimeFigureOut">
              <a:rPr lang="en-US" smtClean="0"/>
              <a:t>4/5/2018</a:t>
            </a:fld>
            <a:endParaRPr lang="en-US"/>
          </a:p>
        </p:txBody>
      </p:sp>
      <p:sp>
        <p:nvSpPr>
          <p:cNvPr id="5" name="Footer Placeholder 4">
            <a:extLst>
              <a:ext uri="{FF2B5EF4-FFF2-40B4-BE49-F238E27FC236}">
                <a16:creationId xmlns:a16="http://schemas.microsoft.com/office/drawing/2014/main" id="{2E681A86-EC97-47BD-A0CF-9B2D4E2C5C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5EB43E-1AA5-4FFF-907B-23B72A7887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7637F-47AE-420F-B8C2-919EFC6F6E1F}" type="slidenum">
              <a:rPr lang="en-US" smtClean="0"/>
              <a:t>‹#›</a:t>
            </a:fld>
            <a:endParaRPr lang="en-US"/>
          </a:p>
        </p:txBody>
      </p:sp>
    </p:spTree>
    <p:extLst>
      <p:ext uri="{BB962C8B-B14F-4D97-AF65-F5344CB8AC3E}">
        <p14:creationId xmlns:p14="http://schemas.microsoft.com/office/powerpoint/2010/main" val="201377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jpe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41095" y="1944830"/>
            <a:ext cx="8373978" cy="114220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3600" b="1" dirty="0">
                <a:solidFill>
                  <a:srgbClr val="C00000"/>
                </a:solidFill>
                <a:effectLst/>
              </a:rPr>
              <a:t>RCN: Smart Civic Engagement in Rapidly Urbanizing Regions, NSF Award #1737563 </a:t>
            </a:r>
          </a:p>
        </p:txBody>
      </p:sp>
      <p:sp>
        <p:nvSpPr>
          <p:cNvPr id="10" name="Subtitle 3"/>
          <p:cNvSpPr txBox="1">
            <a:spLocks/>
          </p:cNvSpPr>
          <p:nvPr/>
        </p:nvSpPr>
        <p:spPr>
          <a:xfrm>
            <a:off x="2133600" y="3212093"/>
            <a:ext cx="8331239" cy="2926395"/>
          </a:xfrm>
          <a:prstGeom prst="rect">
            <a:avLst/>
          </a:prstGeom>
          <a:noFill/>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a:solidFill>
                  <a:srgbClr val="2F5897"/>
                </a:solidFill>
              </a:rPr>
              <a:t>      </a:t>
            </a:r>
            <a:r>
              <a:rPr lang="en-US" b="1" dirty="0">
                <a:solidFill>
                  <a:srgbClr val="2F5897"/>
                </a:solidFill>
              </a:rPr>
              <a:t>PI:</a:t>
            </a:r>
            <a:r>
              <a:rPr lang="en-US" dirty="0">
                <a:solidFill>
                  <a:srgbClr val="2F5897"/>
                </a:solidFill>
              </a:rPr>
              <a:t> Ross Meentemeyer</a:t>
            </a:r>
            <a:r>
              <a:rPr lang="en-US" i="1" baseline="30000" dirty="0">
                <a:solidFill>
                  <a:srgbClr val="2F5897"/>
                </a:solidFill>
              </a:rPr>
              <a:t>1</a:t>
            </a:r>
            <a:r>
              <a:rPr lang="en-US" baseline="30000" dirty="0">
                <a:solidFill>
                  <a:srgbClr val="2F5897"/>
                </a:solidFill>
              </a:rPr>
              <a:t>	</a:t>
            </a:r>
            <a:r>
              <a:rPr lang="en-US" dirty="0">
                <a:solidFill>
                  <a:srgbClr val="2F5897"/>
                </a:solidFill>
              </a:rPr>
              <a:t>	 </a:t>
            </a:r>
            <a:r>
              <a:rPr lang="en-US" b="1" dirty="0">
                <a:solidFill>
                  <a:srgbClr val="2F5897"/>
                </a:solidFill>
              </a:rPr>
              <a:t>Co-PI:</a:t>
            </a:r>
            <a:r>
              <a:rPr lang="en-US" dirty="0">
                <a:solidFill>
                  <a:srgbClr val="2F5897"/>
                </a:solidFill>
              </a:rPr>
              <a:t> Helena Mitasova</a:t>
            </a:r>
            <a:r>
              <a:rPr lang="en-US" i="1" baseline="30000" dirty="0">
                <a:solidFill>
                  <a:srgbClr val="2F5897"/>
                </a:solidFill>
              </a:rPr>
              <a:t>1</a:t>
            </a:r>
            <a:br>
              <a:rPr lang="en-US" dirty="0">
                <a:solidFill>
                  <a:srgbClr val="2F5897"/>
                </a:solidFill>
              </a:rPr>
            </a:br>
            <a:r>
              <a:rPr lang="en-US" b="1" dirty="0">
                <a:solidFill>
                  <a:srgbClr val="2F5897"/>
                </a:solidFill>
              </a:rPr>
              <a:t>Co-PI:</a:t>
            </a:r>
            <a:r>
              <a:rPr lang="en-US" dirty="0">
                <a:solidFill>
                  <a:srgbClr val="2F5897"/>
                </a:solidFill>
              </a:rPr>
              <a:t> Todd BenDor</a:t>
            </a:r>
            <a:r>
              <a:rPr lang="en-US" i="1" baseline="30000" dirty="0">
                <a:solidFill>
                  <a:srgbClr val="2F5897"/>
                </a:solidFill>
              </a:rPr>
              <a:t>2</a:t>
            </a:r>
            <a:r>
              <a:rPr lang="en-US" dirty="0">
                <a:solidFill>
                  <a:srgbClr val="2F5897"/>
                </a:solidFill>
              </a:rPr>
              <a:t>			 </a:t>
            </a:r>
            <a:r>
              <a:rPr lang="en-US" b="1" dirty="0">
                <a:solidFill>
                  <a:srgbClr val="2F5897"/>
                </a:solidFill>
              </a:rPr>
              <a:t>Co-PI:</a:t>
            </a:r>
            <a:r>
              <a:rPr lang="en-US" dirty="0">
                <a:solidFill>
                  <a:srgbClr val="2F5897"/>
                </a:solidFill>
              </a:rPr>
              <a:t> Kevin Foy</a:t>
            </a:r>
            <a:r>
              <a:rPr lang="en-US" i="1" baseline="30000" dirty="0">
                <a:solidFill>
                  <a:srgbClr val="2F5897"/>
                </a:solidFill>
              </a:rPr>
              <a:t>4</a:t>
            </a:r>
            <a:br>
              <a:rPr lang="en-US" dirty="0">
                <a:solidFill>
                  <a:srgbClr val="2F5897"/>
                </a:solidFill>
              </a:rPr>
            </a:br>
            <a:r>
              <a:rPr lang="en-US" b="1" dirty="0">
                <a:solidFill>
                  <a:srgbClr val="2F5897"/>
                </a:solidFill>
              </a:rPr>
              <a:t>Co-PI:</a:t>
            </a:r>
            <a:r>
              <a:rPr lang="en-US" dirty="0">
                <a:solidFill>
                  <a:srgbClr val="2F5897"/>
                </a:solidFill>
              </a:rPr>
              <a:t> Emily Bernhardt</a:t>
            </a:r>
            <a:r>
              <a:rPr lang="en-US" i="1" baseline="30000" dirty="0">
                <a:solidFill>
                  <a:srgbClr val="2F5897"/>
                </a:solidFill>
              </a:rPr>
              <a:t>3</a:t>
            </a:r>
            <a:endParaRPr lang="en-US" i="1" dirty="0">
              <a:solidFill>
                <a:srgbClr val="2F5897"/>
              </a:solidFill>
            </a:endParaRPr>
          </a:p>
          <a:p>
            <a:pPr marL="0" indent="0">
              <a:buNone/>
            </a:pPr>
            <a:r>
              <a:rPr lang="en-US" baseline="30000" dirty="0">
                <a:solidFill>
                  <a:srgbClr val="2F5897"/>
                </a:solidFill>
              </a:rPr>
              <a:t>	</a:t>
            </a:r>
            <a:r>
              <a:rPr lang="en-US" sz="1900" i="1" baseline="30000" dirty="0">
                <a:solidFill>
                  <a:srgbClr val="2F5897"/>
                </a:solidFill>
              </a:rPr>
              <a:t>1</a:t>
            </a:r>
            <a:r>
              <a:rPr lang="en-US" sz="1900" i="1" dirty="0">
                <a:solidFill>
                  <a:srgbClr val="2F5897"/>
                </a:solidFill>
              </a:rPr>
              <a:t>Center for Geospatial Analytics, North Carolina State University</a:t>
            </a:r>
            <a:br>
              <a:rPr lang="en-US" sz="1900" i="1" dirty="0">
                <a:solidFill>
                  <a:srgbClr val="2F5897"/>
                </a:solidFill>
              </a:rPr>
            </a:br>
            <a:r>
              <a:rPr lang="en-US" sz="1900" i="1" dirty="0">
                <a:solidFill>
                  <a:srgbClr val="2F5897"/>
                </a:solidFill>
              </a:rPr>
              <a:t>	</a:t>
            </a:r>
            <a:r>
              <a:rPr lang="en-US" sz="1900" i="1" baseline="30000" dirty="0">
                <a:solidFill>
                  <a:srgbClr val="2F5897"/>
                </a:solidFill>
              </a:rPr>
              <a:t>2</a:t>
            </a:r>
            <a:r>
              <a:rPr lang="en-US" sz="1900" i="1" dirty="0">
                <a:solidFill>
                  <a:srgbClr val="2F5897"/>
                </a:solidFill>
              </a:rPr>
              <a:t>University of North Carolina at Chapel Hill</a:t>
            </a:r>
            <a:br>
              <a:rPr lang="en-US" sz="1900" i="1" dirty="0">
                <a:solidFill>
                  <a:srgbClr val="2F5897"/>
                </a:solidFill>
              </a:rPr>
            </a:br>
            <a:r>
              <a:rPr lang="en-US" sz="1900" i="1" dirty="0">
                <a:solidFill>
                  <a:srgbClr val="2F5897"/>
                </a:solidFill>
              </a:rPr>
              <a:t>	</a:t>
            </a:r>
            <a:r>
              <a:rPr lang="en-US" sz="1900" i="1" baseline="30000" dirty="0">
                <a:solidFill>
                  <a:srgbClr val="2F5897"/>
                </a:solidFill>
              </a:rPr>
              <a:t>3</a:t>
            </a:r>
            <a:r>
              <a:rPr lang="en-US" sz="1900" i="1" dirty="0">
                <a:solidFill>
                  <a:srgbClr val="2F5897"/>
                </a:solidFill>
              </a:rPr>
              <a:t>Duke University</a:t>
            </a:r>
            <a:br>
              <a:rPr lang="en-US" sz="1900" i="1" dirty="0">
                <a:solidFill>
                  <a:srgbClr val="2F5897"/>
                </a:solidFill>
              </a:rPr>
            </a:br>
            <a:r>
              <a:rPr lang="en-US" sz="1900" i="1" dirty="0">
                <a:solidFill>
                  <a:srgbClr val="2F5897"/>
                </a:solidFill>
              </a:rPr>
              <a:t>	</a:t>
            </a:r>
            <a:r>
              <a:rPr lang="en-US" sz="1900" i="1" baseline="30000" dirty="0">
                <a:solidFill>
                  <a:srgbClr val="2F5897"/>
                </a:solidFill>
              </a:rPr>
              <a:t>4</a:t>
            </a:r>
            <a:r>
              <a:rPr lang="en-US" sz="1900" i="1" dirty="0">
                <a:solidFill>
                  <a:srgbClr val="2F5897"/>
                </a:solidFill>
              </a:rPr>
              <a:t>North Carolina Central University</a:t>
            </a:r>
          </a:p>
          <a:p>
            <a:endParaRPr lang="en-US" sz="1900" b="1" dirty="0">
              <a:solidFill>
                <a:srgbClr val="2F5897"/>
              </a:solidFill>
            </a:endParaRPr>
          </a:p>
          <a:p>
            <a:pPr marL="0" indent="0">
              <a:buNone/>
            </a:pPr>
            <a:r>
              <a:rPr lang="en-US" b="1" dirty="0">
                <a:solidFill>
                  <a:srgbClr val="2F5897"/>
                </a:solidFill>
              </a:rPr>
              <a:t>Community Partners:</a:t>
            </a:r>
            <a:r>
              <a:rPr lang="en-US" dirty="0">
                <a:solidFill>
                  <a:srgbClr val="2F5897"/>
                </a:solidFill>
              </a:rPr>
              <a:t> City of Raleigh Information Technology, Town of Chapel Hill Public Works, South Atlantic Landscape Conservation Cooperative, Water Resources Research Institute of UNC, UNC-Chapel Hill Energy Services </a:t>
            </a:r>
          </a:p>
        </p:txBody>
      </p:sp>
      <p:grpSp>
        <p:nvGrpSpPr>
          <p:cNvPr id="13" name="Group 12"/>
          <p:cNvGrpSpPr/>
          <p:nvPr/>
        </p:nvGrpSpPr>
        <p:grpSpPr>
          <a:xfrm>
            <a:off x="1941096" y="-48126"/>
            <a:ext cx="8791073" cy="6980841"/>
            <a:chOff x="417095" y="64168"/>
            <a:chExt cx="8791073" cy="6980841"/>
          </a:xfrm>
        </p:grpSpPr>
        <p:sp>
          <p:nvSpPr>
            <p:cNvPr id="17" name="TextBox 16"/>
            <p:cNvSpPr txBox="1"/>
            <p:nvPr/>
          </p:nvSpPr>
          <p:spPr>
            <a:xfrm>
              <a:off x="417095" y="64168"/>
              <a:ext cx="8047484" cy="400110"/>
            </a:xfrm>
            <a:prstGeom prst="rect">
              <a:avLst/>
            </a:prstGeom>
            <a:noFill/>
          </p:spPr>
          <p:txBody>
            <a:bodyPr wrap="square" rtlCol="0">
              <a:spAutoFit/>
            </a:bodyPr>
            <a:lstStyle/>
            <a:p>
              <a:pPr algn="ctr"/>
              <a:r>
                <a:rPr lang="en-US" sz="2000" b="1" dirty="0"/>
                <a:t>2018 NSF SMART AND CONNECTED COMMUNITIES PI MEETING</a:t>
              </a:r>
            </a:p>
          </p:txBody>
        </p:sp>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backgroundRemoval t="13085" b="87640" l="12440" r="87443"/>
                      </a14:imgEffect>
                    </a14:imgLayer>
                  </a14:imgProps>
                </a:ext>
              </a:extLst>
            </a:blip>
            <a:srcRect l="3065" t="3766" r="3181" b="3041"/>
            <a:stretch/>
          </p:blipFill>
          <p:spPr>
            <a:xfrm>
              <a:off x="8417735" y="6259310"/>
              <a:ext cx="790433" cy="785699"/>
            </a:xfrm>
            <a:prstGeom prst="rect">
              <a:avLst/>
            </a:prstGeom>
          </p:spPr>
        </p:pic>
      </p:grpSp>
      <p:pic>
        <p:nvPicPr>
          <p:cNvPr id="8" name="Picture 7">
            <a:extLst>
              <a:ext uri="{FF2B5EF4-FFF2-40B4-BE49-F238E27FC236}">
                <a16:creationId xmlns:a16="http://schemas.microsoft.com/office/drawing/2014/main" id="{331AEE49-FF5E-AA4A-8731-F6F850307C2C}"/>
              </a:ext>
            </a:extLst>
          </p:cNvPr>
          <p:cNvPicPr>
            <a:picLocks noChangeAspect="1"/>
          </p:cNvPicPr>
          <p:nvPr/>
        </p:nvPicPr>
        <p:blipFill rotWithShape="1">
          <a:blip r:embed="rId5">
            <a:alphaModFix amt="33000"/>
            <a:extLst>
              <a:ext uri="{BEBA8EAE-BF5A-486C-A8C5-ECC9F3942E4B}">
                <a14:imgProps xmlns:a14="http://schemas.microsoft.com/office/drawing/2010/main">
                  <a14:imgLayer r:embed="rId6">
                    <a14:imgEffect>
                      <a14:saturation sat="46000"/>
                    </a14:imgEffect>
                  </a14:imgLayer>
                </a14:imgProps>
              </a:ext>
            </a:extLst>
          </a:blip>
          <a:srcRect b="-293"/>
          <a:stretch/>
        </p:blipFill>
        <p:spPr>
          <a:xfrm>
            <a:off x="1520227" y="296777"/>
            <a:ext cx="9144000" cy="1631227"/>
          </a:xfrm>
          <a:prstGeom prst="rect">
            <a:avLst/>
          </a:prstGeom>
        </p:spPr>
      </p:pic>
      <p:pic>
        <p:nvPicPr>
          <p:cNvPr id="11" name="Picture 10">
            <a:extLst>
              <a:ext uri="{FF2B5EF4-FFF2-40B4-BE49-F238E27FC236}">
                <a16:creationId xmlns:a16="http://schemas.microsoft.com/office/drawing/2014/main" id="{6978CE7E-32DE-464F-BB92-DA93AE56D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8857" y="6142784"/>
            <a:ext cx="1147953" cy="552718"/>
          </a:xfrm>
          <a:prstGeom prst="rect">
            <a:avLst/>
          </a:prstGeom>
        </p:spPr>
      </p:pic>
      <p:pic>
        <p:nvPicPr>
          <p:cNvPr id="12" name="Picture 11">
            <a:extLst>
              <a:ext uri="{FF2B5EF4-FFF2-40B4-BE49-F238E27FC236}">
                <a16:creationId xmlns:a16="http://schemas.microsoft.com/office/drawing/2014/main" id="{942841B6-4D2A-2043-913E-F347E82CE8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8964" y="6221415"/>
            <a:ext cx="1017246" cy="445045"/>
          </a:xfrm>
          <a:prstGeom prst="rect">
            <a:avLst/>
          </a:prstGeom>
        </p:spPr>
      </p:pic>
      <p:pic>
        <p:nvPicPr>
          <p:cNvPr id="14" name="Picture 13">
            <a:extLst>
              <a:ext uri="{FF2B5EF4-FFF2-40B4-BE49-F238E27FC236}">
                <a16:creationId xmlns:a16="http://schemas.microsoft.com/office/drawing/2014/main" id="{BCE8BA03-FA7D-1845-A0D6-5FF4982CD3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2482" y="6206837"/>
            <a:ext cx="1029895" cy="481509"/>
          </a:xfrm>
          <a:prstGeom prst="rect">
            <a:avLst/>
          </a:prstGeom>
        </p:spPr>
      </p:pic>
      <p:pic>
        <p:nvPicPr>
          <p:cNvPr id="16" name="Picture 15">
            <a:extLst>
              <a:ext uri="{FF2B5EF4-FFF2-40B4-BE49-F238E27FC236}">
                <a16:creationId xmlns:a16="http://schemas.microsoft.com/office/drawing/2014/main" id="{FDD01AA6-8D3C-E241-A787-4E08F8F4C0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7993" y="6150344"/>
            <a:ext cx="1888003" cy="539851"/>
          </a:xfrm>
          <a:prstGeom prst="rect">
            <a:avLst/>
          </a:prstGeom>
        </p:spPr>
      </p:pic>
      <p:sp>
        <p:nvSpPr>
          <p:cNvPr id="18" name="TextBox 17">
            <a:extLst>
              <a:ext uri="{FF2B5EF4-FFF2-40B4-BE49-F238E27FC236}">
                <a16:creationId xmlns:a16="http://schemas.microsoft.com/office/drawing/2014/main" id="{3DEE20D4-C926-5D4B-AB29-EF0EC4BBB8C2}"/>
              </a:ext>
            </a:extLst>
          </p:cNvPr>
          <p:cNvSpPr txBox="1"/>
          <p:nvPr/>
        </p:nvSpPr>
        <p:spPr>
          <a:xfrm>
            <a:off x="7504431" y="6370588"/>
            <a:ext cx="2868862" cy="338554"/>
          </a:xfrm>
          <a:prstGeom prst="rect">
            <a:avLst/>
          </a:prstGeom>
          <a:noFill/>
        </p:spPr>
        <p:txBody>
          <a:bodyPr wrap="square" rtlCol="0">
            <a:spAutoFit/>
          </a:bodyPr>
          <a:lstStyle/>
          <a:p>
            <a:r>
              <a:rPr lang="en-US" sz="1600" dirty="0" err="1">
                <a:solidFill>
                  <a:schemeClr val="tx2"/>
                </a:solidFill>
              </a:rPr>
              <a:t>go.ncsu.edu</a:t>
            </a:r>
            <a:r>
              <a:rPr lang="en-US" sz="1600" dirty="0">
                <a:solidFill>
                  <a:schemeClr val="tx2"/>
                </a:solidFill>
              </a:rPr>
              <a:t>/</a:t>
            </a:r>
            <a:r>
              <a:rPr lang="en-US" sz="1600" dirty="0" err="1">
                <a:solidFill>
                  <a:schemeClr val="tx2"/>
                </a:solidFill>
              </a:rPr>
              <a:t>TomorrowNow</a:t>
            </a:r>
            <a:endParaRPr lang="en-US" sz="1600" dirty="0">
              <a:solidFill>
                <a:schemeClr val="tx2"/>
              </a:solidFill>
            </a:endParaRPr>
          </a:p>
        </p:txBody>
      </p:sp>
    </p:spTree>
    <p:extLst>
      <p:ext uri="{BB962C8B-B14F-4D97-AF65-F5344CB8AC3E}">
        <p14:creationId xmlns:p14="http://schemas.microsoft.com/office/powerpoint/2010/main" val="1114812371"/>
      </p:ext>
    </p:extLst>
  </p:cSld>
  <p:clrMapOvr>
    <a:masterClrMapping/>
  </p:clrMapOvr>
  <mc:AlternateContent xmlns:mc="http://schemas.openxmlformats.org/markup-compatibility/2006" xmlns:p14="http://schemas.microsoft.com/office/powerpoint/2010/main">
    <mc:Choice Requires="p14">
      <p:transition p14:dur="300" advTm="55000"/>
    </mc:Choice>
    <mc:Fallback xmlns="">
      <p:transition advTm="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Project Aims</a:t>
            </a:r>
          </a:p>
        </p:txBody>
      </p:sp>
      <p:sp>
        <p:nvSpPr>
          <p:cNvPr id="12" name="Rectangle 11">
            <a:extLst>
              <a:ext uri="{FF2B5EF4-FFF2-40B4-BE49-F238E27FC236}">
                <a16:creationId xmlns:a16="http://schemas.microsoft.com/office/drawing/2014/main" id="{2FB42E1E-E599-854C-B9A8-FFD2FCAFAADC}"/>
              </a:ext>
            </a:extLst>
          </p:cNvPr>
          <p:cNvSpPr/>
          <p:nvPr/>
        </p:nvSpPr>
        <p:spPr>
          <a:xfrm>
            <a:off x="6473447" y="409692"/>
            <a:ext cx="3908353" cy="505968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B3CFB70-7FAC-A24F-AF43-4A1BAC3D4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279" y="638502"/>
            <a:ext cx="3642360" cy="4651248"/>
          </a:xfrm>
          <a:prstGeom prst="rect">
            <a:avLst/>
          </a:prstGeom>
        </p:spPr>
      </p:pic>
      <p:sp>
        <p:nvSpPr>
          <p:cNvPr id="14" name="Content Placeholder 2">
            <a:extLst>
              <a:ext uri="{FF2B5EF4-FFF2-40B4-BE49-F238E27FC236}">
                <a16:creationId xmlns:a16="http://schemas.microsoft.com/office/drawing/2014/main" id="{9170A5C1-77F1-9B44-AE42-6FFD6C0BC3F0}"/>
              </a:ext>
            </a:extLst>
          </p:cNvPr>
          <p:cNvSpPr txBox="1">
            <a:spLocks/>
          </p:cNvSpPr>
          <p:nvPr/>
        </p:nvSpPr>
        <p:spPr>
          <a:xfrm>
            <a:off x="1822534" y="1049823"/>
            <a:ext cx="4364907" cy="1797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b="1" dirty="0">
                <a:solidFill>
                  <a:srgbClr val="CC0000"/>
                </a:solidFill>
                <a:latin typeface="Arial" charset="0"/>
                <a:ea typeface="Arial" charset="0"/>
                <a:cs typeface="Arial" charset="0"/>
              </a:rPr>
              <a:t>Challenge</a:t>
            </a:r>
          </a:p>
          <a:p>
            <a:r>
              <a:rPr lang="en-US" sz="1600" dirty="0">
                <a:latin typeface="Arial" charset="0"/>
                <a:ea typeface="Arial" charset="0"/>
                <a:cs typeface="Arial" charset="0"/>
              </a:rPr>
              <a:t>Can online </a:t>
            </a:r>
            <a:r>
              <a:rPr lang="en-US" sz="1600" b="1" dirty="0">
                <a:latin typeface="Arial" charset="0"/>
                <a:ea typeface="Arial" charset="0"/>
                <a:cs typeface="Arial" charset="0"/>
              </a:rPr>
              <a:t>serious games</a:t>
            </a:r>
            <a:r>
              <a:rPr lang="en-US" sz="1600" dirty="0">
                <a:latin typeface="Arial" charset="0"/>
                <a:ea typeface="Arial" charset="0"/>
                <a:cs typeface="Arial" charset="0"/>
              </a:rPr>
              <a:t>, using geospatial models &amp; crowdsourced</a:t>
            </a:r>
            <a:r>
              <a:rPr lang="en-US" sz="1600" b="1" dirty="0">
                <a:latin typeface="Arial" charset="0"/>
                <a:ea typeface="Arial" charset="0"/>
                <a:cs typeface="Arial" charset="0"/>
              </a:rPr>
              <a:t> </a:t>
            </a:r>
            <a:r>
              <a:rPr lang="en-US" sz="1600" dirty="0">
                <a:latin typeface="Arial" charset="0"/>
                <a:ea typeface="Arial" charset="0"/>
                <a:cs typeface="Arial" charset="0"/>
              </a:rPr>
              <a:t>management scenarios, </a:t>
            </a:r>
            <a:r>
              <a:rPr lang="en-US" sz="1600" b="1" dirty="0">
                <a:latin typeface="Arial" charset="0"/>
                <a:ea typeface="Arial" charset="0"/>
                <a:cs typeface="Arial" charset="0"/>
              </a:rPr>
              <a:t>transform civic engagement </a:t>
            </a:r>
            <a:r>
              <a:rPr lang="en-US" sz="1600" dirty="0">
                <a:latin typeface="Arial" charset="0"/>
                <a:ea typeface="Arial" charset="0"/>
                <a:cs typeface="Arial" charset="0"/>
              </a:rPr>
              <a:t>and public policy decisions?</a:t>
            </a:r>
          </a:p>
        </p:txBody>
      </p:sp>
      <p:sp>
        <p:nvSpPr>
          <p:cNvPr id="16" name="Content Placeholder 2">
            <a:extLst>
              <a:ext uri="{FF2B5EF4-FFF2-40B4-BE49-F238E27FC236}">
                <a16:creationId xmlns:a16="http://schemas.microsoft.com/office/drawing/2014/main" id="{1BB368D6-71EE-A246-888B-DD3520724793}"/>
              </a:ext>
            </a:extLst>
          </p:cNvPr>
          <p:cNvSpPr txBox="1">
            <a:spLocks/>
          </p:cNvSpPr>
          <p:nvPr/>
        </p:nvSpPr>
        <p:spPr>
          <a:xfrm>
            <a:off x="1822534" y="2530769"/>
            <a:ext cx="4517307" cy="1797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b="1" dirty="0">
                <a:solidFill>
                  <a:srgbClr val="CC0000"/>
                </a:solidFill>
                <a:latin typeface="Arial" charset="0"/>
                <a:ea typeface="Arial" charset="0"/>
                <a:cs typeface="Arial" charset="0"/>
              </a:rPr>
              <a:t>Aim </a:t>
            </a:r>
          </a:p>
          <a:p>
            <a:r>
              <a:rPr lang="en-US" sz="1600" b="1" dirty="0">
                <a:latin typeface="Arial" charset="0"/>
                <a:ea typeface="Arial" charset="0"/>
                <a:cs typeface="Arial" charset="0"/>
              </a:rPr>
              <a:t>Unite stakeholders </a:t>
            </a:r>
            <a:r>
              <a:rPr lang="en-US" sz="1600" dirty="0">
                <a:latin typeface="Arial" charset="0"/>
                <a:ea typeface="Arial" charset="0"/>
                <a:cs typeface="Arial" charset="0"/>
              </a:rPr>
              <a:t>in the Triangle to </a:t>
            </a:r>
            <a:r>
              <a:rPr lang="en-US" sz="1600" b="1" dirty="0">
                <a:latin typeface="Arial" charset="0"/>
                <a:ea typeface="Arial" charset="0"/>
                <a:cs typeface="Arial" charset="0"/>
              </a:rPr>
              <a:t>develop an online engagement system </a:t>
            </a:r>
            <a:r>
              <a:rPr lang="en-US" sz="1600" dirty="0">
                <a:latin typeface="Arial" charset="0"/>
                <a:ea typeface="Arial" charset="0"/>
                <a:cs typeface="Arial" charset="0"/>
              </a:rPr>
              <a:t>called </a:t>
            </a:r>
            <a:r>
              <a:rPr lang="en-US" sz="1600" dirty="0" err="1">
                <a:latin typeface="Arial" charset="0"/>
                <a:ea typeface="Arial" charset="0"/>
                <a:cs typeface="Arial" charset="0"/>
              </a:rPr>
              <a:t>TomorrowNow</a:t>
            </a:r>
            <a:r>
              <a:rPr lang="en-US" sz="1600" b="1" dirty="0">
                <a:latin typeface="Arial" charset="0"/>
                <a:ea typeface="Arial" charset="0"/>
                <a:cs typeface="Arial" charset="0"/>
              </a:rPr>
              <a:t> </a:t>
            </a:r>
            <a:r>
              <a:rPr lang="en-US" sz="1600" dirty="0">
                <a:latin typeface="Arial" charset="0"/>
                <a:ea typeface="Arial" charset="0"/>
                <a:cs typeface="Arial" charset="0"/>
              </a:rPr>
              <a:t>that will aid decision-making for </a:t>
            </a:r>
            <a:r>
              <a:rPr lang="en-US" sz="1600" dirty="0" err="1">
                <a:latin typeface="Arial" charset="0"/>
                <a:ea typeface="Arial" charset="0"/>
                <a:cs typeface="Arial" charset="0"/>
              </a:rPr>
              <a:t>stormwater</a:t>
            </a:r>
            <a:r>
              <a:rPr lang="en-US" sz="1600" dirty="0">
                <a:latin typeface="Arial" charset="0"/>
                <a:ea typeface="Arial" charset="0"/>
                <a:cs typeface="Arial" charset="0"/>
              </a:rPr>
              <a:t> management </a:t>
            </a:r>
          </a:p>
        </p:txBody>
      </p:sp>
      <p:sp>
        <p:nvSpPr>
          <p:cNvPr id="17" name="Content Placeholder 2">
            <a:extLst>
              <a:ext uri="{FF2B5EF4-FFF2-40B4-BE49-F238E27FC236}">
                <a16:creationId xmlns:a16="http://schemas.microsoft.com/office/drawing/2014/main" id="{02F72F69-3C55-8449-97A5-2241AB80DD96}"/>
              </a:ext>
            </a:extLst>
          </p:cNvPr>
          <p:cNvSpPr txBox="1">
            <a:spLocks/>
          </p:cNvSpPr>
          <p:nvPr/>
        </p:nvSpPr>
        <p:spPr>
          <a:xfrm>
            <a:off x="6435626" y="5667471"/>
            <a:ext cx="4014998" cy="8691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i="1" dirty="0">
                <a:solidFill>
                  <a:srgbClr val="C00000"/>
                </a:solidFill>
                <a:latin typeface="Arial" charset="0"/>
                <a:ea typeface="Arial" charset="0"/>
                <a:cs typeface="Arial" charset="0"/>
              </a:rPr>
              <a:t>This network will bridge technical research and social engagement through </a:t>
            </a:r>
            <a:r>
              <a:rPr lang="en-US" sz="1600" b="1" i="1" dirty="0">
                <a:solidFill>
                  <a:srgbClr val="C00000"/>
                </a:solidFill>
                <a:latin typeface="Arial" charset="0"/>
                <a:ea typeface="Arial" charset="0"/>
                <a:cs typeface="Arial" charset="0"/>
              </a:rPr>
              <a:t>research about engagement </a:t>
            </a:r>
            <a:r>
              <a:rPr lang="en-US" sz="1600" i="1" dirty="0">
                <a:solidFill>
                  <a:srgbClr val="C00000"/>
                </a:solidFill>
                <a:latin typeface="Arial" charset="0"/>
                <a:ea typeface="Arial" charset="0"/>
                <a:cs typeface="Arial" charset="0"/>
              </a:rPr>
              <a:t>with scientific models.</a:t>
            </a:r>
            <a:endParaRPr lang="en-US" sz="1600" b="1" i="1" dirty="0">
              <a:solidFill>
                <a:srgbClr val="C00000"/>
              </a:solidFill>
              <a:latin typeface="Arial" charset="0"/>
              <a:ea typeface="Arial" charset="0"/>
              <a:cs typeface="Arial" charset="0"/>
            </a:endParaRPr>
          </a:p>
        </p:txBody>
      </p:sp>
      <p:pic>
        <p:nvPicPr>
          <p:cNvPr id="3" name="Picture 2">
            <a:extLst>
              <a:ext uri="{FF2B5EF4-FFF2-40B4-BE49-F238E27FC236}">
                <a16:creationId xmlns:a16="http://schemas.microsoft.com/office/drawing/2014/main" id="{483F0B2E-120B-7145-BEAF-62CDED20525D}"/>
              </a:ext>
            </a:extLst>
          </p:cNvPr>
          <p:cNvPicPr>
            <a:picLocks noChangeAspect="1"/>
          </p:cNvPicPr>
          <p:nvPr/>
        </p:nvPicPr>
        <p:blipFill>
          <a:blip r:embed="rId4"/>
          <a:stretch>
            <a:fillRect/>
          </a:stretch>
        </p:blipFill>
        <p:spPr>
          <a:xfrm>
            <a:off x="1903813" y="4333609"/>
            <a:ext cx="3870960" cy="2258060"/>
          </a:xfrm>
          <a:prstGeom prst="rect">
            <a:avLst/>
          </a:prstGeom>
        </p:spPr>
      </p:pic>
      <p:sp>
        <p:nvSpPr>
          <p:cNvPr id="11" name="Content Placeholder 2">
            <a:extLst>
              <a:ext uri="{FF2B5EF4-FFF2-40B4-BE49-F238E27FC236}">
                <a16:creationId xmlns:a16="http://schemas.microsoft.com/office/drawing/2014/main" id="{79B0FD30-EC8C-3246-A8BE-DB774E16761E}"/>
              </a:ext>
            </a:extLst>
          </p:cNvPr>
          <p:cNvSpPr txBox="1">
            <a:spLocks/>
          </p:cNvSpPr>
          <p:nvPr/>
        </p:nvSpPr>
        <p:spPr>
          <a:xfrm>
            <a:off x="1822533" y="4074161"/>
            <a:ext cx="4121067" cy="254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i="1" dirty="0">
                <a:solidFill>
                  <a:schemeClr val="tx1">
                    <a:lumMod val="50000"/>
                    <a:lumOff val="50000"/>
                  </a:schemeClr>
                </a:solidFill>
                <a:latin typeface="Arial" charset="0"/>
                <a:ea typeface="Arial" charset="0"/>
                <a:cs typeface="Arial" charset="0"/>
              </a:rPr>
              <a:t>Example: </a:t>
            </a:r>
            <a:r>
              <a:rPr lang="en-US" sz="1100" i="1" dirty="0" err="1">
                <a:solidFill>
                  <a:schemeClr val="tx1">
                    <a:lumMod val="50000"/>
                    <a:lumOff val="50000"/>
                  </a:schemeClr>
                </a:solidFill>
                <a:latin typeface="Arial" charset="0"/>
                <a:ea typeface="Arial" charset="0"/>
                <a:cs typeface="Arial" charset="0"/>
              </a:rPr>
              <a:t>InVision</a:t>
            </a:r>
            <a:r>
              <a:rPr lang="en-US" sz="1100" i="1" dirty="0">
                <a:solidFill>
                  <a:schemeClr val="tx1">
                    <a:lumMod val="50000"/>
                    <a:lumOff val="50000"/>
                  </a:schemeClr>
                </a:solidFill>
                <a:latin typeface="Arial" charset="0"/>
                <a:ea typeface="Arial" charset="0"/>
                <a:cs typeface="Arial" charset="0"/>
              </a:rPr>
              <a:t> Raleigh prototype for urban planning </a:t>
            </a:r>
            <a:endParaRPr lang="en-US" sz="1100" b="1" i="1" dirty="0">
              <a:solidFill>
                <a:schemeClr val="tx1">
                  <a:lumMod val="50000"/>
                  <a:lumOff val="50000"/>
                </a:schemeClr>
              </a:solidFill>
              <a:latin typeface="Arial" charset="0"/>
              <a:ea typeface="Arial" charset="0"/>
              <a:cs typeface="Arial" charset="0"/>
            </a:endParaRPr>
          </a:p>
        </p:txBody>
      </p:sp>
    </p:spTree>
    <p:extLst>
      <p:ext uri="{BB962C8B-B14F-4D97-AF65-F5344CB8AC3E}">
        <p14:creationId xmlns:p14="http://schemas.microsoft.com/office/powerpoint/2010/main" val="1022156788"/>
      </p:ext>
    </p:extLst>
  </p:cSld>
  <p:clrMapOvr>
    <a:masterClrMapping/>
  </p:clrMapOvr>
  <mc:AlternateContent xmlns:mc="http://schemas.openxmlformats.org/markup-compatibility/2006" xmlns:p14="http://schemas.microsoft.com/office/powerpoint/2010/main">
    <mc:Choice Requires="p14">
      <p:transition spd="slow" p14:dur="1300" advTm="110000"/>
    </mc:Choice>
    <mc:Fallback xmlns="">
      <p:transition spd="slow" advTm="1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Status of the Project</a:t>
            </a:r>
          </a:p>
        </p:txBody>
      </p:sp>
      <p:pic>
        <p:nvPicPr>
          <p:cNvPr id="4" name="Picture 3">
            <a:extLst>
              <a:ext uri="{FF2B5EF4-FFF2-40B4-BE49-F238E27FC236}">
                <a16:creationId xmlns:a16="http://schemas.microsoft.com/office/drawing/2014/main" id="{8F26D24C-8900-BD4E-8790-EE22A0947AC5}"/>
              </a:ext>
            </a:extLst>
          </p:cNvPr>
          <p:cNvPicPr>
            <a:picLocks noChangeAspect="1"/>
          </p:cNvPicPr>
          <p:nvPr/>
        </p:nvPicPr>
        <p:blipFill>
          <a:blip r:embed="rId3"/>
          <a:stretch>
            <a:fillRect/>
          </a:stretch>
        </p:blipFill>
        <p:spPr>
          <a:xfrm>
            <a:off x="5172456" y="2503895"/>
            <a:ext cx="5241776" cy="4136550"/>
          </a:xfrm>
          <a:prstGeom prst="rect">
            <a:avLst/>
          </a:prstGeom>
        </p:spPr>
      </p:pic>
      <p:sp>
        <p:nvSpPr>
          <p:cNvPr id="6" name="Content Placeholder 2">
            <a:extLst>
              <a:ext uri="{FF2B5EF4-FFF2-40B4-BE49-F238E27FC236}">
                <a16:creationId xmlns:a16="http://schemas.microsoft.com/office/drawing/2014/main" id="{2A53D80A-A43C-4045-AEFB-E0F87E6F8D5C}"/>
              </a:ext>
            </a:extLst>
          </p:cNvPr>
          <p:cNvSpPr txBox="1">
            <a:spLocks/>
          </p:cNvSpPr>
          <p:nvPr/>
        </p:nvSpPr>
        <p:spPr>
          <a:xfrm>
            <a:off x="1822534" y="1090463"/>
            <a:ext cx="8616867" cy="5575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b="1" dirty="0">
                <a:solidFill>
                  <a:srgbClr val="CC0000"/>
                </a:solidFill>
                <a:latin typeface="Arial" charset="0"/>
                <a:ea typeface="Arial" charset="0"/>
                <a:cs typeface="Arial" charset="0"/>
              </a:rPr>
              <a:t>Established Interdisciplinary Steering Committee &amp; Network Coordinator,</a:t>
            </a:r>
          </a:p>
          <a:p>
            <a:pPr marL="0" indent="0">
              <a:buNone/>
            </a:pPr>
            <a:r>
              <a:rPr lang="en-US" sz="1900" b="1" dirty="0">
                <a:solidFill>
                  <a:srgbClr val="CC0000"/>
                </a:solidFill>
                <a:latin typeface="Arial" charset="0"/>
                <a:ea typeface="Arial" charset="0"/>
                <a:cs typeface="Arial" charset="0"/>
              </a:rPr>
              <a:t>Recruited Key Stakeholders </a:t>
            </a:r>
          </a:p>
          <a:p>
            <a:r>
              <a:rPr lang="en-US" sz="1600" dirty="0">
                <a:latin typeface="Arial" charset="0"/>
                <a:ea typeface="Arial" charset="0"/>
                <a:cs typeface="Arial" charset="0"/>
              </a:rPr>
              <a:t>We have secured the participation of leaders from the major municipalities in the Triangle Region of North Carolina who will serve on our </a:t>
            </a:r>
            <a:r>
              <a:rPr lang="en-US" sz="1600" b="1" dirty="0">
                <a:latin typeface="Arial" charset="0"/>
                <a:ea typeface="Arial" charset="0"/>
                <a:cs typeface="Arial" charset="0"/>
              </a:rPr>
              <a:t>Stakeholder Advisory Board</a:t>
            </a:r>
            <a:r>
              <a:rPr lang="en-US" sz="1600" dirty="0">
                <a:latin typeface="Arial" charset="0"/>
                <a:ea typeface="Arial" charset="0"/>
                <a:cs typeface="Arial" charset="0"/>
              </a:rPr>
              <a:t>:</a:t>
            </a:r>
            <a:br>
              <a:rPr lang="en-US" sz="1600" dirty="0">
                <a:latin typeface="Arial" charset="0"/>
                <a:ea typeface="Arial" charset="0"/>
                <a:cs typeface="Arial" charset="0"/>
              </a:rPr>
            </a:br>
            <a:endParaRPr lang="en-US" sz="1600" dirty="0">
              <a:latin typeface="Arial" charset="0"/>
              <a:ea typeface="Arial" charset="0"/>
              <a:cs typeface="Arial" charset="0"/>
            </a:endParaRPr>
          </a:p>
          <a:p>
            <a:pPr marL="515938" indent="-171450"/>
            <a:r>
              <a:rPr lang="en-US" sz="1600" b="1" dirty="0">
                <a:latin typeface="Arial" charset="0"/>
                <a:ea typeface="Arial" charset="0"/>
                <a:cs typeface="Arial" charset="0"/>
              </a:rPr>
              <a:t>Jim </a:t>
            </a:r>
            <a:r>
              <a:rPr lang="en-US" sz="1600" b="1" dirty="0" err="1">
                <a:latin typeface="Arial" charset="0"/>
                <a:ea typeface="Arial" charset="0"/>
                <a:cs typeface="Arial" charset="0"/>
              </a:rPr>
              <a:t>Alberque</a:t>
            </a:r>
            <a:br>
              <a:rPr lang="en-US" sz="1600" dirty="0">
                <a:latin typeface="Arial" charset="0"/>
                <a:ea typeface="Arial" charset="0"/>
                <a:cs typeface="Arial" charset="0"/>
              </a:rPr>
            </a:br>
            <a:r>
              <a:rPr lang="en-US" sz="1600" i="1" dirty="0">
                <a:latin typeface="Arial" charset="0"/>
                <a:ea typeface="Arial" charset="0"/>
                <a:cs typeface="Arial" charset="0"/>
              </a:rPr>
              <a:t>City of Raleigh</a:t>
            </a:r>
          </a:p>
          <a:p>
            <a:pPr marL="515938" indent="-171450"/>
            <a:r>
              <a:rPr lang="en-US" sz="1600" b="1" dirty="0">
                <a:latin typeface="Arial" charset="0"/>
                <a:ea typeface="Arial" charset="0"/>
                <a:cs typeface="Arial" charset="0"/>
              </a:rPr>
              <a:t>Allison Weakley</a:t>
            </a:r>
            <a:br>
              <a:rPr lang="en-US" sz="1600" dirty="0">
                <a:latin typeface="Arial" charset="0"/>
                <a:ea typeface="Arial" charset="0"/>
                <a:cs typeface="Arial" charset="0"/>
              </a:rPr>
            </a:br>
            <a:r>
              <a:rPr lang="en-US" sz="1600" i="1" dirty="0">
                <a:latin typeface="Arial" charset="0"/>
                <a:ea typeface="Arial" charset="0"/>
                <a:cs typeface="Arial" charset="0"/>
              </a:rPr>
              <a:t>Town of Chapel Hill</a:t>
            </a:r>
          </a:p>
          <a:p>
            <a:pPr marL="515938" indent="-171450"/>
            <a:r>
              <a:rPr lang="en-US" sz="1600" b="1" dirty="0">
                <a:latin typeface="Arial" charset="0"/>
                <a:ea typeface="Arial" charset="0"/>
                <a:cs typeface="Arial" charset="0"/>
              </a:rPr>
              <a:t>Sally Hoyt</a:t>
            </a:r>
          </a:p>
          <a:p>
            <a:pPr marL="515938" indent="-171450"/>
            <a:r>
              <a:rPr lang="en-US" sz="1600" i="1" dirty="0">
                <a:latin typeface="Arial" charset="0"/>
                <a:ea typeface="Arial" charset="0"/>
                <a:cs typeface="Arial" charset="0"/>
              </a:rPr>
              <a:t>UNC-Chapel Hill</a:t>
            </a:r>
            <a:endParaRPr lang="en-US" sz="1600" b="1" dirty="0">
              <a:latin typeface="Arial" charset="0"/>
              <a:ea typeface="Arial" charset="0"/>
              <a:cs typeface="Arial" charset="0"/>
            </a:endParaRPr>
          </a:p>
          <a:p>
            <a:pPr marL="515938" indent="-171450"/>
            <a:r>
              <a:rPr lang="en-US" sz="1600" b="1" dirty="0">
                <a:latin typeface="Arial" charset="0"/>
                <a:ea typeface="Arial" charset="0"/>
                <a:cs typeface="Arial" charset="0"/>
              </a:rPr>
              <a:t>Dan Ault</a:t>
            </a:r>
            <a:br>
              <a:rPr lang="en-US" sz="1600" dirty="0">
                <a:latin typeface="Arial" charset="0"/>
                <a:ea typeface="Arial" charset="0"/>
                <a:cs typeface="Arial" charset="0"/>
              </a:rPr>
            </a:br>
            <a:r>
              <a:rPr lang="en-US" sz="1600" dirty="0">
                <a:latin typeface="Arial" charset="0"/>
                <a:ea typeface="Arial" charset="0"/>
                <a:cs typeface="Arial" charset="0"/>
              </a:rPr>
              <a:t>Town of Cary</a:t>
            </a:r>
          </a:p>
          <a:p>
            <a:pPr marL="515938" indent="-171450"/>
            <a:r>
              <a:rPr lang="en-US" sz="1600" b="1" dirty="0">
                <a:latin typeface="Arial" charset="0"/>
                <a:ea typeface="Arial" charset="0"/>
                <a:cs typeface="Arial" charset="0"/>
              </a:rPr>
              <a:t>Carter Vickery</a:t>
            </a:r>
            <a:br>
              <a:rPr lang="en-US" sz="1600" dirty="0">
                <a:latin typeface="Arial" charset="0"/>
                <a:ea typeface="Arial" charset="0"/>
                <a:cs typeface="Arial" charset="0"/>
              </a:rPr>
            </a:br>
            <a:r>
              <a:rPr lang="en-US" sz="1600" i="1">
                <a:latin typeface="Arial" charset="0"/>
                <a:ea typeface="Arial" charset="0"/>
                <a:cs typeface="Arial" charset="0"/>
              </a:rPr>
              <a:t>Wake County</a:t>
            </a:r>
            <a:endParaRPr lang="en-US" sz="1600" i="1" dirty="0">
              <a:latin typeface="Arial" charset="0"/>
              <a:ea typeface="Arial" charset="0"/>
              <a:cs typeface="Arial" charset="0"/>
            </a:endParaRPr>
          </a:p>
        </p:txBody>
      </p:sp>
    </p:spTree>
    <p:extLst>
      <p:ext uri="{BB962C8B-B14F-4D97-AF65-F5344CB8AC3E}">
        <p14:creationId xmlns:p14="http://schemas.microsoft.com/office/powerpoint/2010/main" val="62369991"/>
      </p:ext>
    </p:extLst>
  </p:cSld>
  <p:clrMapOvr>
    <a:masterClrMapping/>
  </p:clrMapOvr>
  <mc:AlternateContent xmlns:mc="http://schemas.openxmlformats.org/markup-compatibility/2006" xmlns:p14="http://schemas.microsoft.com/office/powerpoint/2010/main">
    <mc:Choice Requires="p14">
      <p:transition spd="slow" p14:dur="1300" advTm="80000"/>
    </mc:Choice>
    <mc:Fallback xmlns="">
      <p:transition spd="slow" advTm="8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Timeline</a:t>
            </a:r>
          </a:p>
        </p:txBody>
      </p:sp>
      <p:pic>
        <p:nvPicPr>
          <p:cNvPr id="4" name="Picture 3">
            <a:extLst>
              <a:ext uri="{FF2B5EF4-FFF2-40B4-BE49-F238E27FC236}">
                <a16:creationId xmlns:a16="http://schemas.microsoft.com/office/drawing/2014/main" id="{07164884-5989-9346-8E7C-5DE3098F7D9B}"/>
              </a:ext>
            </a:extLst>
          </p:cNvPr>
          <p:cNvPicPr>
            <a:picLocks noChangeAspect="1"/>
          </p:cNvPicPr>
          <p:nvPr/>
        </p:nvPicPr>
        <p:blipFill>
          <a:blip r:embed="rId3"/>
          <a:stretch>
            <a:fillRect/>
          </a:stretch>
        </p:blipFill>
        <p:spPr>
          <a:xfrm>
            <a:off x="1892300" y="3070508"/>
            <a:ext cx="8407400" cy="1803400"/>
          </a:xfrm>
          <a:prstGeom prst="rect">
            <a:avLst/>
          </a:prstGeom>
        </p:spPr>
      </p:pic>
      <p:sp>
        <p:nvSpPr>
          <p:cNvPr id="6" name="Content Placeholder 2">
            <a:extLst>
              <a:ext uri="{FF2B5EF4-FFF2-40B4-BE49-F238E27FC236}">
                <a16:creationId xmlns:a16="http://schemas.microsoft.com/office/drawing/2014/main" id="{C171AA78-9A3A-F346-8341-DCFA965CF410}"/>
              </a:ext>
            </a:extLst>
          </p:cNvPr>
          <p:cNvSpPr txBox="1">
            <a:spLocks/>
          </p:cNvSpPr>
          <p:nvPr/>
        </p:nvSpPr>
        <p:spPr>
          <a:xfrm>
            <a:off x="1822534" y="1090463"/>
            <a:ext cx="8465221" cy="1797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b="1" dirty="0">
                <a:solidFill>
                  <a:srgbClr val="CC0000"/>
                </a:solidFill>
                <a:latin typeface="Arial" charset="0"/>
                <a:ea typeface="Arial" charset="0"/>
                <a:cs typeface="Arial" charset="0"/>
              </a:rPr>
              <a:t>Next Steps: </a:t>
            </a:r>
          </a:p>
          <a:p>
            <a:r>
              <a:rPr lang="en-US" sz="1600" dirty="0">
                <a:latin typeface="Arial" charset="0"/>
                <a:ea typeface="Arial" charset="0"/>
                <a:cs typeface="Arial" charset="0"/>
              </a:rPr>
              <a:t>Assemble the </a:t>
            </a:r>
            <a:r>
              <a:rPr lang="en-US" sz="1600" b="1" dirty="0">
                <a:latin typeface="Arial" charset="0"/>
                <a:ea typeface="Arial" charset="0"/>
                <a:cs typeface="Arial" charset="0"/>
              </a:rPr>
              <a:t>Interdisciplinary Steering Committee </a:t>
            </a:r>
            <a:r>
              <a:rPr lang="en-US" sz="1600" dirty="0">
                <a:latin typeface="Arial" charset="0"/>
                <a:ea typeface="Arial" charset="0"/>
                <a:cs typeface="Arial" charset="0"/>
              </a:rPr>
              <a:t>&amp; </a:t>
            </a:r>
            <a:r>
              <a:rPr lang="en-US" sz="1600" b="1" dirty="0">
                <a:latin typeface="Arial" charset="0"/>
                <a:ea typeface="Arial" charset="0"/>
                <a:cs typeface="Arial" charset="0"/>
              </a:rPr>
              <a:t>Stakeholder Advisory Board </a:t>
            </a:r>
            <a:r>
              <a:rPr lang="en-US" sz="1600" dirty="0">
                <a:latin typeface="Arial" charset="0"/>
                <a:ea typeface="Arial" charset="0"/>
                <a:cs typeface="Arial" charset="0"/>
              </a:rPr>
              <a:t>for Workshop #1: Goal-defining Meeting </a:t>
            </a:r>
          </a:p>
          <a:p>
            <a:r>
              <a:rPr lang="en-US" sz="1600" dirty="0">
                <a:latin typeface="Arial" charset="0"/>
                <a:ea typeface="Arial" charset="0"/>
                <a:cs typeface="Arial" charset="0"/>
              </a:rPr>
              <a:t>Launch web-based discussion portal to follow up on workshops, inspire dialogue, and outline action items for Workshop #2: Work-plan Meeting</a:t>
            </a:r>
          </a:p>
        </p:txBody>
      </p:sp>
      <p:sp>
        <p:nvSpPr>
          <p:cNvPr id="7" name="Content Placeholder 2">
            <a:extLst>
              <a:ext uri="{FF2B5EF4-FFF2-40B4-BE49-F238E27FC236}">
                <a16:creationId xmlns:a16="http://schemas.microsoft.com/office/drawing/2014/main" id="{388DD687-8CB2-CD41-B436-7BAE19DF3407}"/>
              </a:ext>
            </a:extLst>
          </p:cNvPr>
          <p:cNvSpPr txBox="1">
            <a:spLocks/>
          </p:cNvSpPr>
          <p:nvPr/>
        </p:nvSpPr>
        <p:spPr>
          <a:xfrm>
            <a:off x="1872770" y="4906979"/>
            <a:ext cx="8433091" cy="16584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i="1" dirty="0">
                <a:solidFill>
                  <a:srgbClr val="C00000"/>
                </a:solidFill>
                <a:latin typeface="Arial" charset="0"/>
                <a:ea typeface="Arial" charset="0"/>
                <a:cs typeface="Arial" charset="0"/>
              </a:rPr>
              <a:t>Timeline of RCN events. </a:t>
            </a:r>
            <a:br>
              <a:rPr lang="en-US" sz="1400" b="1" i="1" dirty="0">
                <a:solidFill>
                  <a:srgbClr val="C00000"/>
                </a:solidFill>
                <a:latin typeface="Arial" charset="0"/>
                <a:ea typeface="Arial" charset="0"/>
                <a:cs typeface="Arial" charset="0"/>
              </a:rPr>
            </a:br>
            <a:endParaRPr lang="en-US" sz="1400" b="1" i="1" dirty="0">
              <a:solidFill>
                <a:srgbClr val="C00000"/>
              </a:solidFill>
              <a:latin typeface="Arial" charset="0"/>
              <a:ea typeface="Arial" charset="0"/>
              <a:cs typeface="Arial" charset="0"/>
            </a:endParaRPr>
          </a:p>
          <a:p>
            <a:pPr marL="0" indent="0">
              <a:buNone/>
            </a:pPr>
            <a:r>
              <a:rPr lang="en-US" sz="1400" i="1" dirty="0">
                <a:solidFill>
                  <a:srgbClr val="C00000"/>
                </a:solidFill>
                <a:latin typeface="Arial" charset="0"/>
                <a:ea typeface="Arial" charset="0"/>
                <a:cs typeface="Arial" charset="0"/>
              </a:rPr>
              <a:t>Regular workshops and symposia will establish and maintain both personal interactions and a collaborative online space for knowledge-sharing.</a:t>
            </a:r>
          </a:p>
          <a:p>
            <a:pPr marL="0" indent="0">
              <a:buNone/>
            </a:pPr>
            <a:endParaRPr lang="en-US" sz="1400" i="1" dirty="0">
              <a:solidFill>
                <a:srgbClr val="C00000"/>
              </a:solidFill>
              <a:latin typeface="Arial" charset="0"/>
              <a:ea typeface="Arial" charset="0"/>
              <a:cs typeface="Arial" charset="0"/>
            </a:endParaRPr>
          </a:p>
          <a:p>
            <a:pPr marL="0" indent="0">
              <a:buNone/>
            </a:pPr>
            <a:r>
              <a:rPr lang="en-US" sz="1400" i="1" dirty="0">
                <a:solidFill>
                  <a:srgbClr val="C00000"/>
                </a:solidFill>
                <a:latin typeface="Arial" charset="0"/>
                <a:ea typeface="Arial" charset="0"/>
                <a:cs typeface="Arial" charset="0"/>
              </a:rPr>
              <a:t>Goal: Cultivate smart connections among stakeholders in the Triangle and culminate in consensus for the best strategy to develop </a:t>
            </a:r>
            <a:r>
              <a:rPr lang="en-US" sz="1400" i="1" dirty="0" err="1">
                <a:solidFill>
                  <a:srgbClr val="C00000"/>
                </a:solidFill>
                <a:latin typeface="Arial" charset="0"/>
                <a:ea typeface="Arial" charset="0"/>
                <a:cs typeface="Arial" charset="0"/>
              </a:rPr>
              <a:t>TomorrowNow</a:t>
            </a:r>
            <a:r>
              <a:rPr lang="en-US" sz="1400" i="1" dirty="0">
                <a:solidFill>
                  <a:srgbClr val="C00000"/>
                </a:solidFill>
                <a:latin typeface="Arial" charset="0"/>
                <a:ea typeface="Arial" charset="0"/>
                <a:cs typeface="Arial" charset="0"/>
              </a:rPr>
              <a:t>.</a:t>
            </a:r>
            <a:endParaRPr lang="en-US" sz="1400" b="1" i="1"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1423028289"/>
      </p:ext>
    </p:extLst>
  </p:cSld>
  <p:clrMapOvr>
    <a:masterClrMapping/>
  </p:clrMapOvr>
  <mc:AlternateContent xmlns:mc="http://schemas.openxmlformats.org/markup-compatibility/2006" xmlns:p14="http://schemas.microsoft.com/office/powerpoint/2010/main">
    <mc:Choice Requires="p14">
      <p:transition spd="slow" p14:dur="1300" advTm="65000"/>
    </mc:Choice>
    <mc:Fallback xmlns="">
      <p:transition spd="slow" advTm="6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941</Words>
  <Application>Microsoft Office PowerPoint</Application>
  <PresentationFormat>Widescreen</PresentationFormat>
  <Paragraphs>64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Project Aims</vt:lpstr>
      <vt:lpstr>Status of the Project</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F. Harding</dc:creator>
  <cp:lastModifiedBy>Sean F. Harding</cp:lastModifiedBy>
  <cp:revision>41</cp:revision>
  <dcterms:created xsi:type="dcterms:W3CDTF">2018-04-05T18:21:39Z</dcterms:created>
  <dcterms:modified xsi:type="dcterms:W3CDTF">2018-04-05T20:36:31Z</dcterms:modified>
</cp:coreProperties>
</file>