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47" d="100"/>
          <a:sy n="47" d="100"/>
        </p:scale>
        <p:origin x="54" y="19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B5E4E-915B-4ACD-B59E-0DECB064B70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34C53-E092-4F5C-AA54-5C2A9CD21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61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BRIEFLY INTRODUCE YOURSELF AND YOUR</a:t>
            </a:r>
            <a:r>
              <a:rPr lang="en-US" b="1" baseline="0" dirty="0"/>
              <a:t> INVESTIGATORS (10 sec slide)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15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brief background:</a:t>
            </a:r>
            <a:r>
              <a:rPr lang="en-US" b="1" baseline="0" dirty="0"/>
              <a:t> P</a:t>
            </a:r>
            <a:r>
              <a:rPr lang="en-US" b="1" dirty="0"/>
              <a:t>lease describe the</a:t>
            </a:r>
            <a:r>
              <a:rPr lang="en-US" b="1" baseline="0" dirty="0"/>
              <a:t> problem you are addressing and why it is important (20sec slide)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84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brief background:</a:t>
            </a:r>
            <a:r>
              <a:rPr lang="en-US" b="1" baseline="0" dirty="0"/>
              <a:t> P</a:t>
            </a:r>
            <a:r>
              <a:rPr lang="en-US" b="1" dirty="0"/>
              <a:t>lease describe the</a:t>
            </a:r>
            <a:r>
              <a:rPr lang="en-US" b="1" baseline="0" dirty="0"/>
              <a:t> problem you are addressing and why it is important (20sec slide)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99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brief background:</a:t>
            </a:r>
            <a:r>
              <a:rPr lang="en-US" b="1" baseline="0" dirty="0"/>
              <a:t> P</a:t>
            </a:r>
            <a:r>
              <a:rPr lang="en-US" b="1" dirty="0"/>
              <a:t>lease describe the</a:t>
            </a:r>
            <a:r>
              <a:rPr lang="en-US" b="1" baseline="0" dirty="0"/>
              <a:t> problem you are addressing and why it is important (20sec slide)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12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3AC59-92B5-46C3-AC81-9EE61E365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6192E-A504-4CFB-87CC-2F3E5253E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EF04D-B588-42CF-8946-74F9A5923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F7FEA-FE85-408B-A994-53A171782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CEF9A-2C85-4568-9390-94C27BA72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8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013B7-0A4C-4DB2-89F4-FB1957165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B87369-6468-45B4-85F5-1789933B1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B61DE-BC8D-4555-956A-EAB6859D6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DAEF8-5F7C-4184-ABDF-3310926B2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071BB-A976-47C4-8DFA-12B4A674B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4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FC1489-2E7E-47D3-9313-3657BDAF19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8F068-3231-4789-B076-AFC4D9219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A4F08-BE3E-4ED1-A11C-62B1DCC56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423A8-4A87-4CCE-8F34-3904A2BE6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EF903-90A7-4C54-A364-810C93B99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2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E9BDB-0132-420F-A2DC-9BCDF037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A6B37-9D7B-4194-9AA4-C69C47DC2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0054A-7E9A-4BE5-A008-5904EAFD7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6CA80-A30C-447F-B963-9F4A50AA7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00A7F-CD34-4996-AB39-A5B689DC1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9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51C4-FA5C-412E-ABA1-097A5F438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77447-594F-47E7-8FF5-E4F041283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110A8-6ED2-4B40-B79B-48150EA13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1BA56-DD16-4AF8-95E6-9327D89FF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8CC4A-65F5-40B9-89DD-BE967E92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9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469F6-4339-4EC9-9393-63C30EA0A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CAE31-1EE8-4466-8A8D-057666C2CD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B313A7-D70E-42CE-9158-F8515FEB8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8131D-25E1-42A5-BE1D-C0EA33AD6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A4795-5953-4A20-9530-B09C23D19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842DD-071C-4CAB-93DF-31DD54293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3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707B4-F1F3-4F46-81F6-544F62F87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CB7A0-1800-4821-88F8-A056A1817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C350F-3251-4C3F-BEE3-8650F8ACA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9D6A10-1BF7-4429-A07A-FE6B2944D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F6AC76-39DD-4807-80E0-D95705922E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B697F0-C379-47A4-98DE-DEC6A70EF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0E58E-7046-40D9-8FEA-B336BB37A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68EB91-8153-4FA7-96A4-BDA0BB05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3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5FD51-F936-43EB-ACBC-5D80406C7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56447B-FB7C-4039-9761-1E139C559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FED803-430C-4405-8309-C04867C7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F8B829-412A-4A02-8A52-8495D69C5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1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84EEC3-00F6-434E-9461-130FCA44E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ED0C0E-A119-48A3-A40D-72CF19A8D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1F0EA0-ED3B-4E8E-8807-7209C8FC5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4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429C-78D2-47EF-AC6F-D00CCAFA3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B0299-3527-4E10-8817-B89537114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5773E-4CD4-4A78-BBBF-1C05132E0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DE978-D653-483C-B517-7ADAF88D7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2C4A2-126B-4DA8-9166-D9E41EDBC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14058-CB56-4A34-A8E6-87342B8DC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3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9F1F-5AFC-4CB9-950A-87BE0A667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8E5E8-5D4F-4989-BF19-2BE335C91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B5B94A-43FF-4260-86EE-80018AEF7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88BFF4-6F2D-48A2-BAE9-621E9590F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53CB6-BDD0-4E24-962F-CA51BF0C5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EE88B-0520-4FA7-8722-097CAABFB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3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03C4BD-9B4B-4F8C-878B-5B09C3EBE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BEA2D-62DA-4B30-B9CC-3EFA0A82A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2E81C-0C60-4480-B020-A9A2C68B1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81A86-EC97-47BD-A0CF-9B2D4E2C5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EB43E-1AA5-4FFF-907B-23B72A788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7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iscovery.osu.edu/tda/" TargetMode="External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wexnermedical.osu.edu/obstetrics-gynecology/pregnancy/moms2b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4.png"/><Relationship Id="rId10" Type="http://schemas.openxmlformats.org/officeDocument/2006/relationships/image" Target="../media/image12.jpeg"/><Relationship Id="rId4" Type="http://schemas.openxmlformats.org/officeDocument/2006/relationships/image" Target="../media/image7.jpe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938152" y="1854497"/>
            <a:ext cx="10272154" cy="203835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accent2"/>
                </a:solidFill>
                <a:effectLst/>
              </a:rPr>
              <a:t>PG: Using Innovations in Big Data and Technology to Address the High Rate of Infant Mortality in Greater Columbus, Ohio, NSF Award 1737560</a:t>
            </a:r>
          </a:p>
        </p:txBody>
      </p:sp>
      <p:sp>
        <p:nvSpPr>
          <p:cNvPr id="10" name="Subtitle 3"/>
          <p:cNvSpPr txBox="1">
            <a:spLocks/>
          </p:cNvSpPr>
          <p:nvPr/>
        </p:nvSpPr>
        <p:spPr>
          <a:xfrm>
            <a:off x="1056904" y="3673642"/>
            <a:ext cx="10153401" cy="24894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2F5897"/>
                </a:solidFill>
              </a:rPr>
              <a:t>Raghu Machiraju, Courtney D. Lynch,  Anish Arora, and Christopher R. Browning with Moms2B Ohio</a:t>
            </a:r>
          </a:p>
          <a:p>
            <a:r>
              <a:rPr lang="en-US" dirty="0">
                <a:solidFill>
                  <a:srgbClr val="2F5897"/>
                </a:solidFill>
              </a:rPr>
              <a:t>Translational Data Analytics Institute and College of Medicine,</a:t>
            </a:r>
          </a:p>
          <a:p>
            <a:pPr marL="0" indent="0">
              <a:buNone/>
            </a:pPr>
            <a:r>
              <a:rPr lang="en-US" dirty="0">
                <a:solidFill>
                  <a:srgbClr val="2F5897"/>
                </a:solidFill>
              </a:rPr>
              <a:t>     The Ohio State University</a:t>
            </a:r>
          </a:p>
          <a:p>
            <a:r>
              <a:rPr lang="en-US" dirty="0">
                <a:solidFill>
                  <a:srgbClr val="2F5897"/>
                </a:solidFill>
              </a:rPr>
              <a:t>Websites: </a:t>
            </a:r>
            <a:r>
              <a:rPr lang="en-US" dirty="0">
                <a:solidFill>
                  <a:srgbClr val="2F5897"/>
                </a:solidFill>
                <a:hlinkClick r:id="rId3"/>
              </a:rPr>
              <a:t>https://discovery.osu.edu/tda/</a:t>
            </a:r>
            <a:r>
              <a:rPr lang="en-US" dirty="0">
                <a:solidFill>
                  <a:srgbClr val="2F5897"/>
                </a:solidFill>
              </a:rPr>
              <a:t> </a:t>
            </a:r>
            <a:r>
              <a:rPr lang="en-US" dirty="0">
                <a:solidFill>
                  <a:srgbClr val="2F5897"/>
                </a:solidFill>
                <a:hlinkClick r:id="rId4"/>
              </a:rPr>
              <a:t>https://wexnermedical.osu.edu/obstetrics-gynecology/pregnancy/moms2b</a:t>
            </a:r>
            <a:endParaRPr lang="en-US" dirty="0">
              <a:solidFill>
                <a:srgbClr val="2F5897"/>
              </a:solidFill>
            </a:endParaRPr>
          </a:p>
          <a:p>
            <a:endParaRPr lang="en-US" dirty="0">
              <a:solidFill>
                <a:srgbClr val="2F5897"/>
              </a:solidFill>
            </a:endParaRPr>
          </a:p>
        </p:txBody>
      </p:sp>
      <p:pic>
        <p:nvPicPr>
          <p:cNvPr id="8" name="Picture 2" descr="ttps://www.nsf.gov/images/logos/nsf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946" y="6033006"/>
            <a:ext cx="820054" cy="82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2018 NSF SMART AND CONNECTED COMMUNITIES PI MEETING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31AEE49-FF5E-AA4A-8731-F6F850307C2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alphaModFix amt="33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6000"/>
                    </a14:imgEffect>
                  </a14:imgLayer>
                </a14:imgProps>
              </a:ext>
            </a:extLst>
          </a:blip>
          <a:srcRect b="4922"/>
          <a:stretch/>
        </p:blipFill>
        <p:spPr>
          <a:xfrm>
            <a:off x="0" y="360476"/>
            <a:ext cx="12192000" cy="163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43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25000"/>
    </mc:Choice>
    <mc:Fallback xmlns="">
      <p:transition advClick="0" advTm="2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2070411" y="130175"/>
            <a:ext cx="8018153" cy="76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accent2"/>
                </a:solidFill>
              </a:rPr>
              <a:t>Project Aims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1620" y="1176956"/>
            <a:ext cx="40719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/>
              <a:t>Identify data gaps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Align with key stakeholders and partners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Formulate a plan to leverage our technological and content expertise to design and implement novel interventions to improve maternal and infant health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600" y="1646823"/>
            <a:ext cx="7062190" cy="497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693600" y="1049294"/>
            <a:ext cx="706219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0" b="1" dirty="0"/>
              <a:t>Infant Mortality Reduction Implementation Plan and Targets for Intervention</a:t>
            </a:r>
          </a:p>
        </p:txBody>
      </p:sp>
      <p:sp>
        <p:nvSpPr>
          <p:cNvPr id="16" name="Oval 15"/>
          <p:cNvSpPr/>
          <p:nvPr/>
        </p:nvSpPr>
        <p:spPr>
          <a:xfrm>
            <a:off x="5830783" y="2430172"/>
            <a:ext cx="2731325" cy="3218213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275117" y="5521470"/>
            <a:ext cx="2323794" cy="243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Image result for moms2b ohio 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7317" y="5080207"/>
            <a:ext cx="6750616" cy="113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hio State Block O Templa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411" y="3749897"/>
            <a:ext cx="1482395" cy="148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220297" y="4306428"/>
            <a:ext cx="66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TDAI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885315" y="4518174"/>
            <a:ext cx="95981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794288" y="5150697"/>
            <a:ext cx="7238" cy="4976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22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40000"/>
    </mc:Choice>
    <mc:Fallback xmlns="">
      <p:transition advClick="0" advTm="4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7" name="Picture 19" descr="Image result for smart columbu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093" y="3525149"/>
            <a:ext cx="571500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Picture 21" descr="Image result for columbus diaper ban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19" y="395985"/>
            <a:ext cx="1862020" cy="186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2070411" y="130175"/>
            <a:ext cx="8018153" cy="76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accent2"/>
                </a:solidFill>
              </a:rPr>
              <a:t>Status of the Project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33639" y="894471"/>
            <a:ext cx="672315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200" dirty="0"/>
              <a:t>Working with Moms2B to collect qualitative input from moms regarding challenges</a:t>
            </a:r>
          </a:p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200" dirty="0"/>
              <a:t>Aligning with key stakeholders to identify targets for intervention</a:t>
            </a:r>
          </a:p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200" dirty="0"/>
              <a:t>Implementing stakeholder needs assessment survey</a:t>
            </a:r>
          </a:p>
          <a:p>
            <a:pPr algn="ctr"/>
            <a:endParaRPr lang="en-US" sz="2000" b="1" dirty="0"/>
          </a:p>
        </p:txBody>
      </p:sp>
      <p:pic>
        <p:nvPicPr>
          <p:cNvPr id="4" name="Picture 2" descr="Image result for moms2b ohio sta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492" y="2573360"/>
            <a:ext cx="8762200" cy="147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wexner medical center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3735985"/>
            <a:ext cx="3122015" cy="3122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mid ohio food ban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02" y="2456731"/>
            <a:ext cx="1869259" cy="1869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buckeye health pla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671" y="30643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0" descr="Image result for caresour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2" descr="Image result for caresourc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4" descr="Image result for caresourc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941" y="2573360"/>
            <a:ext cx="3067503" cy="81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23" descr="Image result for columbus public health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127" y="5311494"/>
            <a:ext cx="3282931" cy="137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3" name="Picture 25" descr="Image result for columbus job and family service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25" y="4849741"/>
            <a:ext cx="35718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60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20000"/>
    </mc:Choice>
    <mc:Fallback xmlns="">
      <p:transition advClick="0" advTm="2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1128157" y="130175"/>
            <a:ext cx="9678388" cy="7620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4000" b="1" dirty="0">
                <a:solidFill>
                  <a:schemeClr val="accent2"/>
                </a:solidFill>
              </a:rPr>
              <a:t>Preliminary Findings and Planned Outcomes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68529" y="1196363"/>
            <a:ext cx="801815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u="sng" dirty="0"/>
              <a:t>Preliminary Findings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/>
              <a:t>Inadequate investment to date in informatics approaches to combine and analyze relevant multilevel (e.g., individual lifestyle factors, neighborhood characteristics) data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Coordinated multi-provider interventions (e.g., healthcare, transport, food providers) can help improve outcomes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/>
              <a:t>Determined technological and big data capabilities that team could offer</a:t>
            </a:r>
          </a:p>
          <a:p>
            <a:pPr lvl="0"/>
            <a:endParaRPr lang="en-US" sz="2400" dirty="0"/>
          </a:p>
          <a:p>
            <a:pPr lvl="0"/>
            <a:r>
              <a:rPr lang="en-US" sz="2400" b="1" u="sng" dirty="0"/>
              <a:t>Planned Outcomes</a:t>
            </a:r>
          </a:p>
          <a:p>
            <a:pPr lvl="0"/>
            <a:r>
              <a:rPr lang="en-US" sz="2400" dirty="0"/>
              <a:t>Plan (with an intent to implement) an innovative big data and technology approach to help address the high rate of infant mortality in Greater Columbus</a:t>
            </a:r>
          </a:p>
        </p:txBody>
      </p:sp>
    </p:spTree>
    <p:extLst>
      <p:ext uri="{BB962C8B-B14F-4D97-AF65-F5344CB8AC3E}">
        <p14:creationId xmlns:p14="http://schemas.microsoft.com/office/powerpoint/2010/main" val="101422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30000"/>
    </mc:Choice>
    <mc:Fallback xmlns="">
      <p:transition advClick="0" advTm="3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330</Words>
  <Application>Microsoft Office PowerPoint</Application>
  <PresentationFormat>Widescreen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Project Aims</vt:lpstr>
      <vt:lpstr>Status of the Project</vt:lpstr>
      <vt:lpstr>Preliminary Findings and Planned Outcomes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F. Harding</dc:creator>
  <cp:lastModifiedBy>Sean F. Harding</cp:lastModifiedBy>
  <cp:revision>29</cp:revision>
  <dcterms:created xsi:type="dcterms:W3CDTF">2018-04-05T18:21:39Z</dcterms:created>
  <dcterms:modified xsi:type="dcterms:W3CDTF">2018-04-05T20:19:04Z</dcterms:modified>
</cp:coreProperties>
</file>