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8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5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37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05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09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84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2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ttsmartliving.org/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pittsmartliving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labrinidis.cs.pitt.edu/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1848973"/>
            <a:ext cx="9144000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500" b="1" dirty="0">
                <a:solidFill>
                  <a:schemeClr val="accent2"/>
                </a:solidFill>
                <a:effectLst/>
              </a:rPr>
              <a:t>IRG Track 2: Building a Smart City Economy and Information Ecosystem to Motivate Pro-Social Transportation Behavior (CNS-</a:t>
            </a:r>
            <a:r>
              <a:rPr lang="is-IS" sz="3500" b="1" dirty="0">
                <a:solidFill>
                  <a:schemeClr val="accent2"/>
                </a:solidFill>
                <a:effectLst/>
              </a:rPr>
              <a:t>1739413)</a:t>
            </a:r>
            <a:endParaRPr lang="en-US" sz="35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740187" y="3673642"/>
            <a:ext cx="8737678" cy="2489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F5897"/>
                </a:solidFill>
              </a:rPr>
              <a:t>Alexandros Labrinidis (PI)</a:t>
            </a:r>
          </a:p>
          <a:p>
            <a:r>
              <a:rPr lang="en-US" dirty="0">
                <a:solidFill>
                  <a:srgbClr val="2F5897"/>
                </a:solidFill>
              </a:rPr>
              <a:t>University of Pittsburgh</a:t>
            </a:r>
          </a:p>
          <a:p>
            <a:r>
              <a:rPr lang="en-US" dirty="0">
                <a:solidFill>
                  <a:srgbClr val="2F5897"/>
                </a:solidFill>
                <a:hlinkClick r:id="rId3"/>
              </a:rPr>
              <a:t>https://PittSmartLiving.org</a:t>
            </a:r>
            <a:r>
              <a:rPr lang="en-US" dirty="0">
                <a:solidFill>
                  <a:srgbClr val="2F5897"/>
                </a:solidFill>
              </a:rPr>
              <a:t> </a:t>
            </a:r>
          </a:p>
          <a:p>
            <a:r>
              <a:rPr lang="en-US" dirty="0">
                <a:solidFill>
                  <a:srgbClr val="2F5897"/>
                </a:solidFill>
              </a:rPr>
              <a:t>Twitter: @</a:t>
            </a:r>
            <a:r>
              <a:rPr lang="en-US" dirty="0" err="1">
                <a:solidFill>
                  <a:srgbClr val="2F5897"/>
                </a:solidFill>
              </a:rPr>
              <a:t>PittSmartLiving</a:t>
            </a:r>
            <a:endParaRPr lang="en-US" dirty="0">
              <a:solidFill>
                <a:srgbClr val="2F589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4922"/>
          <a:stretch/>
        </p:blipFill>
        <p:spPr>
          <a:xfrm>
            <a:off x="0" y="216098"/>
            <a:ext cx="12192000" cy="1632875"/>
          </a:xfrm>
          <a:prstGeom prst="rect">
            <a:avLst/>
          </a:prstGeom>
        </p:spPr>
      </p:pic>
      <p:pic>
        <p:nvPicPr>
          <p:cNvPr id="12" name="Picture 2" descr="ttps://www.nsf.gov/images/logos/nsf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2018 NSF SMART AND CONNECTED COMMUNITIES PI MEETING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14" y="3673642"/>
            <a:ext cx="2693551" cy="179570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https://PittSmartLiving.org</a:t>
            </a:r>
          </a:p>
        </p:txBody>
      </p:sp>
    </p:spTree>
    <p:extLst>
      <p:ext uri="{BB962C8B-B14F-4D97-AF65-F5344CB8AC3E}">
        <p14:creationId xmlns:p14="http://schemas.microsoft.com/office/powerpoint/2010/main" val="200024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0"/>
    </mc:Choice>
    <mc:Fallback xmlns="">
      <p:transition advClick="0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tps://www.nsf.gov/images/logos/ns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 Same Side Corner Rectangle 10"/>
          <p:cNvSpPr/>
          <p:nvPr/>
        </p:nvSpPr>
        <p:spPr>
          <a:xfrm>
            <a:off x="8418487" y="4048134"/>
            <a:ext cx="1903261" cy="2287305"/>
          </a:xfrm>
          <a:prstGeom prst="round2Same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6310203" y="4048135"/>
            <a:ext cx="1719951" cy="2287305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 Same Side Corner Rectangle 14"/>
          <p:cNvSpPr/>
          <p:nvPr/>
        </p:nvSpPr>
        <p:spPr>
          <a:xfrm>
            <a:off x="1490664" y="4048134"/>
            <a:ext cx="4525611" cy="2287305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 Same Side Corner Rectangle 15"/>
          <p:cNvSpPr/>
          <p:nvPr/>
        </p:nvSpPr>
        <p:spPr>
          <a:xfrm>
            <a:off x="1490664" y="1282166"/>
            <a:ext cx="8831085" cy="2471249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43" y="235414"/>
            <a:ext cx="1570129" cy="10467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5204" y="4574049"/>
            <a:ext cx="1235469" cy="12354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6201" y="1829902"/>
            <a:ext cx="1172448" cy="12354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3202" y="1797606"/>
            <a:ext cx="1113331" cy="12354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0619" y="4576397"/>
            <a:ext cx="1063531" cy="12354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7882" y="1829902"/>
            <a:ext cx="1170500" cy="12354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202" y="4576513"/>
            <a:ext cx="1233829" cy="12338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3283" y="4574048"/>
            <a:ext cx="1106390" cy="12354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6468" y="1829902"/>
            <a:ext cx="1118916" cy="123546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93102" y="3019320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Alexandros </a:t>
            </a:r>
            <a:br>
              <a:rPr lang="en-US" sz="2400" dirty="0"/>
            </a:br>
            <a:r>
              <a:rPr lang="en-US" sz="2400" dirty="0"/>
              <a:t>Labrinidis (PI)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33577" y="3053085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Adam Lee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7025" y="3046777"/>
            <a:ext cx="133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Yu-Ru Lin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03693" y="2955110"/>
            <a:ext cx="1871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Konstantinos </a:t>
            </a:r>
            <a:br>
              <a:rPr lang="en-US" sz="2400"/>
            </a:br>
            <a:r>
              <a:rPr lang="en-US" sz="2400" dirty="0" err="1"/>
              <a:t>Pelechrinis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901292" y="5793008"/>
            <a:ext cx="1723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Kent Harries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64972" y="5793008"/>
            <a:ext cx="211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Mark </a:t>
            </a:r>
            <a:r>
              <a:rPr lang="en-US" sz="2400" dirty="0" err="1"/>
              <a:t>Magalotti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342323" y="5793007"/>
            <a:ext cx="1642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Sera </a:t>
            </a:r>
            <a:r>
              <a:rPr lang="en-US" sz="2400" dirty="0" err="1"/>
              <a:t>Linardi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8364872" y="5808389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Matt </a:t>
            </a:r>
            <a:r>
              <a:rPr lang="en-US" sz="2400" dirty="0" err="1"/>
              <a:t>Caywood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617869" y="1317525"/>
            <a:ext cx="504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School of Computing and Information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47841" y="4080098"/>
            <a:ext cx="299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School of Engineering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90347" y="4080099"/>
            <a:ext cx="124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GSPIA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36666" y="4094197"/>
            <a:ext cx="1745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</a:rPr>
              <a:t>TransitScreen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39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Team Members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https://PittSmartLiving.org</a:t>
            </a:r>
          </a:p>
        </p:txBody>
      </p:sp>
    </p:spTree>
    <p:extLst>
      <p:ext uri="{BB962C8B-B14F-4D97-AF65-F5344CB8AC3E}">
        <p14:creationId xmlns:p14="http://schemas.microsoft.com/office/powerpoint/2010/main" val="57752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25000"/>
    </mc:Choice>
    <mc:Fallback xmlns="">
      <p:transition advClick="0" advTm="2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tps://www.nsf.gov/images/logos/ns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43" y="235414"/>
            <a:ext cx="1570129" cy="1046752"/>
          </a:xfrm>
          <a:prstGeom prst="rect">
            <a:avLst/>
          </a:prstGeom>
        </p:spPr>
      </p:pic>
      <p:sp>
        <p:nvSpPr>
          <p:cNvPr id="39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Partners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393700" y="1421866"/>
            <a:ext cx="5384800" cy="41679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Port Authority of Allegheny County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Healthy Ride Pittsburgh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City of Pittsburgh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Oakland Business Improvement District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Pittsburgh Downtown Partnership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Envision Downtown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939787" y="1421866"/>
            <a:ext cx="7200900" cy="4167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Oakland Transportation Management </a:t>
            </a:r>
            <a:br>
              <a:rPr lang="en-US" sz="2400" dirty="0"/>
            </a:br>
            <a:r>
              <a:rPr lang="en-US" sz="2400" dirty="0"/>
              <a:t>Association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Pittsburgh 2030 District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Radius Networks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UPMC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Daniele </a:t>
            </a:r>
            <a:r>
              <a:rPr lang="en-US" sz="2400" dirty="0" err="1"/>
              <a:t>Quercia</a:t>
            </a:r>
            <a:r>
              <a:rPr lang="en-US" sz="2400" dirty="0"/>
              <a:t>, Bell Labs, Cambridge, UK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393700" y="4411115"/>
            <a:ext cx="10978246" cy="1621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University of Pittsburgh </a:t>
            </a:r>
            <a:r>
              <a:rPr lang="mr-IN" sz="2400" dirty="0"/>
              <a:t>–</a:t>
            </a:r>
            <a:r>
              <a:rPr lang="en-US" sz="2400" dirty="0"/>
              <a:t> Department of Parking, Transportation &amp; Services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University of Pittsburgh </a:t>
            </a:r>
            <a:r>
              <a:rPr lang="mr-IN" sz="2400" dirty="0"/>
              <a:t>–</a:t>
            </a:r>
            <a:r>
              <a:rPr lang="en-US" sz="2400" dirty="0"/>
              <a:t> Office of Community and Governmental Relations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University of Pittsburgh </a:t>
            </a:r>
            <a:r>
              <a:rPr lang="mr-IN" sz="2400" dirty="0"/>
              <a:t>–</a:t>
            </a:r>
            <a:r>
              <a:rPr lang="en-US" sz="2400" dirty="0"/>
              <a:t> Center for Social &amp; Urban Research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https://PittSmartLiving.org</a:t>
            </a:r>
          </a:p>
        </p:txBody>
      </p:sp>
    </p:spTree>
    <p:extLst>
      <p:ext uri="{BB962C8B-B14F-4D97-AF65-F5344CB8AC3E}">
        <p14:creationId xmlns:p14="http://schemas.microsoft.com/office/powerpoint/2010/main" val="23781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25000"/>
    </mc:Choice>
    <mc:Fallback xmlns="">
      <p:transition advClick="0" advTm="2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tps://www.nsf.gov/images/logos/ns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43" y="235414"/>
            <a:ext cx="1570129" cy="1046752"/>
          </a:xfrm>
          <a:prstGeom prst="rect">
            <a:avLst/>
          </a:prstGeom>
        </p:spPr>
      </p:pic>
      <p:sp>
        <p:nvSpPr>
          <p:cNvPr id="39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3087" y="1394604"/>
            <a:ext cx="10972800" cy="4853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Arial" charset="0"/>
                <a:cs typeface="Arial" charset="0"/>
              </a:rPr>
              <a:t>Design, develop, deploy, and evaluate a </a:t>
            </a:r>
            <a:r>
              <a:rPr lang="en-US" dirty="0">
                <a:solidFill>
                  <a:srgbClr val="C00000"/>
                </a:solidFill>
                <a:ea typeface="Arial" charset="0"/>
                <a:cs typeface="Arial" charset="0"/>
              </a:rPr>
              <a:t>multimodal trip planning mobile app </a:t>
            </a:r>
            <a:r>
              <a:rPr lang="en-US" dirty="0">
                <a:ea typeface="Arial" charset="0"/>
                <a:cs typeface="Arial" charset="0"/>
              </a:rPr>
              <a:t>that: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ea typeface="Arial" charset="0"/>
                <a:cs typeface="Arial" charset="0"/>
              </a:rPr>
              <a:t>Provides commuters with </a:t>
            </a:r>
            <a:r>
              <a:rPr lang="en-US" sz="2800" dirty="0">
                <a:solidFill>
                  <a:srgbClr val="0070C0"/>
                </a:solidFill>
                <a:ea typeface="Arial" charset="0"/>
                <a:cs typeface="Arial" charset="0"/>
              </a:rPr>
              <a:t>real-time information of arrival and utilization </a:t>
            </a:r>
            <a:r>
              <a:rPr lang="en-US" sz="2800" dirty="0">
                <a:ea typeface="Arial" charset="0"/>
                <a:cs typeface="Arial" charset="0"/>
              </a:rPr>
              <a:t>of all relevant options of public transit (e.g., bus, subway, shuttles, bikes, etc.)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ea typeface="Arial" charset="0"/>
                <a:cs typeface="Arial" charset="0"/>
              </a:rPr>
              <a:t>Enables commuters to automatically ”compose” </a:t>
            </a:r>
            <a:r>
              <a:rPr lang="en-US" sz="2800" dirty="0">
                <a:solidFill>
                  <a:srgbClr val="0070C0"/>
                </a:solidFill>
                <a:ea typeface="Arial" charset="0"/>
                <a:cs typeface="Arial" charset="0"/>
              </a:rPr>
              <a:t>smart multimodal trips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ea typeface="Arial" charset="0"/>
                <a:cs typeface="Arial" charset="0"/>
              </a:rPr>
              <a:t>Supports </a:t>
            </a:r>
            <a:r>
              <a:rPr lang="en-US" sz="2800" dirty="0">
                <a:solidFill>
                  <a:srgbClr val="0070C0"/>
                </a:solidFill>
                <a:ea typeface="Arial" charset="0"/>
                <a:cs typeface="Arial" charset="0"/>
              </a:rPr>
              <a:t>other criteria for routing </a:t>
            </a:r>
            <a:r>
              <a:rPr lang="en-US" sz="2800" dirty="0">
                <a:ea typeface="Arial" charset="0"/>
                <a:cs typeface="Arial" charset="0"/>
              </a:rPr>
              <a:t>beyond trip duration (e.g., healthy life-style, scenic routes, </a:t>
            </a:r>
            <a:r>
              <a:rPr lang="en-US" sz="2800" dirty="0" err="1">
                <a:ea typeface="Arial" charset="0"/>
                <a:cs typeface="Arial" charset="0"/>
              </a:rPr>
              <a:t>etc</a:t>
            </a:r>
            <a:r>
              <a:rPr lang="en-US" sz="2800" dirty="0">
                <a:ea typeface="Arial" charset="0"/>
                <a:cs typeface="Arial" charset="0"/>
              </a:rPr>
              <a:t>)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https://PittSmartLiving.org</a:t>
            </a:r>
          </a:p>
        </p:txBody>
      </p:sp>
    </p:spTree>
    <p:extLst>
      <p:ext uri="{BB962C8B-B14F-4D97-AF65-F5344CB8AC3E}">
        <p14:creationId xmlns:p14="http://schemas.microsoft.com/office/powerpoint/2010/main" val="6351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45000"/>
    </mc:Choice>
    <mc:Fallback xmlns="">
      <p:transition advClick="0" advTm="4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tps://www.nsf.gov/images/logos/ns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43" y="235414"/>
            <a:ext cx="1570129" cy="1046752"/>
          </a:xfrm>
          <a:prstGeom prst="rect">
            <a:avLst/>
          </a:prstGeom>
        </p:spPr>
      </p:pic>
      <p:sp>
        <p:nvSpPr>
          <p:cNvPr id="39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3087" y="1394604"/>
            <a:ext cx="10972800" cy="48537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sz="2800" dirty="0">
                <a:ea typeface="Arial" charset="0"/>
                <a:cs typeface="Arial" charset="0"/>
              </a:rPr>
              <a:t>Build a </a:t>
            </a:r>
            <a:r>
              <a:rPr lang="en-US" sz="2800" dirty="0">
                <a:solidFill>
                  <a:srgbClr val="C00000"/>
                </a:solidFill>
                <a:ea typeface="Arial" charset="0"/>
                <a:cs typeface="Arial" charset="0"/>
              </a:rPr>
              <a:t>marketplace around </a:t>
            </a:r>
            <a:r>
              <a:rPr lang="en-US" sz="2800" b="1" dirty="0">
                <a:solidFill>
                  <a:srgbClr val="C00000"/>
                </a:solidFill>
                <a:ea typeface="Arial" charset="0"/>
                <a:cs typeface="Arial" charset="0"/>
              </a:rPr>
              <a:t>multimodal mobility</a:t>
            </a:r>
            <a:r>
              <a:rPr lang="en-US" sz="2800" dirty="0">
                <a:ea typeface="Arial" charset="0"/>
                <a:cs typeface="Arial" charset="0"/>
              </a:rPr>
              <a:t>, where businesses can offer time-sensitive incentives connected to real-time transit information to nearby commuters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800" dirty="0">
                <a:ea typeface="Arial" charset="0"/>
                <a:cs typeface="Arial" charset="0"/>
              </a:rPr>
              <a:t>	(e.g., the next bus is too full, come in and enjoy $1 off coffee).</a:t>
            </a:r>
          </a:p>
          <a:p>
            <a:pPr>
              <a:lnSpc>
                <a:spcPct val="125000"/>
              </a:lnSpc>
            </a:pPr>
            <a:endParaRPr lang="en-US" sz="2800" dirty="0">
              <a:ea typeface="Arial" charset="0"/>
              <a:cs typeface="Arial" charset="0"/>
            </a:endParaRPr>
          </a:p>
          <a:p>
            <a:pPr>
              <a:lnSpc>
                <a:spcPct val="125000"/>
              </a:lnSpc>
            </a:pPr>
            <a:r>
              <a:rPr lang="en-US" sz="2800" dirty="0">
                <a:ea typeface="Arial" charset="0"/>
                <a:cs typeface="Arial" charset="0"/>
              </a:rPr>
              <a:t>Incentives must be in support of </a:t>
            </a:r>
            <a:r>
              <a:rPr lang="en-US" sz="2800" dirty="0">
                <a:solidFill>
                  <a:srgbClr val="0070C0"/>
                </a:solidFill>
                <a:ea typeface="Arial" charset="0"/>
                <a:cs typeface="Arial" charset="0"/>
              </a:rPr>
              <a:t>pro-social behavior </a:t>
            </a:r>
            <a:r>
              <a:rPr lang="en-US" sz="2800" dirty="0">
                <a:ea typeface="Arial" charset="0"/>
                <a:cs typeface="Arial" charset="0"/>
              </a:rPr>
              <a:t>(e.g., reduce peak demand)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ea typeface="Arial" charset="0"/>
                <a:cs typeface="Arial" charset="0"/>
              </a:rPr>
              <a:t>Desired pro-social behavior can be influenced by Transit Operators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https://PittSmartLiving.org</a:t>
            </a:r>
          </a:p>
        </p:txBody>
      </p:sp>
    </p:spTree>
    <p:extLst>
      <p:ext uri="{BB962C8B-B14F-4D97-AF65-F5344CB8AC3E}">
        <p14:creationId xmlns:p14="http://schemas.microsoft.com/office/powerpoint/2010/main" val="211250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40000"/>
    </mc:Choice>
    <mc:Fallback xmlns="">
      <p:transition advClick="0" advTm="4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The Big Picture</a:t>
            </a:r>
          </a:p>
        </p:txBody>
      </p:sp>
      <p:sp>
        <p:nvSpPr>
          <p:cNvPr id="12" name="Cloud 11"/>
          <p:cNvSpPr/>
          <p:nvPr/>
        </p:nvSpPr>
        <p:spPr>
          <a:xfrm>
            <a:off x="3199932" y="1414911"/>
            <a:ext cx="5127477" cy="3600855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22" y="1768657"/>
            <a:ext cx="1503088" cy="10020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99842" y="2854720"/>
            <a:ext cx="30404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Realtime</a:t>
            </a:r>
            <a:r>
              <a:rPr lang="en-US" dirty="0">
                <a:solidFill>
                  <a:schemeClr val="bg1"/>
                </a:solidFill>
              </a:rPr>
              <a:t> Information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Marketplace for incentives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User Preferences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Historical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Predictive Models</a:t>
            </a: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88235" y="731926"/>
            <a:ext cx="2945992" cy="2073462"/>
            <a:chOff x="742760" y="363082"/>
            <a:chExt cx="2945992" cy="2073462"/>
          </a:xfrm>
        </p:grpSpPr>
        <p:grpSp>
          <p:nvGrpSpPr>
            <p:cNvPr id="19" name="Group 18"/>
            <p:cNvGrpSpPr/>
            <p:nvPr/>
          </p:nvGrpSpPr>
          <p:grpSpPr>
            <a:xfrm>
              <a:off x="742760" y="363082"/>
              <a:ext cx="2751747" cy="1645552"/>
              <a:chOff x="2452643" y="520257"/>
              <a:chExt cx="2751747" cy="1645552"/>
            </a:xfrm>
          </p:grpSpPr>
          <p:sp>
            <p:nvSpPr>
              <p:cNvPr id="21" name="Round Same Side Corner Rectangle 20"/>
              <p:cNvSpPr/>
              <p:nvPr/>
            </p:nvSpPr>
            <p:spPr>
              <a:xfrm>
                <a:off x="2452643" y="520257"/>
                <a:ext cx="2751747" cy="512747"/>
              </a:xfrm>
              <a:prstGeom prst="round2SameRect">
                <a:avLst/>
              </a:prstGeom>
              <a:solidFill>
                <a:srgbClr val="00B0F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92248" y="528705"/>
                <a:ext cx="2472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Mobility Providers</a:t>
                </a:r>
              </a:p>
            </p:txBody>
          </p:sp>
          <p:sp>
            <p:nvSpPr>
              <p:cNvPr id="23" name="Round Same Side Corner Rectangle 22"/>
              <p:cNvSpPr/>
              <p:nvPr/>
            </p:nvSpPr>
            <p:spPr>
              <a:xfrm>
                <a:off x="2452643" y="991587"/>
                <a:ext cx="2751747" cy="1174222"/>
              </a:xfrm>
              <a:prstGeom prst="round2SameRect">
                <a:avLst>
                  <a:gd name="adj1" fmla="val 0"/>
                  <a:gd name="adj2" fmla="val 31503"/>
                </a:avLst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Incentives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Pro-Social “rules”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sz="1400" dirty="0">
                    <a:solidFill>
                      <a:schemeClr val="tx1"/>
                    </a:solidFill>
                  </a:rPr>
                  <a:t>(e.g., reduce peak demand)</a:t>
                </a:r>
              </a:p>
            </p:txBody>
          </p:sp>
        </p:grpSp>
        <p:sp>
          <p:nvSpPr>
            <p:cNvPr id="20" name="Right Arrow 19"/>
            <p:cNvSpPr/>
            <p:nvPr/>
          </p:nvSpPr>
          <p:spPr>
            <a:xfrm rot="3191722">
              <a:off x="3042693" y="1790485"/>
              <a:ext cx="745187" cy="546931"/>
            </a:xfrm>
            <a:prstGeom prst="rightArrow">
              <a:avLst>
                <a:gd name="adj1" fmla="val 43750"/>
                <a:gd name="adj2" fmla="val 51562"/>
              </a:avLst>
            </a:prstGeom>
            <a:solidFill>
              <a:srgbClr val="00206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24523" y="4209436"/>
            <a:ext cx="3373874" cy="1822094"/>
            <a:chOff x="742761" y="4258133"/>
            <a:chExt cx="3373874" cy="1822094"/>
          </a:xfrm>
        </p:grpSpPr>
        <p:grpSp>
          <p:nvGrpSpPr>
            <p:cNvPr id="25" name="Group 24"/>
            <p:cNvGrpSpPr/>
            <p:nvPr/>
          </p:nvGrpSpPr>
          <p:grpSpPr>
            <a:xfrm>
              <a:off x="742761" y="4434675"/>
              <a:ext cx="2949022" cy="1645552"/>
              <a:chOff x="2452643" y="520257"/>
              <a:chExt cx="2949022" cy="1645552"/>
            </a:xfrm>
          </p:grpSpPr>
          <p:sp>
            <p:nvSpPr>
              <p:cNvPr id="27" name="Round Same Side Corner Rectangle 26"/>
              <p:cNvSpPr/>
              <p:nvPr/>
            </p:nvSpPr>
            <p:spPr>
              <a:xfrm>
                <a:off x="2452643" y="520257"/>
                <a:ext cx="2949022" cy="512747"/>
              </a:xfrm>
              <a:prstGeom prst="round2SameRect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592248" y="528705"/>
                <a:ext cx="243047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Local Businesses</a:t>
                </a:r>
              </a:p>
            </p:txBody>
          </p:sp>
          <p:sp>
            <p:nvSpPr>
              <p:cNvPr id="29" name="Round Same Side Corner Rectangle 28"/>
              <p:cNvSpPr/>
              <p:nvPr/>
            </p:nvSpPr>
            <p:spPr>
              <a:xfrm>
                <a:off x="2452643" y="991587"/>
                <a:ext cx="2949022" cy="1174222"/>
              </a:xfrm>
              <a:prstGeom prst="round2SameRect">
                <a:avLst>
                  <a:gd name="adj1" fmla="val 0"/>
                  <a:gd name="adj2" fmla="val 31503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Incentives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Redemption rules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sz="1400" dirty="0">
                    <a:solidFill>
                      <a:schemeClr val="tx1"/>
                    </a:solidFill>
                  </a:rPr>
                  <a:t>(e.g., no coupons before 5pm) </a:t>
                </a:r>
              </a:p>
            </p:txBody>
          </p:sp>
        </p:grpSp>
        <p:sp>
          <p:nvSpPr>
            <p:cNvPr id="26" name="Right Arrow 25"/>
            <p:cNvSpPr/>
            <p:nvPr/>
          </p:nvSpPr>
          <p:spPr>
            <a:xfrm rot="19168534">
              <a:off x="3371448" y="4258133"/>
              <a:ext cx="745187" cy="546931"/>
            </a:xfrm>
            <a:prstGeom prst="rightArrow">
              <a:avLst>
                <a:gd name="adj1" fmla="val 43750"/>
                <a:gd name="adj2" fmla="val 51562"/>
              </a:avLst>
            </a:prstGeom>
            <a:solidFill>
              <a:schemeClr val="accent4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62520" y="4105945"/>
            <a:ext cx="3427123" cy="2102150"/>
            <a:chOff x="5503956" y="3978077"/>
            <a:chExt cx="3427123" cy="2102150"/>
          </a:xfrm>
        </p:grpSpPr>
        <p:grpSp>
          <p:nvGrpSpPr>
            <p:cNvPr id="31" name="Group 30"/>
            <p:cNvGrpSpPr/>
            <p:nvPr/>
          </p:nvGrpSpPr>
          <p:grpSpPr>
            <a:xfrm>
              <a:off x="5888053" y="4434675"/>
              <a:ext cx="3043026" cy="1645552"/>
              <a:chOff x="2264638" y="520257"/>
              <a:chExt cx="3043026" cy="1645552"/>
            </a:xfrm>
          </p:grpSpPr>
          <p:sp>
            <p:nvSpPr>
              <p:cNvPr id="33" name="Round Same Side Corner Rectangle 32"/>
              <p:cNvSpPr/>
              <p:nvPr/>
            </p:nvSpPr>
            <p:spPr>
              <a:xfrm>
                <a:off x="2264639" y="520257"/>
                <a:ext cx="3043024" cy="512747"/>
              </a:xfrm>
              <a:prstGeom prst="round2Same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067986" y="528705"/>
                <a:ext cx="152105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</a:rPr>
                  <a:t>Employers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 Same Side Corner Rectangle 34"/>
              <p:cNvSpPr/>
              <p:nvPr/>
            </p:nvSpPr>
            <p:spPr>
              <a:xfrm>
                <a:off x="2264638" y="991587"/>
                <a:ext cx="3043026" cy="1174222"/>
              </a:xfrm>
              <a:prstGeom prst="round2SameRect">
                <a:avLst>
                  <a:gd name="adj1" fmla="val 0"/>
                  <a:gd name="adj2" fmla="val 31503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Sustainability Incentives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Redemption “rules”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sz="1400" dirty="0">
                    <a:solidFill>
                      <a:schemeClr val="tx1"/>
                    </a:solidFill>
                  </a:rPr>
                  <a:t>(e.g., verify carpooling)</a:t>
                </a:r>
              </a:p>
            </p:txBody>
          </p:sp>
        </p:grpSp>
        <p:sp>
          <p:nvSpPr>
            <p:cNvPr id="32" name="Right Arrow 31"/>
            <p:cNvSpPr/>
            <p:nvPr/>
          </p:nvSpPr>
          <p:spPr>
            <a:xfrm rot="13594527">
              <a:off x="5404828" y="4077205"/>
              <a:ext cx="745187" cy="546931"/>
            </a:xfrm>
            <a:prstGeom prst="rightArrow">
              <a:avLst>
                <a:gd name="adj1" fmla="val 43750"/>
                <a:gd name="adj2" fmla="val 51562"/>
              </a:avLst>
            </a:pr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2" descr="ttps://www.nsf.gov/images/logos/ns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43" y="235414"/>
            <a:ext cx="1570129" cy="1046752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7203699" y="1085380"/>
            <a:ext cx="3013005" cy="1877513"/>
            <a:chOff x="5814799" y="354634"/>
            <a:chExt cx="3013005" cy="1877513"/>
          </a:xfrm>
        </p:grpSpPr>
        <p:grpSp>
          <p:nvGrpSpPr>
            <p:cNvPr id="37" name="Group 36"/>
            <p:cNvGrpSpPr/>
            <p:nvPr/>
          </p:nvGrpSpPr>
          <p:grpSpPr>
            <a:xfrm>
              <a:off x="6076057" y="354634"/>
              <a:ext cx="2751747" cy="1645552"/>
              <a:chOff x="2452643" y="520257"/>
              <a:chExt cx="2751747" cy="1645552"/>
            </a:xfrm>
          </p:grpSpPr>
          <p:sp>
            <p:nvSpPr>
              <p:cNvPr id="39" name="Round Same Side Corner Rectangle 38"/>
              <p:cNvSpPr/>
              <p:nvPr/>
            </p:nvSpPr>
            <p:spPr>
              <a:xfrm>
                <a:off x="2452643" y="520257"/>
                <a:ext cx="2751747" cy="512747"/>
              </a:xfrm>
              <a:prstGeom prst="round2Same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58172" y="545797"/>
                <a:ext cx="13406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</a:rPr>
                  <a:t>Travelers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ound Same Side Corner Rectangle 40"/>
              <p:cNvSpPr/>
              <p:nvPr/>
            </p:nvSpPr>
            <p:spPr>
              <a:xfrm>
                <a:off x="2452643" y="991587"/>
                <a:ext cx="2751747" cy="1174222"/>
              </a:xfrm>
              <a:prstGeom prst="round2SameRect">
                <a:avLst>
                  <a:gd name="adj1" fmla="val 0"/>
                  <a:gd name="adj2" fmla="val 31503"/>
                </a:avLst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dirty="0" err="1">
                    <a:solidFill>
                      <a:schemeClr val="tx1"/>
                    </a:solidFill>
                  </a:rPr>
                  <a:t>Realtime</a:t>
                </a:r>
                <a:r>
                  <a:rPr lang="en-US" dirty="0">
                    <a:solidFill>
                      <a:schemeClr val="tx1"/>
                    </a:solidFill>
                  </a:rPr>
                  <a:t> Information 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Incentives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Better Quality of Life</a:t>
                </a:r>
              </a:p>
            </p:txBody>
          </p:sp>
        </p:grpSp>
        <p:sp>
          <p:nvSpPr>
            <p:cNvPr id="38" name="Right Arrow 37"/>
            <p:cNvSpPr/>
            <p:nvPr/>
          </p:nvSpPr>
          <p:spPr>
            <a:xfrm rot="19216314">
              <a:off x="5814799" y="1685216"/>
              <a:ext cx="745187" cy="546931"/>
            </a:xfrm>
            <a:prstGeom prst="rightArrow">
              <a:avLst>
                <a:gd name="adj1" fmla="val 43750"/>
                <a:gd name="adj2" fmla="val 51562"/>
              </a:avLst>
            </a:prstGeom>
            <a:solidFill>
              <a:srgbClr val="00206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https://PittSmartLiving.org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70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5000"/>
    </mc:Choice>
    <mc:Fallback xmlns="">
      <p:transition spd="slow" advClick="0" advTm="5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tps://www.nsf.gov/images/logos/ns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43" y="235414"/>
            <a:ext cx="1570129" cy="1046752"/>
          </a:xfrm>
          <a:prstGeom prst="rect">
            <a:avLst/>
          </a:prstGeom>
        </p:spPr>
      </p:pic>
      <p:sp>
        <p:nvSpPr>
          <p:cNvPr id="39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3087" y="1394604"/>
            <a:ext cx="10972800" cy="4853796"/>
          </a:xfrm>
        </p:spPr>
        <p:txBody>
          <a:bodyPr>
            <a:normAutofit/>
          </a:bodyPr>
          <a:lstStyle/>
          <a:p>
            <a:r>
              <a:rPr lang="en-US" dirty="0"/>
              <a:t>Progress on multiple fronts:</a:t>
            </a:r>
          </a:p>
          <a:p>
            <a:pPr marL="857250" lvl="1" indent="-457200"/>
            <a:r>
              <a:rPr lang="en-US" dirty="0"/>
              <a:t>Understanding </a:t>
            </a:r>
            <a:r>
              <a:rPr lang="en-US" b="1" dirty="0">
                <a:solidFill>
                  <a:srgbClr val="002060"/>
                </a:solidFill>
              </a:rPr>
              <a:t>data </a:t>
            </a:r>
            <a:r>
              <a:rPr lang="en-US" dirty="0"/>
              <a:t>(building predictive models over historical data)</a:t>
            </a:r>
          </a:p>
          <a:p>
            <a:pPr marL="1257300" lvl="2" indent="-457200"/>
            <a:r>
              <a:rPr lang="en-US" dirty="0"/>
              <a:t>Ongoing discussions with Port Authority, </a:t>
            </a:r>
            <a:r>
              <a:rPr lang="en-US" dirty="0" err="1"/>
              <a:t>HealthyRide</a:t>
            </a:r>
            <a:r>
              <a:rPr lang="en-US" dirty="0"/>
              <a:t>, Pitt Shuttles</a:t>
            </a:r>
          </a:p>
          <a:p>
            <a:pPr marL="857250" lvl="1" indent="-457200"/>
            <a:r>
              <a:rPr lang="en-US" dirty="0"/>
              <a:t>Understanding </a:t>
            </a:r>
            <a:r>
              <a:rPr lang="en-US" b="1" dirty="0">
                <a:solidFill>
                  <a:srgbClr val="002060"/>
                </a:solidFill>
              </a:rPr>
              <a:t>human behavior </a:t>
            </a:r>
            <a:r>
              <a:rPr lang="en-US" dirty="0"/>
              <a:t>(designing lab experiments)</a:t>
            </a:r>
          </a:p>
          <a:p>
            <a:pPr marL="857250" lvl="1" indent="-457200"/>
            <a:r>
              <a:rPr lang="en-US" dirty="0"/>
              <a:t>Design and development of prototype </a:t>
            </a:r>
            <a:r>
              <a:rPr lang="en-US" b="1" dirty="0">
                <a:solidFill>
                  <a:srgbClr val="C00000"/>
                </a:solidFill>
              </a:rPr>
              <a:t>mobile app</a:t>
            </a:r>
          </a:p>
          <a:p>
            <a:pPr marL="857250" lvl="1" indent="-457200"/>
            <a:r>
              <a:rPr lang="en-US" dirty="0"/>
              <a:t>Installation of </a:t>
            </a:r>
            <a:r>
              <a:rPr lang="en-US" b="1" dirty="0" err="1">
                <a:solidFill>
                  <a:srgbClr val="C00000"/>
                </a:solidFill>
              </a:rPr>
              <a:t>PittSmartLiving</a:t>
            </a:r>
            <a:r>
              <a:rPr lang="en-US" b="1" dirty="0">
                <a:solidFill>
                  <a:srgbClr val="C00000"/>
                </a:solidFill>
              </a:rPr>
              <a:t> Displays </a:t>
            </a:r>
            <a:r>
              <a:rPr lang="en-US" dirty="0"/>
              <a:t>(w/ </a:t>
            </a:r>
            <a:r>
              <a:rPr lang="en-US" dirty="0" err="1"/>
              <a:t>TransitScreen</a:t>
            </a:r>
            <a:r>
              <a:rPr lang="en-US" dirty="0"/>
              <a:t>)</a:t>
            </a:r>
          </a:p>
          <a:p>
            <a:pPr marL="1257300" lvl="2" indent="-457200"/>
            <a:r>
              <a:rPr lang="en-US" dirty="0"/>
              <a:t>increase multimodal focus and project footprint</a:t>
            </a:r>
          </a:p>
          <a:p>
            <a:pPr marL="857250" lvl="1" indent="-457200"/>
            <a:r>
              <a:rPr lang="en-US" dirty="0"/>
              <a:t>Presentations/booths at multiple events:</a:t>
            </a:r>
          </a:p>
          <a:p>
            <a:pPr marL="1257300" lvl="2" indent="-457200"/>
            <a:r>
              <a:rPr lang="en-US" dirty="0"/>
              <a:t>City’s Mobility Showcase, SW PA Transit Operators Committee, Transportation Forum, Pittsburgh Downtown Partnership Annual Meeting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https://PittSmartLiving.org</a:t>
            </a:r>
          </a:p>
        </p:txBody>
      </p:sp>
    </p:spTree>
    <p:extLst>
      <p:ext uri="{BB962C8B-B14F-4D97-AF65-F5344CB8AC3E}">
        <p14:creationId xmlns:p14="http://schemas.microsoft.com/office/powerpoint/2010/main" val="13710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0"/>
    </mc:Choice>
    <mc:Fallback xmlns="">
      <p:transition advClick="0" advTm="5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tps://www.nsf.gov/images/logos/ns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43" y="235414"/>
            <a:ext cx="1570129" cy="1046752"/>
          </a:xfrm>
          <a:prstGeom prst="rect">
            <a:avLst/>
          </a:prstGeom>
        </p:spPr>
      </p:pic>
      <p:sp>
        <p:nvSpPr>
          <p:cNvPr id="39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What’s Next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3087" y="1394604"/>
            <a:ext cx="10972800" cy="4853796"/>
          </a:xfrm>
        </p:spPr>
        <p:txBody>
          <a:bodyPr>
            <a:normAutofit/>
          </a:bodyPr>
          <a:lstStyle/>
          <a:p>
            <a:r>
              <a:rPr lang="en-US" dirty="0"/>
              <a:t>Mobile app prototype</a:t>
            </a:r>
          </a:p>
          <a:p>
            <a:pPr lvl="1"/>
            <a:r>
              <a:rPr lang="en-US" dirty="0"/>
              <a:t>early beta release in summer</a:t>
            </a:r>
          </a:p>
          <a:p>
            <a:pPr lvl="1"/>
            <a:r>
              <a:rPr lang="en-US" dirty="0"/>
              <a:t>bus capacity alerts</a:t>
            </a:r>
          </a:p>
          <a:p>
            <a:pPr lvl="1"/>
            <a:r>
              <a:rPr lang="en-US" dirty="0"/>
              <a:t>use for feedback on predictive models</a:t>
            </a:r>
          </a:p>
          <a:p>
            <a:r>
              <a:rPr lang="en-US" dirty="0"/>
              <a:t>Travel preferences survey</a:t>
            </a:r>
          </a:p>
          <a:p>
            <a:r>
              <a:rPr lang="en-US" dirty="0"/>
              <a:t>Lab experiments to understand user preferences for incentives</a:t>
            </a:r>
          </a:p>
          <a:p>
            <a:r>
              <a:rPr lang="en-US" dirty="0"/>
              <a:t>Marketplace design</a:t>
            </a:r>
          </a:p>
          <a:p>
            <a:r>
              <a:rPr lang="en-US" dirty="0"/>
              <a:t>Recruit businesses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https://PittSmartLiving.org</a:t>
            </a:r>
          </a:p>
        </p:txBody>
      </p:sp>
    </p:spTree>
    <p:extLst>
      <p:ext uri="{BB962C8B-B14F-4D97-AF65-F5344CB8AC3E}">
        <p14:creationId xmlns:p14="http://schemas.microsoft.com/office/powerpoint/2010/main" val="8072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40000"/>
    </mc:Choice>
    <mc:Fallback xmlns="">
      <p:transition advClick="0" advTm="4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tps://www.nsf.gov/images/logos/ns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2" y="469900"/>
            <a:ext cx="7688723" cy="51258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314547" y="1206500"/>
            <a:ext cx="3877453" cy="1664214"/>
            <a:chOff x="2251638" y="5184262"/>
            <a:chExt cx="3877453" cy="1664214"/>
          </a:xfrm>
        </p:grpSpPr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2251638" y="5184262"/>
              <a:ext cx="3877453" cy="16642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84048" indent="-384048" algn="l" defTabSz="6858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9808" indent="-384048" algn="l" defTabSz="6858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15568" indent="-384048" algn="l" defTabSz="6858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98448" indent="-384048" algn="l" defTabSz="6858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81328" indent="-384048" algn="l" defTabSz="6858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384048" indent="-384048" algn="l" defTabSz="6858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84048" indent="-384048" algn="l" defTabSz="6858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84048" indent="-384048" algn="l" defTabSz="6858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4048" indent="-384048" algn="l" defTabSz="6858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800" b="1" dirty="0">
                  <a:solidFill>
                    <a:srgbClr val="002060"/>
                  </a:solidFill>
                </a:rPr>
                <a:t>Alex Labrinidis</a:t>
              </a:r>
            </a:p>
            <a:p>
              <a:pPr marL="0" indent="0">
                <a:buNone/>
              </a:pPr>
              <a:r>
                <a:rPr lang="en-US" sz="2400" b="1" dirty="0">
                  <a:solidFill>
                    <a:srgbClr val="002060"/>
                  </a:solidFill>
                  <a:hlinkClick r:id="rId5"/>
                </a:rPr>
                <a:t>http://labrinidis.cs.pitt.edu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marL="0" indent="0">
                <a:buNone/>
              </a:pPr>
              <a:r>
                <a:rPr lang="en-US" sz="2400" b="1" dirty="0">
                  <a:solidFill>
                    <a:srgbClr val="002060"/>
                  </a:solidFill>
                </a:rPr>
                <a:t>    @</a:t>
              </a:r>
              <a:r>
                <a:rPr lang="en-US" sz="2400" b="1" dirty="0" err="1">
                  <a:solidFill>
                    <a:srgbClr val="002060"/>
                  </a:solidFill>
                </a:rPr>
                <a:t>labrinid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638" y="6270369"/>
              <a:ext cx="363219" cy="36321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8314546" y="2655826"/>
            <a:ext cx="3877453" cy="1664214"/>
            <a:chOff x="6295318" y="5184262"/>
            <a:chExt cx="3877453" cy="1664214"/>
          </a:xfrm>
        </p:grpSpPr>
        <p:sp>
          <p:nvSpPr>
            <p:cNvPr id="11" name="Subtitle 4"/>
            <p:cNvSpPr txBox="1">
              <a:spLocks/>
            </p:cNvSpPr>
            <p:nvPr/>
          </p:nvSpPr>
          <p:spPr>
            <a:xfrm>
              <a:off x="6295318" y="5184262"/>
              <a:ext cx="3877453" cy="16642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84048" indent="-384048" algn="l" defTabSz="6858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9808" indent="-384048" algn="l" defTabSz="6858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15568" indent="-384048" algn="l" defTabSz="6858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98448" indent="-384048" algn="l" defTabSz="6858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81328" indent="-384048" algn="l" defTabSz="6858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384048" indent="-384048" algn="l" defTabSz="6858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84048" indent="-384048" algn="l" defTabSz="6858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84048" indent="-384048" algn="l" defTabSz="6858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4048" indent="-384048" algn="l" defTabSz="6858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800" b="1" dirty="0">
                <a:solidFill>
                  <a:srgbClr val="002060"/>
                </a:solidFill>
                <a:hlinkClick r:id="rId7"/>
              </a:endParaRPr>
            </a:p>
            <a:p>
              <a:pPr marL="0" indent="0">
                <a:buNone/>
              </a:pPr>
              <a:r>
                <a:rPr lang="en-US" sz="2400" b="1" dirty="0">
                  <a:solidFill>
                    <a:srgbClr val="002060"/>
                  </a:solidFill>
                  <a:hlinkClick r:id="rId7"/>
                </a:rPr>
                <a:t>https://pittsmartliving.org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</a:p>
            <a:p>
              <a:pPr marL="0" indent="0">
                <a:buNone/>
              </a:pPr>
              <a:r>
                <a:rPr lang="en-US" sz="2400" b="1" dirty="0">
                  <a:solidFill>
                    <a:srgbClr val="002060"/>
                  </a:solidFill>
                </a:rPr>
                <a:t>    @</a:t>
              </a:r>
              <a:r>
                <a:rPr lang="en-US" sz="2400" b="1" dirty="0" err="1">
                  <a:solidFill>
                    <a:srgbClr val="002060"/>
                  </a:solidFill>
                </a:rPr>
                <a:t>pittsmartliving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318" y="6270369"/>
              <a:ext cx="363219" cy="363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69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5000"/>
    </mc:Choice>
    <mc:Fallback xmlns="">
      <p:transition advClick="0" advTm="5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11.9|3.8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573</Words>
  <Application>Microsoft Office PowerPoint</Application>
  <PresentationFormat>Widescreen</PresentationFormat>
  <Paragraphs>115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Mangal</vt:lpstr>
      <vt:lpstr>Office Theme</vt:lpstr>
      <vt:lpstr>PowerPoint Presentation</vt:lpstr>
      <vt:lpstr>Team Members</vt:lpstr>
      <vt:lpstr>Project Partners</vt:lpstr>
      <vt:lpstr>Project Aim #1</vt:lpstr>
      <vt:lpstr>Project Aim #2</vt:lpstr>
      <vt:lpstr>The Big Picture</vt:lpstr>
      <vt:lpstr>Status of the Project</vt:lpstr>
      <vt:lpstr>What’s Next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1</cp:revision>
  <dcterms:created xsi:type="dcterms:W3CDTF">2018-04-05T18:21:39Z</dcterms:created>
  <dcterms:modified xsi:type="dcterms:W3CDTF">2018-04-05T18:22:50Z</dcterms:modified>
</cp:coreProperties>
</file>