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47" d="100"/>
          <a:sy n="47" d="100"/>
        </p:scale>
        <p:origin x="54" y="19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B5E4E-915B-4ACD-B59E-0DECB064B70C}"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34C53-E092-4F5C-AA54-5C2A9CD2172A}" type="slidenum">
              <a:rPr lang="en-US" smtClean="0"/>
              <a:t>‹#›</a:t>
            </a:fld>
            <a:endParaRPr lang="en-US"/>
          </a:p>
        </p:txBody>
      </p:sp>
    </p:spTree>
    <p:extLst>
      <p:ext uri="{BB962C8B-B14F-4D97-AF65-F5344CB8AC3E}">
        <p14:creationId xmlns:p14="http://schemas.microsoft.com/office/powerpoint/2010/main" val="59666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BRIEFLY INTRODUCE YOURSELF AND YOUR</a:t>
            </a:r>
            <a:r>
              <a:rPr lang="en-US" b="1" baseline="0" dirty="0"/>
              <a:t> INVESTIGATORS (10 sec slide)</a:t>
            </a:r>
          </a:p>
          <a:p>
            <a:endParaRPr lang="en-US" dirty="0"/>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297471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brief background:</a:t>
            </a:r>
            <a:r>
              <a:rPr lang="en-US" b="1" baseline="0" dirty="0"/>
              <a:t> P</a:t>
            </a:r>
            <a:r>
              <a:rPr lang="en-US" b="1" dirty="0"/>
              <a:t>lease describe the</a:t>
            </a:r>
            <a:r>
              <a:rPr lang="en-US" b="1" baseline="0" dirty="0"/>
              <a:t> problem you are addressing and why it is important (20sec slide)</a:t>
            </a:r>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297832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brief background:</a:t>
            </a:r>
            <a:r>
              <a:rPr lang="en-US" b="1" baseline="0" dirty="0"/>
              <a:t> P</a:t>
            </a:r>
            <a:r>
              <a:rPr lang="en-US" b="1" dirty="0"/>
              <a:t>lease describe the</a:t>
            </a:r>
            <a:r>
              <a:rPr lang="en-US" b="1" baseline="0" dirty="0"/>
              <a:t> problem you are addressing and why it is important (20sec slide)</a:t>
            </a:r>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18617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AC59-92B5-46C3-AC81-9EE61E365F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46192E-A504-4CFB-87CC-2F3E5253E0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0EF04D-B588-42CF-8946-74F9A592394F}"/>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E3DF7FEA-FE85-408B-A994-53A171782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CEF9A-2C85-4568-9390-94C27BA72EA3}"/>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313468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13B7-0A4C-4DB2-89F4-FB1957165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B87369-6468-45B4-85F5-1789933B1F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B61DE-BC8D-4555-956A-EAB6859D65F7}"/>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CB7DAEF8-5F7C-4184-ABDF-3310926B2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071BB-A976-47C4-8DFA-12B4A674BBAC}"/>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88594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C1489-2E7E-47D3-9313-3657BDAF19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08F068-3231-4789-B076-AFC4D92194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A4F08-BE3E-4ED1-A11C-62B1DCC56332}"/>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C35423A8-4A87-4CCE-8F34-3904A2BE6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EF903-90A7-4C54-A364-810C93B99201}"/>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281722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E9BDB-0132-420F-A2DC-9BCDF037BF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A6B37-9D7B-4194-9AA4-C69C47DC2C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0054A-7E9A-4BE5-A008-5904EAFD7CE5}"/>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31C6CA80-A30C-447F-B963-9F4A50AA7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00A7F-CD34-4996-AB39-A5B689DC10F9}"/>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61279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51C4-FA5C-412E-ABA1-097A5F438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E77447-594F-47E7-8FF5-E4F041283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B110A8-6ED2-4B40-B79B-48150EA13D81}"/>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5D21BA56-DD16-4AF8-95E6-9327D89FF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8CC4A-65F5-40B9-89DD-BE967E923336}"/>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252439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69F6-4339-4EC9-9393-63C30EA0A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CAE31-1EE8-4466-8A8D-057666C2CD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B313A7-D70E-42CE-9158-F8515FEB86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18131D-25E1-42A5-BE1D-C0EA33AD60AE}"/>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6" name="Footer Placeholder 5">
            <a:extLst>
              <a:ext uri="{FF2B5EF4-FFF2-40B4-BE49-F238E27FC236}">
                <a16:creationId xmlns:a16="http://schemas.microsoft.com/office/drawing/2014/main" id="{AC8A4795-5953-4A20-9530-B09C23D195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842DD-071C-4CAB-93DF-31DD54293B85}"/>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141743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07B4-F1F3-4F46-81F6-544F62F879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ECB7A0-1800-4821-88F8-A056A18178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EC350F-3251-4C3F-BEE3-8650F8ACA6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D6A10-1BF7-4429-A07A-FE6B2944D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F6AC76-39DD-4807-80E0-D95705922E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B697F0-C379-47A4-98DE-DEC6A70EF599}"/>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8" name="Footer Placeholder 7">
            <a:extLst>
              <a:ext uri="{FF2B5EF4-FFF2-40B4-BE49-F238E27FC236}">
                <a16:creationId xmlns:a16="http://schemas.microsoft.com/office/drawing/2014/main" id="{BF80E58E-7046-40D9-8FEA-B336BB37A1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68EB91-8153-4FA7-96A4-BDA0BB050A77}"/>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36713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FD51-F936-43EB-ACBC-5D80406C7A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56447B-FB7C-4039-9761-1E139C55984A}"/>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4" name="Footer Placeholder 3">
            <a:extLst>
              <a:ext uri="{FF2B5EF4-FFF2-40B4-BE49-F238E27FC236}">
                <a16:creationId xmlns:a16="http://schemas.microsoft.com/office/drawing/2014/main" id="{52FED803-430C-4405-8309-C04867C7B8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F8B829-412A-4A02-8A52-8495D69C5A35}"/>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51261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84EEC3-00F6-434E-9461-130FCA44E582}"/>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3" name="Footer Placeholder 2">
            <a:extLst>
              <a:ext uri="{FF2B5EF4-FFF2-40B4-BE49-F238E27FC236}">
                <a16:creationId xmlns:a16="http://schemas.microsoft.com/office/drawing/2014/main" id="{ECED0C0E-A119-48A3-A40D-72CF19A8DC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F0EA0-ED3B-4E8E-8807-7209C8FC5E93}"/>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342704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429C-78D2-47EF-AC6F-D00CCAFA31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7B0299-3527-4E10-8817-B89537114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55773E-4CD4-4A78-BBBF-1C05132E0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6DE978-D653-483C-B517-7ADAF88D788E}"/>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6" name="Footer Placeholder 5">
            <a:extLst>
              <a:ext uri="{FF2B5EF4-FFF2-40B4-BE49-F238E27FC236}">
                <a16:creationId xmlns:a16="http://schemas.microsoft.com/office/drawing/2014/main" id="{E2C2C4A2-126B-4DA8-9166-D9E41EDBC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14058-CB56-4A34-A8E6-87342B8DCEAA}"/>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113803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9F1F-5AFC-4CB9-950A-87BE0A667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48E5E8-5D4F-4989-BF19-2BE335C91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B5B94A-43FF-4260-86EE-80018AEF7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88BFF4-6F2D-48A2-BAE9-621E9590F1BD}"/>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6" name="Footer Placeholder 5">
            <a:extLst>
              <a:ext uri="{FF2B5EF4-FFF2-40B4-BE49-F238E27FC236}">
                <a16:creationId xmlns:a16="http://schemas.microsoft.com/office/drawing/2014/main" id="{14053CB6-BDD0-4E24-962F-CA51BF0C5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EE88B-0520-4FA7-8722-097CAABFB7A5}"/>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224843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3C4BD-9B4B-4F8C-878B-5B09C3EBE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7BEA2D-62DA-4B30-B9CC-3EFA0A82A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2E81C-0C60-4480-B020-A9A2C68B1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2E681A86-EC97-47BD-A0CF-9B2D4E2C5C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5EB43E-1AA5-4FFF-907B-23B72A788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7637F-47AE-420F-B8C2-919EFC6F6E1F}" type="slidenum">
              <a:rPr lang="en-US" smtClean="0"/>
              <a:t>‹#›</a:t>
            </a:fld>
            <a:endParaRPr lang="en-US"/>
          </a:p>
        </p:txBody>
      </p:sp>
    </p:spTree>
    <p:extLst>
      <p:ext uri="{BB962C8B-B14F-4D97-AF65-F5344CB8AC3E}">
        <p14:creationId xmlns:p14="http://schemas.microsoft.com/office/powerpoint/2010/main" val="201377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31AEE49-FF5E-AA4A-8731-F6F850307C2C}"/>
              </a:ext>
            </a:extLst>
          </p:cNvPr>
          <p:cNvPicPr>
            <a:picLocks noChangeAspect="1"/>
          </p:cNvPicPr>
          <p:nvPr/>
        </p:nvPicPr>
        <p:blipFill rotWithShape="1">
          <a:blip r:embed="rId3">
            <a:alphaModFix amt="33000"/>
            <a:extLst>
              <a:ext uri="{BEBA8EAE-BF5A-486C-A8C5-ECC9F3942E4B}">
                <a14:imgProps xmlns:a14="http://schemas.microsoft.com/office/drawing/2010/main">
                  <a14:imgLayer r:embed="rId4">
                    <a14:imgEffect>
                      <a14:saturation sat="46000"/>
                    </a14:imgEffect>
                  </a14:imgLayer>
                </a14:imgProps>
              </a:ext>
            </a:extLst>
          </a:blip>
          <a:srcRect b="-293"/>
          <a:stretch/>
        </p:blipFill>
        <p:spPr>
          <a:xfrm>
            <a:off x="-5031" y="296779"/>
            <a:ext cx="12192000" cy="1631227"/>
          </a:xfrm>
          <a:prstGeom prst="rect">
            <a:avLst/>
          </a:prstGeom>
        </p:spPr>
      </p:pic>
      <p:sp>
        <p:nvSpPr>
          <p:cNvPr id="9" name="Title 1"/>
          <p:cNvSpPr txBox="1">
            <a:spLocks/>
          </p:cNvSpPr>
          <p:nvPr/>
        </p:nvSpPr>
        <p:spPr>
          <a:xfrm>
            <a:off x="556127" y="1854497"/>
            <a:ext cx="11165304" cy="2001774"/>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600" b="1" dirty="0">
                <a:solidFill>
                  <a:schemeClr val="accent2"/>
                </a:solidFill>
                <a:effectLst/>
              </a:rPr>
              <a:t>How can we use smart cities technologies to improve the lives of low income, inner city residents?  </a:t>
            </a:r>
          </a:p>
          <a:p>
            <a:pPr>
              <a:lnSpc>
                <a:spcPct val="100000"/>
              </a:lnSpc>
            </a:pPr>
            <a:r>
              <a:rPr lang="en-US" sz="3600" b="1" dirty="0">
                <a:solidFill>
                  <a:schemeClr val="accent2"/>
                </a:solidFill>
                <a:effectLst/>
              </a:rPr>
              <a:t>NSF Award: 1737495</a:t>
            </a:r>
          </a:p>
        </p:txBody>
      </p:sp>
      <p:sp>
        <p:nvSpPr>
          <p:cNvPr id="10" name="Subtitle 3"/>
          <p:cNvSpPr txBox="1">
            <a:spLocks/>
          </p:cNvSpPr>
          <p:nvPr/>
        </p:nvSpPr>
        <p:spPr>
          <a:xfrm>
            <a:off x="288251" y="4118142"/>
            <a:ext cx="11650237" cy="24894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solidFill>
                  <a:srgbClr val="2F5897"/>
                </a:solidFill>
              </a:rPr>
              <a:t>Gerrit Knaap, Vanessa </a:t>
            </a:r>
            <a:r>
              <a:rPr lang="en-US" dirty="0" err="1">
                <a:solidFill>
                  <a:srgbClr val="2F5897"/>
                </a:solidFill>
              </a:rPr>
              <a:t>Frias</a:t>
            </a:r>
            <a:r>
              <a:rPr lang="en-US" dirty="0">
                <a:solidFill>
                  <a:srgbClr val="2F5897"/>
                </a:solidFill>
              </a:rPr>
              <a:t>-Martinez, and others</a:t>
            </a:r>
          </a:p>
          <a:p>
            <a:r>
              <a:rPr lang="en-US" dirty="0">
                <a:solidFill>
                  <a:srgbClr val="2F5897"/>
                </a:solidFill>
              </a:rPr>
              <a:t>National Center for Smart Growth and Urban Computation Lab, University of Maryland</a:t>
            </a:r>
          </a:p>
          <a:p>
            <a:r>
              <a:rPr lang="en-US" dirty="0">
                <a:solidFill>
                  <a:srgbClr val="2F5897"/>
                </a:solidFill>
              </a:rPr>
              <a:t>http://</a:t>
            </a:r>
            <a:r>
              <a:rPr lang="en-US" dirty="0" err="1">
                <a:solidFill>
                  <a:srgbClr val="2F5897"/>
                </a:solidFill>
              </a:rPr>
              <a:t>www.umdsmartgrowth.org</a:t>
            </a:r>
            <a:r>
              <a:rPr lang="en-US" dirty="0">
                <a:solidFill>
                  <a:srgbClr val="2F5897"/>
                </a:solidFill>
              </a:rPr>
              <a:t>/projects/smart-cities/</a:t>
            </a:r>
          </a:p>
        </p:txBody>
      </p:sp>
      <p:grpSp>
        <p:nvGrpSpPr>
          <p:cNvPr id="13" name="Group 12"/>
          <p:cNvGrpSpPr/>
          <p:nvPr/>
        </p:nvGrpSpPr>
        <p:grpSpPr>
          <a:xfrm>
            <a:off x="556128" y="-48126"/>
            <a:ext cx="11692259" cy="6970294"/>
            <a:chOff x="417095" y="64168"/>
            <a:chExt cx="8769194" cy="6970294"/>
          </a:xfrm>
        </p:grpSpPr>
        <p:sp>
          <p:nvSpPr>
            <p:cNvPr id="17" name="TextBox 16"/>
            <p:cNvSpPr txBox="1"/>
            <p:nvPr/>
          </p:nvSpPr>
          <p:spPr>
            <a:xfrm>
              <a:off x="417095" y="64168"/>
              <a:ext cx="8047484" cy="400110"/>
            </a:xfrm>
            <a:prstGeom prst="rect">
              <a:avLst/>
            </a:prstGeom>
            <a:noFill/>
          </p:spPr>
          <p:txBody>
            <a:bodyPr wrap="square" rtlCol="0">
              <a:spAutoFit/>
            </a:bodyPr>
            <a:lstStyle/>
            <a:p>
              <a:pPr algn="ctr"/>
              <a:r>
                <a:rPr lang="en-US" sz="2000" b="1" dirty="0"/>
                <a:t>2018 NSF SMART AND CONNECTED COMMUNITIES PI MEETING</a:t>
              </a:r>
            </a:p>
          </p:txBody>
        </p:sp>
        <p:pic>
          <p:nvPicPr>
            <p:cNvPr id="15" name="Picture 14"/>
            <p:cNvPicPr>
              <a:picLocks noChangeAspect="1"/>
            </p:cNvPicPr>
            <p:nvPr/>
          </p:nvPicPr>
          <p:blipFill rotWithShape="1">
            <a:blip r:embed="rId5">
              <a:extLst>
                <a:ext uri="{BEBA8EAE-BF5A-486C-A8C5-ECC9F3942E4B}">
                  <a14:imgProps xmlns:a14="http://schemas.microsoft.com/office/drawing/2010/main">
                    <a14:imgLayer r:embed="rId6">
                      <a14:imgEffect>
                        <a14:backgroundRemoval t="13085" b="87640" l="12440" r="87443"/>
                      </a14:imgEffect>
                    </a14:imgLayer>
                  </a14:imgProps>
                </a:ext>
              </a:extLst>
            </a:blip>
            <a:srcRect l="3065" t="3766" r="3181" b="3041"/>
            <a:stretch/>
          </p:blipFill>
          <p:spPr>
            <a:xfrm>
              <a:off x="8395856" y="6248763"/>
              <a:ext cx="790433" cy="785699"/>
            </a:xfrm>
            <a:prstGeom prst="rect">
              <a:avLst/>
            </a:prstGeom>
          </p:spPr>
        </p:pic>
      </p:grpSp>
    </p:spTree>
    <p:extLst>
      <p:ext uri="{BB962C8B-B14F-4D97-AF65-F5344CB8AC3E}">
        <p14:creationId xmlns:p14="http://schemas.microsoft.com/office/powerpoint/2010/main" val="1543431632"/>
      </p:ext>
    </p:extLst>
  </p:cSld>
  <p:clrMapOvr>
    <a:masterClrMapping/>
  </p:clrMapOvr>
  <mc:AlternateContent xmlns:mc="http://schemas.openxmlformats.org/markup-compatibility/2006" xmlns:p14="http://schemas.microsoft.com/office/powerpoint/2010/main">
    <mc:Choice Requires="p14">
      <p:transition p14:dur="250" advTm="25000"/>
    </mc:Choice>
    <mc:Fallback xmlns="">
      <p:transition advTm="2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728547" y="130175"/>
            <a:ext cx="10690871" cy="762000"/>
          </a:xfrm>
        </p:spPr>
        <p:txBody>
          <a:bodyPr>
            <a:noAutofit/>
          </a:bodyPr>
          <a:lstStyle/>
          <a:p>
            <a:pPr algn="l">
              <a:lnSpc>
                <a:spcPct val="100000"/>
              </a:lnSpc>
            </a:pPr>
            <a:r>
              <a:rPr lang="en-US" sz="4000" b="1" dirty="0">
                <a:solidFill>
                  <a:schemeClr val="accent2"/>
                </a:solidFill>
              </a:rPr>
              <a:t>Project Aims</a:t>
            </a:r>
            <a:endParaRPr lang="en-US" sz="4000" b="1" dirty="0">
              <a:solidFill>
                <a:schemeClr val="accent2"/>
              </a:solidFill>
              <a:effectLst/>
            </a:endParaRPr>
          </a:p>
        </p:txBody>
      </p:sp>
      <p:sp>
        <p:nvSpPr>
          <p:cNvPr id="2" name="TextBox 1"/>
          <p:cNvSpPr txBox="1"/>
          <p:nvPr/>
        </p:nvSpPr>
        <p:spPr>
          <a:xfrm>
            <a:off x="728547" y="949170"/>
            <a:ext cx="5429307" cy="2862322"/>
          </a:xfrm>
          <a:prstGeom prst="rect">
            <a:avLst/>
          </a:prstGeom>
          <a:noFill/>
        </p:spPr>
        <p:txBody>
          <a:bodyPr wrap="square" rtlCol="0">
            <a:spAutoFit/>
          </a:bodyPr>
          <a:lstStyle/>
          <a:p>
            <a:r>
              <a:rPr lang="en-US" sz="2000" dirty="0"/>
              <a:t>The purpose of this project is to lay the foundation for research designed to improve the lives of low-income, inner city residents.  </a:t>
            </a:r>
          </a:p>
          <a:p>
            <a:endParaRPr lang="en-US" sz="2000" dirty="0"/>
          </a:p>
          <a:p>
            <a:r>
              <a:rPr lang="en-US" sz="2000" dirty="0"/>
              <a:t>Whereas much activity in smart cities represents solutions looking for problems, our approach is to work closely with inner city residents to identify their needs and jointly design appropriate smart city solutions.  </a:t>
            </a:r>
          </a:p>
        </p:txBody>
      </p:sp>
      <p:pic>
        <p:nvPicPr>
          <p:cNvPr id="3" name="Picture 2"/>
          <p:cNvPicPr>
            <a:picLocks noChangeAspect="1"/>
          </p:cNvPicPr>
          <p:nvPr/>
        </p:nvPicPr>
        <p:blipFill>
          <a:blip r:embed="rId3"/>
          <a:stretch>
            <a:fillRect/>
          </a:stretch>
        </p:blipFill>
        <p:spPr>
          <a:xfrm>
            <a:off x="1452035" y="4189317"/>
            <a:ext cx="3583111" cy="2395754"/>
          </a:xfrm>
          <a:prstGeom prst="rect">
            <a:avLst/>
          </a:prstGeom>
        </p:spPr>
      </p:pic>
      <p:pic>
        <p:nvPicPr>
          <p:cNvPr id="15" name="Picture 14"/>
          <p:cNvPicPr>
            <a:picLocks noChangeAspect="1"/>
          </p:cNvPicPr>
          <p:nvPr/>
        </p:nvPicPr>
        <p:blipFill>
          <a:blip r:embed="rId4"/>
          <a:stretch>
            <a:fillRect/>
          </a:stretch>
        </p:blipFill>
        <p:spPr>
          <a:xfrm>
            <a:off x="6504878" y="0"/>
            <a:ext cx="5687122" cy="6858000"/>
          </a:xfrm>
          <a:prstGeom prst="rect">
            <a:avLst/>
          </a:prstGeom>
        </p:spPr>
      </p:pic>
    </p:spTree>
    <p:extLst>
      <p:ext uri="{BB962C8B-B14F-4D97-AF65-F5344CB8AC3E}">
        <p14:creationId xmlns:p14="http://schemas.microsoft.com/office/powerpoint/2010/main" val="50417167"/>
      </p:ext>
    </p:extLst>
  </p:cSld>
  <p:clrMapOvr>
    <a:masterClrMapping/>
  </p:clrMapOvr>
  <mc:AlternateContent xmlns:mc="http://schemas.openxmlformats.org/markup-compatibility/2006" xmlns:p14="http://schemas.microsoft.com/office/powerpoint/2010/main">
    <mc:Choice Requires="p14">
      <p:transition p14:dur="250" advTm="45000"/>
    </mc:Choice>
    <mc:Fallback xmlns="">
      <p:transition advTm="4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728547" y="130175"/>
            <a:ext cx="10690871" cy="762000"/>
          </a:xfrm>
        </p:spPr>
        <p:txBody>
          <a:bodyPr>
            <a:noAutofit/>
          </a:bodyPr>
          <a:lstStyle/>
          <a:p>
            <a:pPr algn="l">
              <a:lnSpc>
                <a:spcPct val="100000"/>
              </a:lnSpc>
            </a:pPr>
            <a:r>
              <a:rPr lang="en-US" sz="4000" b="1" dirty="0">
                <a:solidFill>
                  <a:schemeClr val="accent2"/>
                </a:solidFill>
              </a:rPr>
              <a:t>Status of the Project</a:t>
            </a:r>
            <a:endParaRPr lang="en-US" sz="4000" b="1" dirty="0">
              <a:solidFill>
                <a:schemeClr val="accent2"/>
              </a:solidFill>
              <a:effectLst/>
            </a:endParaRPr>
          </a:p>
        </p:txBody>
      </p:sp>
      <p:sp>
        <p:nvSpPr>
          <p:cNvPr id="2" name="TextBox 1"/>
          <p:cNvSpPr txBox="1"/>
          <p:nvPr/>
        </p:nvSpPr>
        <p:spPr>
          <a:xfrm>
            <a:off x="728547" y="1326995"/>
            <a:ext cx="10308421" cy="5324535"/>
          </a:xfrm>
          <a:prstGeom prst="rect">
            <a:avLst/>
          </a:prstGeom>
          <a:noFill/>
        </p:spPr>
        <p:txBody>
          <a:bodyPr wrap="square" rtlCol="0">
            <a:spAutoFit/>
          </a:bodyPr>
          <a:lstStyle/>
          <a:p>
            <a:pPr marL="342900" indent="-342900">
              <a:buFont typeface="Arial"/>
              <a:buChar char="•"/>
            </a:pPr>
            <a:r>
              <a:rPr lang="en-US" sz="2000" b="1" dirty="0"/>
              <a:t>The University of Maryland has </a:t>
            </a:r>
          </a:p>
          <a:p>
            <a:pPr marL="800100" lvl="1" indent="-342900">
              <a:buFont typeface="Arial"/>
              <a:buChar char="•"/>
            </a:pPr>
            <a:r>
              <a:rPr lang="en-US" sz="2000" b="1" dirty="0"/>
              <a:t>conducted seven focus groups with residents of West Baltimore; </a:t>
            </a:r>
          </a:p>
          <a:p>
            <a:pPr marL="800100" lvl="1" indent="-342900">
              <a:buFont typeface="Arial"/>
              <a:buChar char="•"/>
            </a:pPr>
            <a:r>
              <a:rPr lang="en-US" sz="2000" b="1" dirty="0"/>
              <a:t>administered and analyzed results of 108 survey response forms; </a:t>
            </a:r>
          </a:p>
          <a:p>
            <a:pPr marL="800100" lvl="1" indent="-342900">
              <a:buFont typeface="Arial"/>
              <a:buChar char="•"/>
            </a:pPr>
            <a:r>
              <a:rPr lang="en-US" sz="2000" b="1" dirty="0"/>
              <a:t>is soon to release a web-based geo-targeted survey.</a:t>
            </a:r>
          </a:p>
          <a:p>
            <a:pPr marL="342900" indent="-342900">
              <a:buFont typeface="Arial"/>
              <a:buChar char="•"/>
            </a:pPr>
            <a:endParaRPr lang="en-US" sz="2000" b="1" dirty="0"/>
          </a:p>
          <a:p>
            <a:pPr marL="342900" indent="-342900">
              <a:buFont typeface="Arial"/>
              <a:buChar char="•"/>
            </a:pPr>
            <a:r>
              <a:rPr lang="en-US" sz="2000" b="1" dirty="0"/>
              <a:t>Johns Hopkins and University of Baltimore now developing an inclusive data management strategy.</a:t>
            </a:r>
          </a:p>
          <a:p>
            <a:pPr marL="342900" indent="-342900">
              <a:buFont typeface="Arial"/>
              <a:buChar char="•"/>
            </a:pPr>
            <a:endParaRPr lang="en-US" sz="2000" b="1" dirty="0"/>
          </a:p>
          <a:p>
            <a:pPr marL="342900" indent="-342900">
              <a:buFont typeface="Arial"/>
              <a:buChar char="•"/>
            </a:pPr>
            <a:r>
              <a:rPr lang="en-US" sz="2000" b="1" dirty="0"/>
              <a:t>Morgan State University is currently developing smart cities investment scenarios.</a:t>
            </a:r>
          </a:p>
          <a:p>
            <a:pPr marL="342900" indent="-342900">
              <a:buFont typeface="Arial"/>
              <a:buChar char="•"/>
            </a:pPr>
            <a:endParaRPr lang="en-US" sz="2000" b="1" dirty="0"/>
          </a:p>
          <a:p>
            <a:pPr marL="342900" indent="-342900">
              <a:buFont typeface="Arial"/>
              <a:buChar char="•"/>
            </a:pPr>
            <a:r>
              <a:rPr lang="en-US" sz="2000" b="1" dirty="0"/>
              <a:t>The City released its </a:t>
            </a:r>
            <a:r>
              <a:rPr lang="en-US" sz="2000" b="1" i="1" dirty="0"/>
              <a:t>Inclusive Digital Transformation Plan </a:t>
            </a:r>
            <a:r>
              <a:rPr lang="en-US" sz="2000" b="1" dirty="0"/>
              <a:t>and is currently soliciting feedback.</a:t>
            </a:r>
          </a:p>
          <a:p>
            <a:pPr marL="342900" indent="-342900">
              <a:buFont typeface="Arial"/>
              <a:buChar char="•"/>
            </a:pPr>
            <a:endParaRPr lang="en-US" sz="2000" b="1" dirty="0"/>
          </a:p>
          <a:p>
            <a:pPr marL="342900" indent="-342900">
              <a:buFont typeface="Arial"/>
              <a:buChar char="•"/>
            </a:pPr>
            <a:r>
              <a:rPr lang="en-US" sz="2000" b="1" dirty="0"/>
              <a:t>Four related SCC proposals were submitted in February.</a:t>
            </a:r>
          </a:p>
          <a:p>
            <a:pPr marL="342900" indent="-342900">
              <a:buFont typeface="Arial"/>
              <a:buChar char="•"/>
            </a:pPr>
            <a:endParaRPr lang="en-US" sz="2000" b="1" dirty="0"/>
          </a:p>
          <a:p>
            <a:pPr marL="342900" indent="-342900">
              <a:buFont typeface="Arial"/>
              <a:buChar char="•"/>
            </a:pPr>
            <a:r>
              <a:rPr lang="en-US" sz="2000" b="1" dirty="0"/>
              <a:t>An interdisciplinary workshop on smart cities interventions and research is planned for June.</a:t>
            </a:r>
          </a:p>
          <a:p>
            <a:endParaRPr lang="en-US" sz="2000" b="1" dirty="0"/>
          </a:p>
        </p:txBody>
      </p:sp>
    </p:spTree>
    <p:extLst>
      <p:ext uri="{BB962C8B-B14F-4D97-AF65-F5344CB8AC3E}">
        <p14:creationId xmlns:p14="http://schemas.microsoft.com/office/powerpoint/2010/main" val="1356403569"/>
      </p:ext>
    </p:extLst>
  </p:cSld>
  <p:clrMapOvr>
    <a:masterClrMapping/>
  </p:clrMapOvr>
  <mc:AlternateContent xmlns:mc="http://schemas.openxmlformats.org/markup-compatibility/2006" xmlns:p14="http://schemas.microsoft.com/office/powerpoint/2010/main">
    <mc:Choice Requires="p14">
      <p:transition p14:dur="250" advTm="45000"/>
    </mc:Choice>
    <mc:Fallback xmlns="">
      <p:transition advTm="4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278</Words>
  <Application>Microsoft Office PowerPoint</Application>
  <PresentationFormat>Widescreen</PresentationFormat>
  <Paragraphs>31</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Project Aims</vt:lpstr>
      <vt:lpstr>Status of the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F. Harding</dc:creator>
  <cp:lastModifiedBy>Sean F. Harding</cp:lastModifiedBy>
  <cp:revision>23</cp:revision>
  <dcterms:created xsi:type="dcterms:W3CDTF">2018-04-05T18:21:39Z</dcterms:created>
  <dcterms:modified xsi:type="dcterms:W3CDTF">2018-04-05T20:12:22Z</dcterms:modified>
</cp:coreProperties>
</file>