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1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B5E4E-915B-4ACD-B59E-0DECB064B70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34C53-E092-4F5C-AA54-5C2A9CD2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BRIEFLY INTRODUCE YOURSELF AND YOUR</a:t>
            </a:r>
            <a:r>
              <a:rPr lang="en-US" b="1" baseline="0" dirty="0"/>
              <a:t> INVESTIGATORS (10 sec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9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46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9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Elucidate</a:t>
            </a:r>
            <a:r>
              <a:rPr lang="en-US" baseline="0" dirty="0"/>
              <a:t> service provider role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5AF2C-9E3D-483E-B3A5-80EDBA0A3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32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AC59-92B5-46C3-AC81-9EE61E365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6192E-A504-4CFB-87CC-2F3E5253E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EF04D-B588-42CF-8946-74F9A592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F7FEA-FE85-408B-A994-53A17178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CEF9A-2C85-4568-9390-94C27BA7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8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3B7-0A4C-4DB2-89F4-FB195716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87369-6468-45B4-85F5-1789933B1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61DE-BC8D-4555-956A-EAB6859D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DAEF8-5F7C-4184-ABDF-3310926B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071BB-A976-47C4-8DFA-12B4A674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4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C1489-2E7E-47D3-9313-3657BDAF1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8F068-3231-4789-B076-AFC4D9219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A4F08-BE3E-4ED1-A11C-62B1DCC5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423A8-4A87-4CCE-8F34-3904A2BE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EF903-90A7-4C54-A364-810C93B9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2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9BDB-0132-420F-A2DC-9BCDF037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A6B37-9D7B-4194-9AA4-C69C47DC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0054A-7E9A-4BE5-A008-5904EAFD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CA80-A30C-447F-B963-9F4A50AA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0A7F-CD34-4996-AB39-A5B689DC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9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51C4-FA5C-412E-ABA1-097A5F43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77447-594F-47E7-8FF5-E4F041283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110A8-6ED2-4B40-B79B-48150EA1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1BA56-DD16-4AF8-95E6-9327D89F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8CC4A-65F5-40B9-89DD-BE967E92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9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69F6-4339-4EC9-9393-63C30EA0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AE31-1EE8-4466-8A8D-057666C2C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313A7-D70E-42CE-9158-F8515FEB8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131D-25E1-42A5-BE1D-C0EA33AD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A4795-5953-4A20-9530-B09C23D1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842DD-071C-4CAB-93DF-31DD5429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3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07B4-F1F3-4F46-81F6-544F62F8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B7A0-1800-4821-88F8-A056A1817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C350F-3251-4C3F-BEE3-8650F8ACA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D6A10-1BF7-4429-A07A-FE6B2944D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6AC76-39DD-4807-80E0-D95705922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697F0-C379-47A4-98DE-DEC6A70E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0E58E-7046-40D9-8FEA-B336BB37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68EB91-8153-4FA7-96A4-BDA0BB05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3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FD51-F936-43EB-ACBC-5D80406C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6447B-FB7C-4039-9761-1E139C55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ED803-430C-4405-8309-C04867C7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8B829-412A-4A02-8A52-8495D69C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4EEC3-00F6-434E-9461-130FCA44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ED0C0E-A119-48A3-A40D-72CF19A8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F0EA0-ED3B-4E8E-8807-7209C8FC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4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429C-78D2-47EF-AC6F-D00CCAFA3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0299-3527-4E10-8817-B89537114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5773E-4CD4-4A78-BBBF-1C05132E0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DE978-D653-483C-B517-7ADAF88D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2C4A2-126B-4DA8-9166-D9E41EDB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14058-CB56-4A34-A8E6-87342B8D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3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9F1F-5AFC-4CB9-950A-87BE0A66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8E5E8-5D4F-4989-BF19-2BE335C91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5B94A-43FF-4260-86EE-80018AEF7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8BFF4-6F2D-48A2-BAE9-621E9590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53CB6-BDD0-4E24-962F-CA51BF0C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EE88B-0520-4FA7-8722-097CAABF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3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3C4BD-9B4B-4F8C-878B-5B09C3EB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BEA2D-62DA-4B30-B9CC-3EFA0A82A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2E81C-0C60-4480-B020-A9A2C68B1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81A86-EC97-47BD-A0CF-9B2D4E2C5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EB43E-1AA5-4FFF-907B-23B72A788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7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wmf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12033" y="1848973"/>
            <a:ext cx="10659913" cy="20383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500" b="1" dirty="0">
                <a:solidFill>
                  <a:schemeClr val="accent2"/>
                </a:solidFill>
                <a:effectLst/>
              </a:rPr>
              <a:t>IRG Track 2: A Novel Architecture for </a:t>
            </a:r>
            <a:r>
              <a:rPr lang="en-US" sz="3500" b="1" u="sng" dirty="0">
                <a:solidFill>
                  <a:schemeClr val="accent2"/>
                </a:solidFill>
                <a:effectLst/>
              </a:rPr>
              <a:t>S</a:t>
            </a:r>
            <a:r>
              <a:rPr lang="en-US" sz="3500" b="1" dirty="0">
                <a:solidFill>
                  <a:schemeClr val="accent2"/>
                </a:solidFill>
                <a:effectLst/>
              </a:rPr>
              <a:t>ecure </a:t>
            </a:r>
            <a:r>
              <a:rPr lang="en-US" sz="3500" b="1" u="sng" dirty="0">
                <a:solidFill>
                  <a:schemeClr val="accent2"/>
                </a:solidFill>
                <a:effectLst/>
              </a:rPr>
              <a:t>E</a:t>
            </a:r>
            <a:r>
              <a:rPr lang="en-US" sz="3500" b="1" dirty="0">
                <a:solidFill>
                  <a:schemeClr val="accent2"/>
                </a:solidFill>
                <a:effectLst/>
              </a:rPr>
              <a:t>nergy </a:t>
            </a:r>
            <a:r>
              <a:rPr lang="en-US" sz="3500" b="1" u="sng" dirty="0">
                <a:solidFill>
                  <a:schemeClr val="accent2"/>
                </a:solidFill>
                <a:effectLst/>
              </a:rPr>
              <a:t>E</a:t>
            </a:r>
            <a:r>
              <a:rPr lang="en-US" sz="3500" b="1" dirty="0">
                <a:solidFill>
                  <a:schemeClr val="accent2"/>
                </a:solidFill>
                <a:effectLst/>
              </a:rPr>
              <a:t>fficient </a:t>
            </a:r>
            <a:r>
              <a:rPr lang="en-US" sz="3500" b="1" u="sng" dirty="0">
                <a:solidFill>
                  <a:schemeClr val="accent2"/>
                </a:solidFill>
                <a:effectLst/>
              </a:rPr>
              <a:t>C</a:t>
            </a:r>
            <a:r>
              <a:rPr lang="en-US" sz="3500" b="1" dirty="0">
                <a:solidFill>
                  <a:schemeClr val="accent2"/>
                </a:solidFill>
                <a:effectLst/>
              </a:rPr>
              <a:t>ommunity-Edge-Clouds with Application in </a:t>
            </a:r>
            <a:r>
              <a:rPr lang="en-US" sz="3500" b="1" u="sng" dirty="0">
                <a:solidFill>
                  <a:schemeClr val="accent2"/>
                </a:solidFill>
                <a:effectLst/>
              </a:rPr>
              <a:t>Harlem</a:t>
            </a:r>
            <a:r>
              <a:rPr lang="en-US" sz="3500" b="1" dirty="0">
                <a:solidFill>
                  <a:schemeClr val="accent2"/>
                </a:solidFill>
                <a:effectLst/>
              </a:rPr>
              <a:t>: SEEC Harlem, NSF #CNS-1737453</a:t>
            </a: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1740187" y="3673642"/>
            <a:ext cx="8737678" cy="24894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F5897"/>
                </a:solidFill>
              </a:rPr>
              <a:t>Dan Kilper</a:t>
            </a:r>
            <a:r>
              <a:rPr lang="en-US" baseline="30000" dirty="0">
                <a:solidFill>
                  <a:srgbClr val="2F5897"/>
                </a:solidFill>
              </a:rPr>
              <a:t>1</a:t>
            </a:r>
            <a:r>
              <a:rPr lang="en-US" dirty="0">
                <a:solidFill>
                  <a:srgbClr val="2F5897"/>
                </a:solidFill>
              </a:rPr>
              <a:t> (Lead), Clayton Banks</a:t>
            </a:r>
            <a:r>
              <a:rPr lang="en-US" baseline="30000" dirty="0">
                <a:solidFill>
                  <a:srgbClr val="2F5897"/>
                </a:solidFill>
              </a:rPr>
              <a:t>2</a:t>
            </a:r>
            <a:r>
              <a:rPr lang="en-US" dirty="0">
                <a:solidFill>
                  <a:srgbClr val="2F5897"/>
                </a:solidFill>
              </a:rPr>
              <a:t>, Bryan Carter</a:t>
            </a:r>
            <a:r>
              <a:rPr lang="en-US" baseline="30000" dirty="0">
                <a:solidFill>
                  <a:srgbClr val="2F5897"/>
                </a:solidFill>
              </a:rPr>
              <a:t>1</a:t>
            </a:r>
            <a:r>
              <a:rPr lang="en-US" dirty="0">
                <a:solidFill>
                  <a:srgbClr val="2F5897"/>
                </a:solidFill>
              </a:rPr>
              <a:t>, Rider Foley</a:t>
            </a:r>
            <a:r>
              <a:rPr lang="en-US" baseline="30000" dirty="0">
                <a:solidFill>
                  <a:srgbClr val="2F5897"/>
                </a:solidFill>
              </a:rPr>
              <a:t>3</a:t>
            </a:r>
            <a:r>
              <a:rPr lang="en-US" dirty="0">
                <a:solidFill>
                  <a:srgbClr val="2F5897"/>
                </a:solidFill>
              </a:rPr>
              <a:t>, Sheila Foster</a:t>
            </a:r>
            <a:r>
              <a:rPr lang="en-US" baseline="30000" dirty="0">
                <a:solidFill>
                  <a:srgbClr val="2F5897"/>
                </a:solidFill>
              </a:rPr>
              <a:t>4</a:t>
            </a:r>
            <a:r>
              <a:rPr lang="en-US" dirty="0">
                <a:solidFill>
                  <a:srgbClr val="2F5897"/>
                </a:solidFill>
              </a:rPr>
              <a:t>, Bruce Lincoln</a:t>
            </a:r>
            <a:r>
              <a:rPr lang="en-US" baseline="30000" dirty="0">
                <a:solidFill>
                  <a:srgbClr val="2F5897"/>
                </a:solidFill>
              </a:rPr>
              <a:t>2</a:t>
            </a:r>
            <a:r>
              <a:rPr lang="en-US" dirty="0">
                <a:solidFill>
                  <a:srgbClr val="2F5897"/>
                </a:solidFill>
              </a:rPr>
              <a:t>,  Olivier Sylvain</a:t>
            </a:r>
            <a:r>
              <a:rPr lang="en-US" baseline="30000" dirty="0">
                <a:solidFill>
                  <a:srgbClr val="2F5897"/>
                </a:solidFill>
              </a:rPr>
              <a:t>5</a:t>
            </a:r>
            <a:r>
              <a:rPr lang="en-US" dirty="0">
                <a:solidFill>
                  <a:srgbClr val="2F5897"/>
                </a:solidFill>
              </a:rPr>
              <a:t>, </a:t>
            </a:r>
            <a:r>
              <a:rPr lang="en-US" dirty="0" err="1">
                <a:solidFill>
                  <a:srgbClr val="2F5897"/>
                </a:solidFill>
              </a:rPr>
              <a:t>Malathi</a:t>
            </a:r>
            <a:r>
              <a:rPr lang="en-US" dirty="0">
                <a:solidFill>
                  <a:srgbClr val="2F5897"/>
                </a:solidFill>
              </a:rPr>
              <a:t> Veeraraghavan</a:t>
            </a:r>
            <a:r>
              <a:rPr lang="en-US" baseline="30000" dirty="0">
                <a:solidFill>
                  <a:srgbClr val="2F5897"/>
                </a:solidFill>
              </a:rPr>
              <a:t>3</a:t>
            </a:r>
            <a:r>
              <a:rPr lang="en-US" dirty="0">
                <a:solidFill>
                  <a:srgbClr val="2F5897"/>
                </a:solidFill>
              </a:rPr>
              <a:t>, Ron Williams</a:t>
            </a:r>
            <a:r>
              <a:rPr lang="en-US" baseline="30000" dirty="0">
                <a:solidFill>
                  <a:srgbClr val="2F5897"/>
                </a:solidFill>
              </a:rPr>
              <a:t>3</a:t>
            </a:r>
          </a:p>
          <a:p>
            <a:r>
              <a:rPr lang="en-US" baseline="30000" dirty="0">
                <a:solidFill>
                  <a:srgbClr val="2F5897"/>
                </a:solidFill>
              </a:rPr>
              <a:t>1</a:t>
            </a:r>
            <a:r>
              <a:rPr lang="en-US" dirty="0">
                <a:solidFill>
                  <a:srgbClr val="2F5897"/>
                </a:solidFill>
              </a:rPr>
              <a:t>University of Arizona (Lead), </a:t>
            </a:r>
            <a:r>
              <a:rPr lang="en-US" baseline="30000" dirty="0">
                <a:solidFill>
                  <a:srgbClr val="2F5897"/>
                </a:solidFill>
              </a:rPr>
              <a:t>2</a:t>
            </a:r>
            <a:r>
              <a:rPr lang="en-US" dirty="0">
                <a:solidFill>
                  <a:srgbClr val="2F5897"/>
                </a:solidFill>
              </a:rPr>
              <a:t>Silicon Harlem, </a:t>
            </a:r>
            <a:r>
              <a:rPr lang="en-US" baseline="30000" dirty="0">
                <a:solidFill>
                  <a:srgbClr val="2F5897"/>
                </a:solidFill>
              </a:rPr>
              <a:t>3</a:t>
            </a:r>
            <a:r>
              <a:rPr lang="en-US" dirty="0">
                <a:solidFill>
                  <a:srgbClr val="2F5897"/>
                </a:solidFill>
              </a:rPr>
              <a:t>University of Virginia, </a:t>
            </a:r>
            <a:r>
              <a:rPr lang="en-US" baseline="30000" dirty="0">
                <a:solidFill>
                  <a:srgbClr val="2F5897"/>
                </a:solidFill>
              </a:rPr>
              <a:t>4</a:t>
            </a:r>
            <a:r>
              <a:rPr lang="en-US" dirty="0">
                <a:solidFill>
                  <a:srgbClr val="2F5897"/>
                </a:solidFill>
              </a:rPr>
              <a:t>Georgetown University, </a:t>
            </a:r>
            <a:r>
              <a:rPr lang="en-US" baseline="30000" dirty="0">
                <a:solidFill>
                  <a:srgbClr val="2F5897"/>
                </a:solidFill>
              </a:rPr>
              <a:t>5</a:t>
            </a:r>
            <a:r>
              <a:rPr lang="en-US" dirty="0">
                <a:solidFill>
                  <a:srgbClr val="2F5897"/>
                </a:solidFill>
              </a:rPr>
              <a:t>Fordham University</a:t>
            </a:r>
          </a:p>
          <a:p>
            <a:r>
              <a:rPr lang="en-US" dirty="0">
                <a:solidFill>
                  <a:srgbClr val="2F5897"/>
                </a:solidFill>
              </a:rPr>
              <a:t>http://cian-erc.uawebhost.arizona.edu/seec-harlem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1AEE49-FF5E-AA4A-8731-F6F850307C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 b="4922"/>
          <a:stretch/>
        </p:blipFill>
        <p:spPr>
          <a:xfrm>
            <a:off x="0" y="216098"/>
            <a:ext cx="12192000" cy="1632875"/>
          </a:xfrm>
          <a:prstGeom prst="rect">
            <a:avLst/>
          </a:prstGeom>
        </p:spPr>
      </p:pic>
      <p:pic>
        <p:nvPicPr>
          <p:cNvPr id="12" name="Picture 2" descr="ttps://www.nsf.gov/images/logos/ns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46" y="6033006"/>
            <a:ext cx="820054" cy="8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2018 NSF SMART AND CONNECTED COMMUNITIES PI MEETING</a:t>
            </a:r>
          </a:p>
        </p:txBody>
      </p:sp>
    </p:spTree>
    <p:extLst>
      <p:ext uri="{BB962C8B-B14F-4D97-AF65-F5344CB8AC3E}">
        <p14:creationId xmlns:p14="http://schemas.microsoft.com/office/powerpoint/2010/main" val="84893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5000"/>
    </mc:Choice>
    <mc:Fallback xmlns="">
      <p:transition advTm="2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1773"/>
            <a:ext cx="10972800" cy="92687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Connecting Harlem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216" y="1709255"/>
            <a:ext cx="5065486" cy="185380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Address long standing lack of broadband access and digital readiness in dense urban area of Harlem, NY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Overcome legacy infrastructures, outdated legal arrangements, norms, and behaviors, computer literacy deficiencies, and limited budgets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5672A1-CEF4-AE44-B687-988D4A058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File:Harlem House.jpg - Wikipedia, the free encyclo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998" y="3967133"/>
            <a:ext cx="1469671" cy="9797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67" y="1961957"/>
            <a:ext cx="242171" cy="213262"/>
          </a:xfrm>
          <a:prstGeom prst="rect">
            <a:avLst/>
          </a:prstGeom>
        </p:spPr>
      </p:pic>
      <p:pic>
        <p:nvPicPr>
          <p:cNvPr id="12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0344" y="4101514"/>
            <a:ext cx="334719" cy="15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39" y="2202970"/>
            <a:ext cx="427086" cy="357685"/>
          </a:xfrm>
          <a:prstGeom prst="rect">
            <a:avLst/>
          </a:prstGeom>
        </p:spPr>
      </p:pic>
      <p:pic>
        <p:nvPicPr>
          <p:cNvPr id="14" name="Picture 6" descr="Image result for apollo thea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004" y="2888672"/>
            <a:ext cx="741397" cy="74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mage result for harlem school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528" y="2707452"/>
            <a:ext cx="1080981" cy="72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Image result for UVA performing ar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755" y="4965341"/>
            <a:ext cx="1240460" cy="86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7046" y="3121569"/>
            <a:ext cx="334719" cy="15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4797" y="3574812"/>
            <a:ext cx="334719" cy="15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9872" y="4869794"/>
            <a:ext cx="334719" cy="15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78937" y="2568773"/>
            <a:ext cx="334719" cy="15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" descr="Image result for hunter college harlem campu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057" y="3763755"/>
            <a:ext cx="789133" cy="59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4698" y="3648624"/>
            <a:ext cx="334719" cy="15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Connector 23"/>
          <p:cNvCxnSpPr>
            <a:stCxn id="12" idx="3"/>
            <a:endCxn id="17" idx="3"/>
          </p:cNvCxnSpPr>
          <p:nvPr/>
        </p:nvCxnSpPr>
        <p:spPr>
          <a:xfrm flipH="1" flipV="1">
            <a:off x="7321766" y="3198690"/>
            <a:ext cx="123298" cy="9799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3"/>
            <a:endCxn id="23" idx="1"/>
          </p:cNvCxnSpPr>
          <p:nvPr/>
        </p:nvCxnSpPr>
        <p:spPr>
          <a:xfrm>
            <a:off x="7321766" y="3198690"/>
            <a:ext cx="1042932" cy="5270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1" idx="1"/>
            <a:endCxn id="23" idx="3"/>
          </p:cNvCxnSpPr>
          <p:nvPr/>
        </p:nvCxnSpPr>
        <p:spPr>
          <a:xfrm flipH="1">
            <a:off x="8699417" y="2645893"/>
            <a:ext cx="579520" cy="10798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8" idx="1"/>
            <a:endCxn id="23" idx="3"/>
          </p:cNvCxnSpPr>
          <p:nvPr/>
        </p:nvCxnSpPr>
        <p:spPr>
          <a:xfrm flipH="1">
            <a:off x="8699417" y="3651932"/>
            <a:ext cx="985380" cy="738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3" idx="1"/>
            <a:endCxn id="19" idx="1"/>
          </p:cNvCxnSpPr>
          <p:nvPr/>
        </p:nvCxnSpPr>
        <p:spPr>
          <a:xfrm flipH="1">
            <a:off x="8029872" y="3725744"/>
            <a:ext cx="334826" cy="12211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flipH="1">
            <a:off x="8570663" y="5801223"/>
            <a:ext cx="2724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Remote Performers/Artists/Hospitals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5628974" y="4921552"/>
            <a:ext cx="1415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Students/Residents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9200183" y="1434812"/>
            <a:ext cx="158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Hospitals</a:t>
            </a:r>
          </a:p>
        </p:txBody>
      </p:sp>
      <p:pic>
        <p:nvPicPr>
          <p:cNvPr id="32" name="Picture 16" descr="Countless restaurants and record shops preserve El Barrio'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567" y="1853703"/>
            <a:ext cx="1195276" cy="79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4920" y="2603343"/>
            <a:ext cx="334719" cy="15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Connector 33"/>
          <p:cNvCxnSpPr>
            <a:stCxn id="33" idx="2"/>
            <a:endCxn id="23" idx="1"/>
          </p:cNvCxnSpPr>
          <p:nvPr/>
        </p:nvCxnSpPr>
        <p:spPr>
          <a:xfrm>
            <a:off x="7832280" y="2757583"/>
            <a:ext cx="532418" cy="9681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flipH="1">
            <a:off x="5859812" y="2479500"/>
            <a:ext cx="158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Schools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6530245" y="1575843"/>
            <a:ext cx="158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Businesses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9894881" y="2643115"/>
            <a:ext cx="158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Theaters</a:t>
            </a:r>
          </a:p>
        </p:txBody>
      </p:sp>
      <p:sp>
        <p:nvSpPr>
          <p:cNvPr id="38" name="TextBox 37"/>
          <p:cNvSpPr txBox="1"/>
          <p:nvPr/>
        </p:nvSpPr>
        <p:spPr>
          <a:xfrm flipH="1">
            <a:off x="8400587" y="4321221"/>
            <a:ext cx="158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University/ Community Centers</a:t>
            </a:r>
          </a:p>
        </p:txBody>
      </p:sp>
      <p:sp>
        <p:nvSpPr>
          <p:cNvPr id="39" name="TextBox 38"/>
          <p:cNvSpPr txBox="1"/>
          <p:nvPr/>
        </p:nvSpPr>
        <p:spPr>
          <a:xfrm flipH="1">
            <a:off x="7951285" y="1509067"/>
            <a:ext cx="619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Street Artists</a:t>
            </a:r>
          </a:p>
        </p:txBody>
      </p:sp>
      <p:cxnSp>
        <p:nvCxnSpPr>
          <p:cNvPr id="40" name="Straight Connector 39"/>
          <p:cNvCxnSpPr>
            <a:stCxn id="12" idx="3"/>
            <a:endCxn id="23" idx="1"/>
          </p:cNvCxnSpPr>
          <p:nvPr/>
        </p:nvCxnSpPr>
        <p:spPr>
          <a:xfrm flipV="1">
            <a:off x="7445063" y="3725744"/>
            <a:ext cx="919635" cy="4528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7" idx="3"/>
            <a:endCxn id="33" idx="2"/>
          </p:cNvCxnSpPr>
          <p:nvPr/>
        </p:nvCxnSpPr>
        <p:spPr>
          <a:xfrm flipV="1">
            <a:off x="7321766" y="2757583"/>
            <a:ext cx="510514" cy="4411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3" idx="2"/>
            <a:endCxn id="21" idx="1"/>
          </p:cNvCxnSpPr>
          <p:nvPr/>
        </p:nvCxnSpPr>
        <p:spPr>
          <a:xfrm flipV="1">
            <a:off x="7832280" y="2645893"/>
            <a:ext cx="1446657" cy="1116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1" idx="1"/>
            <a:endCxn id="18" idx="1"/>
          </p:cNvCxnSpPr>
          <p:nvPr/>
        </p:nvCxnSpPr>
        <p:spPr>
          <a:xfrm>
            <a:off x="9278937" y="2645893"/>
            <a:ext cx="405860" cy="10060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33490" y="3872914"/>
            <a:ext cx="310117" cy="4572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30" y="3279499"/>
            <a:ext cx="310117" cy="4572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1593" y="1852842"/>
            <a:ext cx="310117" cy="457200"/>
          </a:xfrm>
          <a:prstGeom prst="rect">
            <a:avLst/>
          </a:prstGeom>
        </p:spPr>
      </p:pic>
      <p:pic>
        <p:nvPicPr>
          <p:cNvPr id="47" name="Picture 2" descr="http://dance.arizona.edu/page-banners/theatr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797" y="4962115"/>
            <a:ext cx="1994108" cy="87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81851" y="4869794"/>
            <a:ext cx="334719" cy="15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Straight Connector 48"/>
          <p:cNvCxnSpPr>
            <a:stCxn id="18" idx="1"/>
            <a:endCxn id="48" idx="1"/>
          </p:cNvCxnSpPr>
          <p:nvPr/>
        </p:nvCxnSpPr>
        <p:spPr>
          <a:xfrm>
            <a:off x="9684797" y="3651932"/>
            <a:ext cx="997054" cy="12949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400635" y="5339558"/>
            <a:ext cx="2101915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Create, collaborate, and share locally like nowhere else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605400" y="3972663"/>
            <a:ext cx="129131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Share with the world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003" y="1680109"/>
            <a:ext cx="1827727" cy="92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0"/>
    </mc:Choice>
    <mc:Fallback xmlns="">
      <p:transition advTm="5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1773"/>
            <a:ext cx="10972800" cy="92687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Community Network + Edge Cloud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5672A1-CEF4-AE44-B687-988D4A058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120" y="1228645"/>
            <a:ext cx="68144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Edge cloud to disaggregate hardware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 cost, secure user devices: KVM/Zero Client user interfaces, sensors, audio, VR/AR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Shared, centralized IT management of high performance edge cloud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this approach meet technology performance, ease of use, and cost?</a:t>
            </a:r>
          </a:p>
        </p:txBody>
      </p:sp>
      <p:sp>
        <p:nvSpPr>
          <p:cNvPr id="7" name="Rectangle 6"/>
          <p:cNvSpPr/>
          <p:nvPr/>
        </p:nvSpPr>
        <p:spPr>
          <a:xfrm>
            <a:off x="440121" y="3500884"/>
            <a:ext cx="7459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 network as digital constructed commons resource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 groundbreaking model for distributed community governance of Internet resources: equitably provide benefits &amp; transferrable to other communities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40121" y="4871139"/>
            <a:ext cx="11311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Technology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Participatory technology assessments (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on the highest priority criteria related to the community edge cloud and disaggregated devices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Smart community education and engagement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577" y="1228645"/>
            <a:ext cx="4870661" cy="347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8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0"/>
    </mc:Choice>
    <mc:Fallback xmlns="">
      <p:transition advTm="1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Kick-off at Silicon Harlem Conference 2017</a:t>
            </a:r>
          </a:p>
          <a:p>
            <a:pPr lvl="1"/>
            <a:r>
              <a:rPr lang="en-US" dirty="0"/>
              <a:t>Panel sessions, community input</a:t>
            </a:r>
          </a:p>
          <a:p>
            <a:r>
              <a:rPr lang="en-US" dirty="0"/>
              <a:t>Evaluated performance of remote access platforms</a:t>
            </a:r>
          </a:p>
          <a:p>
            <a:pPr lvl="1"/>
            <a:r>
              <a:rPr lang="en-US" dirty="0"/>
              <a:t>Reviewed user experience metrics: objective and subjective</a:t>
            </a:r>
          </a:p>
          <a:p>
            <a:r>
              <a:rPr lang="en-US" dirty="0"/>
              <a:t>Design and planning of edge cloud</a:t>
            </a:r>
          </a:p>
          <a:p>
            <a:pPr lvl="1"/>
            <a:r>
              <a:rPr lang="en-US" dirty="0"/>
              <a:t>Working with industry partners</a:t>
            </a:r>
          </a:p>
          <a:p>
            <a:r>
              <a:rPr lang="en-US" dirty="0"/>
              <a:t>Jointly developing governance and business models</a:t>
            </a:r>
          </a:p>
          <a:p>
            <a:pPr lvl="1"/>
            <a:r>
              <a:rPr lang="en-US" dirty="0"/>
              <a:t>Including privacy and security constraints</a:t>
            </a:r>
          </a:p>
          <a:p>
            <a:r>
              <a:rPr lang="en-US" dirty="0"/>
              <a:t>Generating maps and materials for public engagement/</a:t>
            </a:r>
            <a:r>
              <a:rPr lang="en-US" dirty="0" err="1"/>
              <a:t>pTA</a:t>
            </a:r>
            <a:endParaRPr lang="en-US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5672A1-CEF4-AE44-B687-988D4A058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33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5000"/>
    </mc:Choice>
    <mc:Fallback xmlns="">
      <p:transition advTm="4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What’s Next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Complete zero client lab tests</a:t>
            </a:r>
          </a:p>
          <a:p>
            <a:r>
              <a:rPr lang="en-US" dirty="0"/>
              <a:t>Develop initial software for trials</a:t>
            </a:r>
          </a:p>
          <a:p>
            <a:r>
              <a:rPr lang="en-US" dirty="0"/>
              <a:t>Establish initial architecture and performance requirements</a:t>
            </a:r>
          </a:p>
          <a:p>
            <a:r>
              <a:rPr lang="en-US" dirty="0"/>
              <a:t>In-lab technology assessment trials on campus</a:t>
            </a:r>
          </a:p>
          <a:p>
            <a:r>
              <a:rPr lang="en-US" dirty="0"/>
              <a:t>March-August 2018: multiple stakeholder convening’s</a:t>
            </a:r>
          </a:p>
          <a:p>
            <a:r>
              <a:rPr lang="en-US" dirty="0"/>
              <a:t>August 2018: Harlem Week</a:t>
            </a:r>
          </a:p>
          <a:p>
            <a:pPr lvl="1"/>
            <a:r>
              <a:rPr lang="en-US" dirty="0"/>
              <a:t>Initial zero client tests/user interviews</a:t>
            </a:r>
          </a:p>
          <a:p>
            <a:r>
              <a:rPr lang="en-US" dirty="0"/>
              <a:t>October 2018: SH conference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5672A1-CEF4-AE44-B687-988D4A058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45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5000"/>
    </mc:Choice>
    <mc:Fallback xmlns="">
      <p:transition advTm="3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triped Right Arrow 49"/>
          <p:cNvSpPr/>
          <p:nvPr/>
        </p:nvSpPr>
        <p:spPr>
          <a:xfrm rot="194292">
            <a:off x="2217021" y="1200624"/>
            <a:ext cx="6685025" cy="835426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Circular Arrow 59"/>
          <p:cNvSpPr/>
          <p:nvPr/>
        </p:nvSpPr>
        <p:spPr>
          <a:xfrm flipV="1">
            <a:off x="1843543" y="2906813"/>
            <a:ext cx="1911410" cy="264403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368038"/>
              <a:gd name="adj5" fmla="val 125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Circular Arrow 60"/>
          <p:cNvSpPr/>
          <p:nvPr/>
        </p:nvSpPr>
        <p:spPr>
          <a:xfrm flipV="1">
            <a:off x="3476758" y="2847008"/>
            <a:ext cx="1911410" cy="27038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392650"/>
              <a:gd name="adj5" fmla="val 125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Circular Arrow 61"/>
          <p:cNvSpPr/>
          <p:nvPr/>
        </p:nvSpPr>
        <p:spPr>
          <a:xfrm flipV="1">
            <a:off x="5095894" y="2752422"/>
            <a:ext cx="1911410" cy="286700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518353"/>
              <a:gd name="adj5" fmla="val 125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Circular Arrow 62"/>
          <p:cNvSpPr/>
          <p:nvPr/>
        </p:nvSpPr>
        <p:spPr>
          <a:xfrm rot="605972" flipV="1">
            <a:off x="6283197" y="2698834"/>
            <a:ext cx="1911410" cy="262659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564902"/>
              <a:gd name="adj5" fmla="val 125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Striped Right Arrow 57"/>
          <p:cNvSpPr/>
          <p:nvPr/>
        </p:nvSpPr>
        <p:spPr>
          <a:xfrm rot="21123437">
            <a:off x="2079380" y="5066821"/>
            <a:ext cx="6085599" cy="567706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Striped Right Arrow 55"/>
          <p:cNvSpPr/>
          <p:nvPr/>
        </p:nvSpPr>
        <p:spPr>
          <a:xfrm rot="330907">
            <a:off x="403918" y="5050601"/>
            <a:ext cx="8467323" cy="835426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Down Arrow 43"/>
          <p:cNvSpPr/>
          <p:nvPr/>
        </p:nvSpPr>
        <p:spPr>
          <a:xfrm rot="17161351">
            <a:off x="7778704" y="1058899"/>
            <a:ext cx="327070" cy="364494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Striped Right Arrow 20"/>
          <p:cNvSpPr/>
          <p:nvPr/>
        </p:nvSpPr>
        <p:spPr>
          <a:xfrm>
            <a:off x="355600" y="3347869"/>
            <a:ext cx="11836400" cy="739715"/>
          </a:xfrm>
          <a:prstGeom prst="stripedRightArrow">
            <a:avLst>
              <a:gd name="adj1" fmla="val 67659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6663"/>
            <a:ext cx="10972800" cy="50358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Project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5672A1-CEF4-AE44-B687-988D4A058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9572171" y="3135085"/>
            <a:ext cx="2126343" cy="109582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Co-Produced Edge Cloud</a:t>
            </a:r>
          </a:p>
        </p:txBody>
      </p:sp>
      <p:sp>
        <p:nvSpPr>
          <p:cNvPr id="7" name="Oval 6"/>
          <p:cNvSpPr/>
          <p:nvPr/>
        </p:nvSpPr>
        <p:spPr>
          <a:xfrm>
            <a:off x="7556788" y="2232453"/>
            <a:ext cx="1461035" cy="67491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COSMOS</a:t>
            </a:r>
          </a:p>
        </p:txBody>
      </p:sp>
      <p:sp>
        <p:nvSpPr>
          <p:cNvPr id="8" name="Oval 7"/>
          <p:cNvSpPr/>
          <p:nvPr/>
        </p:nvSpPr>
        <p:spPr>
          <a:xfrm>
            <a:off x="703943" y="3258456"/>
            <a:ext cx="1683657" cy="84908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Gigabit Center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3943" y="1806541"/>
            <a:ext cx="1814286" cy="77635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Microsoft/Cisco Hardware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63948" y="5110493"/>
            <a:ext cx="1744596" cy="6634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EC-DC Software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27364" y="4895380"/>
            <a:ext cx="1759479" cy="7792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VR Test Platform &amp; SW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44500" y="4941203"/>
            <a:ext cx="1552175" cy="6531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Calibri"/>
              </a:rPr>
              <a:t>Zero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Client Test Platform</a:t>
            </a:r>
          </a:p>
        </p:txBody>
      </p:sp>
      <p:sp>
        <p:nvSpPr>
          <p:cNvPr id="14" name="Snip Same Side Corner Rectangle 13"/>
          <p:cNvSpPr/>
          <p:nvPr/>
        </p:nvSpPr>
        <p:spPr>
          <a:xfrm>
            <a:off x="4560400" y="1778976"/>
            <a:ext cx="1655536" cy="648991"/>
          </a:xfrm>
          <a:prstGeom prst="snip2Same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Edge Cloud Design &amp; Opt.</a:t>
            </a:r>
          </a:p>
        </p:txBody>
      </p:sp>
      <p:sp>
        <p:nvSpPr>
          <p:cNvPr id="15" name="Hexagon 14"/>
          <p:cNvSpPr/>
          <p:nvPr/>
        </p:nvSpPr>
        <p:spPr>
          <a:xfrm>
            <a:off x="4412343" y="3240313"/>
            <a:ext cx="1415143" cy="885372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 User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Zero</a:t>
            </a:r>
            <a:r>
              <a:rPr kumimoji="0" lang="en-US" sz="1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Trial</a:t>
            </a:r>
          </a:p>
        </p:txBody>
      </p:sp>
      <p:sp>
        <p:nvSpPr>
          <p:cNvPr id="17" name="Hexagon 16"/>
          <p:cNvSpPr/>
          <p:nvPr/>
        </p:nvSpPr>
        <p:spPr>
          <a:xfrm>
            <a:off x="6132286" y="3240313"/>
            <a:ext cx="1415143" cy="885372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Apollo  Theater Demo</a:t>
            </a:r>
          </a:p>
        </p:txBody>
      </p:sp>
      <p:sp>
        <p:nvSpPr>
          <p:cNvPr id="18" name="Hexagon 17"/>
          <p:cNvSpPr/>
          <p:nvPr/>
        </p:nvSpPr>
        <p:spPr>
          <a:xfrm>
            <a:off x="2692400" y="3240313"/>
            <a:ext cx="1415143" cy="885372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Initial </a:t>
            </a:r>
            <a:r>
              <a:rPr lang="en-US" sz="1600" dirty="0" err="1">
                <a:solidFill>
                  <a:schemeClr val="tx1"/>
                </a:solidFill>
                <a:latin typeface="Calibri"/>
              </a:rPr>
              <a:t>ZeroC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lient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Trial</a:t>
            </a:r>
          </a:p>
        </p:txBody>
      </p:sp>
      <p:sp>
        <p:nvSpPr>
          <p:cNvPr id="19" name="Hexagon 18"/>
          <p:cNvSpPr/>
          <p:nvPr/>
        </p:nvSpPr>
        <p:spPr>
          <a:xfrm>
            <a:off x="7852229" y="3240313"/>
            <a:ext cx="1415143" cy="885372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School Demo</a:t>
            </a:r>
          </a:p>
        </p:txBody>
      </p:sp>
      <p:sp>
        <p:nvSpPr>
          <p:cNvPr id="20" name="Snip Same Side Corner Rectangle 19"/>
          <p:cNvSpPr/>
          <p:nvPr/>
        </p:nvSpPr>
        <p:spPr>
          <a:xfrm>
            <a:off x="6890260" y="1360669"/>
            <a:ext cx="1433286" cy="621587"/>
          </a:xfrm>
          <a:prstGeom prst="snip2Same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 Trust Model</a:t>
            </a:r>
          </a:p>
        </p:txBody>
      </p:sp>
      <p:sp>
        <p:nvSpPr>
          <p:cNvPr id="22" name="Hexagon 21"/>
          <p:cNvSpPr/>
          <p:nvPr/>
        </p:nvSpPr>
        <p:spPr>
          <a:xfrm>
            <a:off x="8142461" y="4443698"/>
            <a:ext cx="1457781" cy="558885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 Apps &amp; Demos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1342571" y="2654792"/>
            <a:ext cx="464458" cy="673119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Snip Same Side Corner Rectangle 25"/>
          <p:cNvSpPr/>
          <p:nvPr/>
        </p:nvSpPr>
        <p:spPr>
          <a:xfrm>
            <a:off x="2867227" y="2196372"/>
            <a:ext cx="1523345" cy="710441"/>
          </a:xfrm>
          <a:prstGeom prst="snip2Same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Technology Assessments</a:t>
            </a:r>
          </a:p>
        </p:txBody>
      </p:sp>
      <p:sp>
        <p:nvSpPr>
          <p:cNvPr id="27" name="Snip Same Side Corner Rectangle 26"/>
          <p:cNvSpPr/>
          <p:nvPr/>
        </p:nvSpPr>
        <p:spPr>
          <a:xfrm>
            <a:off x="2974563" y="1220052"/>
            <a:ext cx="1433286" cy="621587"/>
          </a:xfrm>
          <a:prstGeom prst="snip2Same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 Case Studies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912165" y="5447245"/>
            <a:ext cx="1814286" cy="77635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 Provider Contributions</a:t>
            </a:r>
          </a:p>
        </p:txBody>
      </p:sp>
      <p:sp>
        <p:nvSpPr>
          <p:cNvPr id="38" name="Down Arrow 37"/>
          <p:cNvSpPr/>
          <p:nvPr/>
        </p:nvSpPr>
        <p:spPr>
          <a:xfrm rot="16876279">
            <a:off x="6065232" y="1146841"/>
            <a:ext cx="294235" cy="352203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Down Arrow 38"/>
          <p:cNvSpPr/>
          <p:nvPr/>
        </p:nvSpPr>
        <p:spPr>
          <a:xfrm rot="17299675">
            <a:off x="5295314" y="2011069"/>
            <a:ext cx="294235" cy="186002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Down Arrow 39"/>
          <p:cNvSpPr/>
          <p:nvPr/>
        </p:nvSpPr>
        <p:spPr>
          <a:xfrm rot="20430516">
            <a:off x="4572796" y="2665843"/>
            <a:ext cx="294235" cy="52850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Down Arrow 40"/>
          <p:cNvSpPr/>
          <p:nvPr/>
        </p:nvSpPr>
        <p:spPr>
          <a:xfrm rot="827822">
            <a:off x="3386903" y="2856834"/>
            <a:ext cx="294235" cy="38237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Down Arrow 42"/>
          <p:cNvSpPr/>
          <p:nvPr/>
        </p:nvSpPr>
        <p:spPr>
          <a:xfrm rot="17391136">
            <a:off x="6715962" y="1606935"/>
            <a:ext cx="302502" cy="1325751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Down Arrow 44"/>
          <p:cNvSpPr/>
          <p:nvPr/>
        </p:nvSpPr>
        <p:spPr>
          <a:xfrm rot="13603207">
            <a:off x="9502455" y="3962416"/>
            <a:ext cx="294235" cy="61531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Down Arrow 45"/>
          <p:cNvSpPr/>
          <p:nvPr/>
        </p:nvSpPr>
        <p:spPr>
          <a:xfrm rot="11799099">
            <a:off x="10241667" y="4216795"/>
            <a:ext cx="294235" cy="115855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Down Arrow 46"/>
          <p:cNvSpPr/>
          <p:nvPr/>
        </p:nvSpPr>
        <p:spPr>
          <a:xfrm rot="17301202">
            <a:off x="9336662" y="2305565"/>
            <a:ext cx="294235" cy="140719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Down Arrow 47"/>
          <p:cNvSpPr/>
          <p:nvPr/>
        </p:nvSpPr>
        <p:spPr>
          <a:xfrm rot="19422607">
            <a:off x="10428260" y="2402776"/>
            <a:ext cx="312299" cy="89521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071035" y="1684510"/>
            <a:ext cx="1638716" cy="7126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Community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Contributions</a:t>
            </a:r>
          </a:p>
        </p:txBody>
      </p:sp>
    </p:spTree>
    <p:extLst>
      <p:ext uri="{BB962C8B-B14F-4D97-AF65-F5344CB8AC3E}">
        <p14:creationId xmlns:p14="http://schemas.microsoft.com/office/powerpoint/2010/main" val="201840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0"/>
    </mc:Choice>
    <mc:Fallback xmlns="">
      <p:transition advTm="4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497</Words>
  <Application>Microsoft Office PowerPoint</Application>
  <PresentationFormat>Widescreen</PresentationFormat>
  <Paragraphs>79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Connecting Harlem</vt:lpstr>
      <vt:lpstr>Community Network + Edge Cloud</vt:lpstr>
      <vt:lpstr>Where We Are</vt:lpstr>
      <vt:lpstr>What’s Next</vt:lpstr>
      <vt:lpstr>Project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F. Harding</dc:creator>
  <cp:lastModifiedBy>Sean F. Harding</cp:lastModifiedBy>
  <cp:revision>5</cp:revision>
  <dcterms:created xsi:type="dcterms:W3CDTF">2018-04-05T18:21:39Z</dcterms:created>
  <dcterms:modified xsi:type="dcterms:W3CDTF">2018-04-05T18:34:42Z</dcterms:modified>
</cp:coreProperties>
</file>