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47" d="100"/>
          <a:sy n="47" d="100"/>
        </p:scale>
        <p:origin x="54" y="19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5E4E-915B-4ACD-B59E-0DECB064B70C}" type="datetimeFigureOut">
              <a:rPr lang="en-US" smtClean="0"/>
              <a:t>4/5/2018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34C53-E092-4F5C-AA54-5C2A9CD2172A}" type="slidenum">
              <a:rPr lang="en-US" smtClean="0"/>
              <a:t>‹#›</a:t>
            </a:fld>
            <a:endParaRPr lang="en-US"/>
          </a:p>
        </p:txBody>
      </p:sp>
    </p:spTree>
    <p:extLst>
      <p:ext uri="{BB962C8B-B14F-4D97-AF65-F5344CB8AC3E}">
        <p14:creationId xmlns:p14="http://schemas.microsoft.com/office/powerpoint/2010/main" val="59666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BRIEFLY INTRODUCE YOURSELF AND YOUR</a:t>
            </a:r>
            <a:r>
              <a:rPr lang="en-US" b="1" baseline="0" dirty="0"/>
              <a:t> INVESTIGATORS (10 sec slide)</a:t>
            </a:r>
          </a:p>
          <a:p>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111659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We also already have a strong track record of research capacity building </a:t>
            </a:r>
          </a:p>
          <a:p>
            <a:pPr marL="171450" indent="-171450">
              <a:buFont typeface="Arial"/>
              <a:buChar char="•"/>
            </a:pPr>
            <a:r>
              <a:rPr lang="en-US" sz="1200" kern="1200" dirty="0">
                <a:solidFill>
                  <a:schemeClr val="tx1"/>
                </a:solidFill>
                <a:effectLst/>
                <a:latin typeface="+mn-lt"/>
                <a:ea typeface="+mn-ea"/>
                <a:cs typeface="+mn-cs"/>
              </a:rPr>
              <a:t>In fact, the formation of our proposal team is a direct result of our prior efforts to spark interest on smart stormwater systems. </a:t>
            </a:r>
          </a:p>
          <a:p>
            <a:pPr marL="171450" indent="-171450">
              <a:buFont typeface="Arial"/>
              <a:buChar char="•"/>
            </a:pPr>
            <a:r>
              <a:rPr lang="en-US" sz="1200" kern="1200" dirty="0">
                <a:solidFill>
                  <a:schemeClr val="tx1"/>
                </a:solidFill>
                <a:effectLst/>
                <a:latin typeface="+mn-lt"/>
                <a:ea typeface="+mn-ea"/>
                <a:cs typeface="+mn-cs"/>
              </a:rPr>
              <a:t>a strong presence on the Internet through our </a:t>
            </a:r>
            <a:r>
              <a:rPr lang="en-US" sz="1200" i="1" kern="1200" dirty="0">
                <a:solidFill>
                  <a:schemeClr val="tx1"/>
                </a:solidFill>
                <a:effectLst/>
                <a:latin typeface="+mn-lt"/>
                <a:ea typeface="+mn-ea"/>
                <a:cs typeface="+mn-cs"/>
              </a:rPr>
              <a:t>Open-</a:t>
            </a:r>
            <a:r>
              <a:rPr lang="en-US" sz="1200" i="1" kern="1200" dirty="0" err="1">
                <a:solidFill>
                  <a:schemeClr val="tx1"/>
                </a:solidFill>
                <a:effectLst/>
                <a:latin typeface="+mn-lt"/>
                <a:ea typeface="+mn-ea"/>
                <a:cs typeface="+mn-cs"/>
              </a:rPr>
              <a:t>storm.org</a:t>
            </a:r>
            <a:r>
              <a:rPr lang="en-US" sz="1200" kern="1200" dirty="0">
                <a:solidFill>
                  <a:schemeClr val="tx1"/>
                </a:solidFill>
                <a:effectLst/>
                <a:latin typeface="+mn-lt"/>
                <a:ea typeface="+mn-ea"/>
                <a:cs typeface="+mn-cs"/>
              </a:rPr>
              <a:t> portal</a:t>
            </a:r>
          </a:p>
          <a:p>
            <a:pPr marL="171450" indent="-171450">
              <a:buFont typeface="Arial"/>
              <a:buChar char="•"/>
            </a:pPr>
            <a:r>
              <a:rPr lang="en-US" sz="1200" kern="1200" dirty="0">
                <a:solidFill>
                  <a:schemeClr val="tx1"/>
                </a:solidFill>
                <a:effectLst/>
                <a:latin typeface="+mn-lt"/>
                <a:ea typeface="+mn-ea"/>
                <a:cs typeface="+mn-cs"/>
              </a:rPr>
              <a:t>Videos, blueprints, </a:t>
            </a:r>
            <a:r>
              <a:rPr lang="en-US" sz="1200" kern="1200" dirty="0" err="1">
                <a:solidFill>
                  <a:schemeClr val="tx1"/>
                </a:solidFill>
                <a:effectLst/>
                <a:latin typeface="+mn-lt"/>
                <a:ea typeface="+mn-ea"/>
                <a:cs typeface="+mn-cs"/>
              </a:rPr>
              <a:t>etc</a:t>
            </a:r>
            <a:r>
              <a:rPr lang="en-US" dirty="0">
                <a:effectLst/>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err="1"/>
              <a:t>Cuahsi</a:t>
            </a:r>
            <a:r>
              <a:rPr lang="en-US"/>
              <a:t> workshop</a:t>
            </a:r>
            <a:endParaRPr lang="en-US" dirty="0">
              <a:effectLst/>
            </a:endParaRPr>
          </a:p>
          <a:p>
            <a:pPr marL="171450" indent="-171450">
              <a:buFont typeface="Arial"/>
              <a:buChar char="•"/>
            </a:pPr>
            <a:r>
              <a:rPr lang="en-US" sz="1200" kern="1200" dirty="0">
                <a:solidFill>
                  <a:schemeClr val="tx1"/>
                </a:solidFill>
                <a:effectLst/>
                <a:latin typeface="+mn-lt"/>
                <a:ea typeface="+mn-ea"/>
                <a:cs typeface="+mn-cs"/>
              </a:rPr>
              <a:t>Propose</a:t>
            </a:r>
            <a:r>
              <a:rPr lang="en-US" sz="1200" kern="1200" baseline="0" dirty="0">
                <a:solidFill>
                  <a:schemeClr val="tx1"/>
                </a:solidFill>
                <a:effectLst/>
                <a:latin typeface="+mn-lt"/>
                <a:ea typeface="+mn-ea"/>
                <a:cs typeface="+mn-cs"/>
              </a:rPr>
              <a:t> to expand this education portal to make how-to videos and virtual tours (students)</a:t>
            </a:r>
            <a:endParaRPr lang="en-US" sz="1200" kern="1200" dirty="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6C16-A233-B34E-AAAF-A711D076CE9E}" type="slidenum">
              <a:rPr lang="en-US" smtClean="0"/>
              <a:t>11</a:t>
            </a:fld>
            <a:endParaRPr lang="en-US"/>
          </a:p>
        </p:txBody>
      </p:sp>
    </p:spTree>
    <p:extLst>
      <p:ext uri="{BB962C8B-B14F-4D97-AF65-F5344CB8AC3E}">
        <p14:creationId xmlns:p14="http://schemas.microsoft.com/office/powerpoint/2010/main" val="89824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a:t>
            </a:r>
            <a:r>
              <a:rPr lang="en-US" baseline="0" dirty="0"/>
              <a:t> are motivated by the NAE goal to “r</a:t>
            </a:r>
            <a:r>
              <a:rPr lang="en-US" sz="1200" kern="1200" dirty="0">
                <a:solidFill>
                  <a:schemeClr val="tx1"/>
                </a:solidFill>
                <a:effectLst/>
                <a:latin typeface="+mn-lt"/>
                <a:ea typeface="+mn-ea"/>
                <a:cs typeface="+mn-cs"/>
              </a:rPr>
              <a:t>estore and improve urban infrastructure</a:t>
            </a:r>
          </a:p>
          <a:p>
            <a:pPr marL="171450" indent="-171450">
              <a:buFont typeface="Arial"/>
              <a:buChar char="•"/>
            </a:pPr>
            <a:r>
              <a:rPr lang="en-US" sz="1200" kern="1200" dirty="0">
                <a:solidFill>
                  <a:schemeClr val="tx1"/>
                </a:solidFill>
                <a:effectLst/>
                <a:latin typeface="+mn-lt"/>
                <a:ea typeface="+mn-ea"/>
                <a:cs typeface="+mn-cs"/>
              </a:rPr>
              <a:t>In particular as it related to </a:t>
            </a:r>
            <a:r>
              <a:rPr lang="en-US" dirty="0">
                <a:effectLst/>
              </a:rPr>
              <a:t> stormwater,</a:t>
            </a:r>
            <a:r>
              <a:rPr lang="en-US" baseline="0" dirty="0">
                <a:effectLst/>
              </a:rPr>
              <a:t> arguably the “forgotten” and </a:t>
            </a:r>
            <a:r>
              <a:rPr lang="en-US" baseline="0" dirty="0" err="1">
                <a:effectLst/>
              </a:rPr>
              <a:t>leastfunded</a:t>
            </a:r>
            <a:r>
              <a:rPr lang="en-US" baseline="0" dirty="0">
                <a:effectLst/>
              </a:rPr>
              <a:t> of all water infrastructures</a:t>
            </a:r>
          </a:p>
          <a:p>
            <a:pPr marL="171450" indent="-171450">
              <a:buFont typeface="Arial"/>
              <a:buChar char="•"/>
            </a:pPr>
            <a:r>
              <a:rPr lang="en-US" baseline="0" dirty="0">
                <a:effectLst/>
              </a:rPr>
              <a:t>Throughout the US, Flash  Floods are the leading cause of death in the context of extreme weather</a:t>
            </a:r>
          </a:p>
          <a:p>
            <a:pPr marL="171450" indent="-171450">
              <a:buFont typeface="Arial"/>
              <a:buChar char="•"/>
            </a:pPr>
            <a:r>
              <a:rPr lang="en-US" baseline="0" dirty="0">
                <a:effectLst/>
              </a:rPr>
              <a:t>Furthermore,</a:t>
            </a:r>
            <a:r>
              <a:rPr lang="en-US" sz="1200" kern="1200" dirty="0">
                <a:solidFill>
                  <a:schemeClr val="tx1"/>
                </a:solidFill>
                <a:effectLst/>
                <a:latin typeface="+mn-lt"/>
                <a:ea typeface="+mn-ea"/>
                <a:cs typeface="+mn-cs"/>
              </a:rPr>
              <a:t> large quantities of metals, nutrients, and other pollutants are washed off during storm events, making their way via streams and rivers to lakes</a:t>
            </a:r>
          </a:p>
          <a:p>
            <a:pPr marL="171450" indent="-171450">
              <a:buFont typeface="Arial"/>
              <a:buChar char="•"/>
            </a:pPr>
            <a:r>
              <a:rPr lang="en-US" sz="1200" kern="1200" dirty="0">
                <a:solidFill>
                  <a:schemeClr val="tx1"/>
                </a:solidFill>
                <a:effectLst/>
                <a:latin typeface="+mn-lt"/>
                <a:ea typeface="+mn-ea"/>
                <a:cs typeface="+mn-cs"/>
              </a:rPr>
              <a:t>Urban</a:t>
            </a:r>
            <a:r>
              <a:rPr lang="en-US" sz="1200" kern="1200" baseline="0" dirty="0">
                <a:solidFill>
                  <a:schemeClr val="tx1"/>
                </a:solidFill>
                <a:effectLst/>
                <a:latin typeface="+mn-lt"/>
                <a:ea typeface="+mn-ea"/>
                <a:cs typeface="+mn-cs"/>
              </a:rPr>
              <a:t> runoff is readily acknowledged as one of our largest ENV challenges </a:t>
            </a:r>
          </a:p>
          <a:p>
            <a:pPr marL="171450" indent="-171450">
              <a:buFont typeface="Arial"/>
              <a:buChar char="•"/>
            </a:pPr>
            <a:r>
              <a:rPr lang="en-US" sz="1200" kern="1200" baseline="0" dirty="0">
                <a:solidFill>
                  <a:schemeClr val="tx1"/>
                </a:solidFill>
                <a:effectLst/>
                <a:latin typeface="+mn-lt"/>
                <a:ea typeface="+mn-ea"/>
                <a:cs typeface="+mn-cs"/>
              </a:rPr>
              <a:t>For example, it’s a billion dollar problem in paces like the </a:t>
            </a:r>
            <a:r>
              <a:rPr lang="en-US" sz="1200" kern="1200" baseline="0" dirty="0" err="1">
                <a:solidFill>
                  <a:schemeClr val="tx1"/>
                </a:solidFill>
                <a:effectLst/>
                <a:latin typeface="+mn-lt"/>
                <a:ea typeface="+mn-ea"/>
                <a:cs typeface="+mn-cs"/>
              </a:rPr>
              <a:t>cheaspeak</a:t>
            </a:r>
            <a:r>
              <a:rPr lang="en-US" sz="1200" kern="1200" baseline="0" dirty="0">
                <a:solidFill>
                  <a:schemeClr val="tx1"/>
                </a:solidFill>
                <a:effectLst/>
                <a:latin typeface="+mn-lt"/>
                <a:ea typeface="+mn-ea"/>
                <a:cs typeface="+mn-cs"/>
              </a:rPr>
              <a:t> bay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506C16-A233-B34E-AAAF-A711D076CE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80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Our goal is to enable the next generation of smart and connected stormwater systems, which will use sensors to anticipate changes in weather and adapt their operation using active flow controls (gates, valves, pumps).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Redesign in real-time</a:t>
            </a: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This will drastically improve community resilience to floods and water quality impairments, which have been increasing due to expanding urbanization and changing weather. </a:t>
            </a:r>
          </a:p>
          <a:p>
            <a:pPr marL="171450" indent="-171450">
              <a:buFont typeface="Arial"/>
              <a:buChar char="•"/>
            </a:pPr>
            <a:r>
              <a:rPr lang="en-US" sz="1200" kern="1200" dirty="0">
                <a:solidFill>
                  <a:schemeClr val="tx1"/>
                </a:solidFill>
                <a:effectLst/>
                <a:latin typeface="+mn-lt"/>
                <a:ea typeface="+mn-ea"/>
                <a:cs typeface="+mn-cs"/>
              </a:rPr>
              <a:t>This vision was</a:t>
            </a:r>
            <a:r>
              <a:rPr lang="en-US" sz="1200" kern="1200" baseline="0" dirty="0">
                <a:solidFill>
                  <a:schemeClr val="tx1"/>
                </a:solidFill>
                <a:effectLst/>
                <a:latin typeface="+mn-lt"/>
                <a:ea typeface="+mn-ea"/>
                <a:cs typeface="+mn-cs"/>
              </a:rPr>
              <a:t> recently recognized by our community</a:t>
            </a:r>
          </a:p>
          <a:p>
            <a:pPr marL="171450" indent="-171450">
              <a:buFont typeface="Arial"/>
              <a:buChar char="•"/>
            </a:pPr>
            <a:r>
              <a:rPr lang="en-US" sz="1200" kern="1200" baseline="0" dirty="0">
                <a:solidFill>
                  <a:schemeClr val="tx1"/>
                </a:solidFill>
                <a:effectLst/>
                <a:latin typeface="+mn-lt"/>
                <a:ea typeface="+mn-ea"/>
                <a:cs typeface="+mn-cs"/>
              </a:rPr>
              <a:t>Step one, over the past few years, was trying to convince people </a:t>
            </a:r>
            <a:r>
              <a:rPr lang="en-US" sz="1200" kern="1200" baseline="0" dirty="0" err="1">
                <a:solidFill>
                  <a:schemeClr val="tx1"/>
                </a:solidFill>
                <a:effectLst/>
                <a:latin typeface="+mn-lt"/>
                <a:ea typeface="+mn-ea"/>
                <a:cs typeface="+mn-cs"/>
              </a:rPr>
              <a:t>thais</a:t>
            </a:r>
            <a:r>
              <a:rPr lang="en-US" sz="1200" kern="1200" baseline="0" dirty="0">
                <a:solidFill>
                  <a:schemeClr val="tx1"/>
                </a:solidFill>
                <a:effectLst/>
                <a:latin typeface="+mn-lt"/>
                <a:ea typeface="+mn-ea"/>
                <a:cs typeface="+mn-cs"/>
              </a:rPr>
              <a:t> this was possible. Namely, technology </a:t>
            </a:r>
            <a:r>
              <a:rPr lang="en-US" sz="1200" kern="1200" baseline="0" dirty="0" err="1">
                <a:solidFill>
                  <a:schemeClr val="tx1"/>
                </a:solidFill>
                <a:effectLst/>
                <a:latin typeface="+mn-lt"/>
                <a:ea typeface="+mn-ea"/>
                <a:cs typeface="+mn-cs"/>
              </a:rPr>
              <a:t>delvelopment</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506C16-A233-B34E-AAAF-A711D076CE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01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shows</a:t>
            </a:r>
            <a:r>
              <a:rPr lang="en-US" baseline="0" dirty="0"/>
              <a:t> our wireless sensor node design, which we share as part of our open-source </a:t>
            </a:r>
            <a:r>
              <a:rPr lang="en-US" baseline="0" dirty="0" err="1"/>
              <a:t>initaitieve</a:t>
            </a:r>
            <a:r>
              <a:rPr lang="en-US" baseline="0" dirty="0"/>
              <a:t>, called open </a:t>
            </a:r>
            <a:r>
              <a:rPr lang="en-US" baseline="0" dirty="0" err="1"/>
              <a:t>stroms</a:t>
            </a:r>
            <a:endParaRPr lang="en-US" baseline="0" dirty="0"/>
          </a:p>
          <a:p>
            <a:pPr marL="171450" indent="-171450">
              <a:buFont typeface="Arial"/>
              <a:buChar char="•"/>
            </a:pPr>
            <a:r>
              <a:rPr lang="en-US" baseline="0" dirty="0"/>
              <a:t>We can deploy many of these nodes across </a:t>
            </a:r>
            <a:r>
              <a:rPr lang="en-US" baseline="0" dirty="0" err="1"/>
              <a:t>communiteis</a:t>
            </a:r>
            <a:r>
              <a:rPr lang="en-US" baseline="0" dirty="0"/>
              <a:t> to receive real-time </a:t>
            </a:r>
            <a:r>
              <a:rPr lang="en-US" baseline="0" dirty="0" err="1"/>
              <a:t>measurments</a:t>
            </a:r>
            <a:endParaRPr lang="en-US" baseline="0" dirty="0"/>
          </a:p>
          <a:p>
            <a:pPr marL="171450" indent="-171450">
              <a:buFont typeface="Arial"/>
              <a:buChar char="•"/>
            </a:pPr>
            <a:r>
              <a:rPr lang="en-US" baseline="0" dirty="0"/>
              <a:t>We can also control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506C16-A233-B34E-AAAF-A711D076CE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55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Shows some picture</a:t>
            </a:r>
            <a:r>
              <a:rPr lang="en-US" baseline="0" dirty="0"/>
              <a:t>s of our </a:t>
            </a:r>
            <a:r>
              <a:rPr lang="en-US" baseline="0" dirty="0" err="1"/>
              <a:t>deployements</a:t>
            </a:r>
            <a:r>
              <a:rPr lang="en-US" baseline="0" dirty="0"/>
              <a:t> that have been made possible by these </a:t>
            </a:r>
            <a:r>
              <a:rPr lang="en-US" baseline="0" dirty="0" err="1"/>
              <a:t>tehcnologoes</a:t>
            </a:r>
            <a:endParaRPr lang="en-US" baseline="0" dirty="0"/>
          </a:p>
          <a:p>
            <a:pPr marL="171450" indent="-171450">
              <a:buFontTx/>
              <a:buChar char="-"/>
            </a:pPr>
            <a:r>
              <a:rPr lang="en-US" baseline="0" dirty="0"/>
              <a:t>Sensor nodes to measure</a:t>
            </a:r>
          </a:p>
          <a:p>
            <a:pPr marL="171450" indent="-171450">
              <a:buFontTx/>
              <a:buChar char="-"/>
            </a:pPr>
            <a:r>
              <a:rPr lang="en-US" baseline="0" dirty="0"/>
              <a:t>Valves to control</a:t>
            </a:r>
          </a:p>
          <a:p>
            <a:pPr marL="171450" indent="-171450">
              <a:buFontTx/>
              <a:buChar char="-"/>
            </a:pPr>
            <a:r>
              <a:rPr lang="en-US" baseline="0" dirty="0"/>
              <a:t>And web-based interfaces to help run everything in real-time</a:t>
            </a:r>
          </a:p>
          <a:p>
            <a:pPr marL="171450" indent="-171450">
              <a:buFontTx/>
              <a:buChar char="-"/>
            </a:pPr>
            <a:r>
              <a:rPr lang="en-US" dirty="0"/>
              <a:t>Amazing how much adding one valve can accomplish</a:t>
            </a:r>
          </a:p>
          <a:p>
            <a:pPr marL="628650" lvl="1" indent="-171450">
              <a:buFontTx/>
              <a:buChar char="-"/>
            </a:pPr>
            <a:r>
              <a:rPr lang="en-US" dirty="0"/>
              <a:t>Completely repurpose</a:t>
            </a:r>
            <a:r>
              <a:rPr lang="en-US" baseline="0" dirty="0"/>
              <a:t> a site. If it did one things before (e.g. </a:t>
            </a:r>
            <a:r>
              <a:rPr lang="en-US" baseline="0" dirty="0" err="1"/>
              <a:t>detetion</a:t>
            </a:r>
            <a:r>
              <a:rPr lang="en-US" baseline="0" dirty="0"/>
              <a:t> basin for </a:t>
            </a:r>
            <a:r>
              <a:rPr lang="en-US" baseline="0" dirty="0" err="1"/>
              <a:t>fllod</a:t>
            </a:r>
            <a:r>
              <a:rPr lang="en-US" baseline="0" dirty="0"/>
              <a:t> control), it can all of a sudden do way more (you can set the rates of flow)</a:t>
            </a:r>
          </a:p>
          <a:p>
            <a:pPr marL="628650" lvl="1" indent="-171450">
              <a:buFontTx/>
              <a:buChar char="-"/>
            </a:pPr>
            <a:r>
              <a:rPr lang="en-US" baseline="0" dirty="0"/>
              <a:t>We can even control for water quality, by deciding how much time the water system spends in a basin, for </a:t>
            </a:r>
            <a:r>
              <a:rPr lang="en-US" baseline="0" dirty="0" err="1"/>
              <a:t>exmepl</a:t>
            </a:r>
            <a:endParaRPr lang="en-US" baseline="0" dirty="0"/>
          </a:p>
          <a:p>
            <a:pPr marL="628650" lvl="1" indent="-171450">
              <a:buFontTx/>
              <a:buChar char="-"/>
            </a:pPr>
            <a:r>
              <a:rPr lang="en-US" baseline="0" dirty="0"/>
              <a:t>So it affords a ton of </a:t>
            </a:r>
            <a:r>
              <a:rPr lang="en-US" baseline="0" dirty="0" err="1"/>
              <a:t>flexibiliyt</a:t>
            </a:r>
            <a:r>
              <a:rPr lang="en-US" baseline="0" dirty="0"/>
              <a:t> for a small investment</a:t>
            </a:r>
          </a:p>
          <a:p>
            <a:pPr marL="171450" lvl="0" indent="-171450">
              <a:buFontTx/>
              <a:buChar char="-"/>
            </a:pPr>
            <a:r>
              <a:rPr lang="en-US" baseline="0" dirty="0"/>
              <a:t>We even hand out “smart” rain barrels to homeowners that allow them to use apps to irrigate their plants and </a:t>
            </a:r>
            <a:r>
              <a:rPr lang="en-US" baseline="0" dirty="0" err="1"/>
              <a:t>maximie</a:t>
            </a:r>
            <a:r>
              <a:rPr lang="en-US" baseline="0" dirty="0"/>
              <a:t> storage. </a:t>
            </a:r>
          </a:p>
          <a:p>
            <a:pPr marL="171450" lvl="0" indent="-171450">
              <a:buFontTx/>
              <a:buChar char="-"/>
            </a:pPr>
            <a:r>
              <a:rPr lang="en-US" baseline="0" dirty="0"/>
              <a:t>An </a:t>
            </a:r>
            <a:r>
              <a:rPr lang="en-US" baseline="0" dirty="0" err="1"/>
              <a:t>educaiton</a:t>
            </a:r>
            <a:r>
              <a:rPr lang="en-US" baseline="0" dirty="0"/>
              <a:t> tool and all of these are shared for free on open-</a:t>
            </a:r>
            <a:r>
              <a:rPr lang="en-US" baseline="0" dirty="0" err="1"/>
              <a:t>storm.org</a:t>
            </a:r>
            <a:endParaRPr lang="en-US" baseline="0" dirty="0"/>
          </a:p>
          <a:p>
            <a:pPr marL="171450" lvl="0" indent="-171450">
              <a:buFontTx/>
              <a:buChar char="-"/>
            </a:pPr>
            <a:r>
              <a:rPr lang="en-US" baseline="0" dirty="0"/>
              <a:t>But, just because we have proof of concept technology, we don’t have a smart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506C16-A233-B34E-AAAF-A711D076CE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48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0" i="1" kern="1200" baseline="0" dirty="0">
                <a:solidFill>
                  <a:schemeClr val="tx1"/>
                </a:solidFill>
                <a:effectLst/>
                <a:latin typeface="+mn-lt"/>
                <a:ea typeface="+mn-ea"/>
                <a:cs typeface="+mn-cs"/>
              </a:rPr>
              <a:t>How do we actually achieve community-scale control and adoption?</a:t>
            </a:r>
          </a:p>
          <a:p>
            <a:pPr marL="0" indent="0">
              <a:buFont typeface="Arial"/>
              <a:buNone/>
            </a:pPr>
            <a:r>
              <a:rPr lang="en-US" sz="1200" b="0" i="1" kern="1200" dirty="0">
                <a:solidFill>
                  <a:schemeClr val="tx1"/>
                </a:solidFill>
                <a:effectLst/>
                <a:latin typeface="+mn-lt"/>
                <a:ea typeface="+mn-ea"/>
                <a:cs typeface="+mn-cs"/>
              </a:rPr>
              <a:t>Technology is not the problem any more. </a:t>
            </a:r>
          </a:p>
          <a:p>
            <a:pPr marL="0" indent="0">
              <a:buFont typeface="Arial"/>
              <a:buNone/>
            </a:pPr>
            <a:r>
              <a:rPr lang="en-US" sz="1200" b="0" i="1" kern="1200" dirty="0">
                <a:solidFill>
                  <a:schemeClr val="tx1"/>
                </a:solidFill>
                <a:effectLst/>
                <a:latin typeface="+mn-lt"/>
                <a:ea typeface="+mn-ea"/>
                <a:cs typeface="+mn-cs"/>
              </a:rPr>
              <a:t>Rather,</a:t>
            </a:r>
            <a:r>
              <a:rPr lang="en-US" sz="1200" b="0" i="1" kern="1200" baseline="0" dirty="0">
                <a:solidFill>
                  <a:schemeClr val="tx1"/>
                </a:solidFill>
                <a:effectLst/>
                <a:latin typeface="+mn-lt"/>
                <a:ea typeface="+mn-ea"/>
                <a:cs typeface="+mn-cs"/>
              </a:rPr>
              <a:t> we’ve identified a number of key barriers that have to be overcome before we can scale up</a:t>
            </a:r>
            <a:endParaRPr lang="en-US" sz="1200" b="0" i="1" kern="1200" dirty="0">
              <a:solidFill>
                <a:schemeClr val="tx1"/>
              </a:solidFill>
              <a:effectLst/>
              <a:latin typeface="+mn-lt"/>
              <a:ea typeface="+mn-ea"/>
              <a:cs typeface="+mn-cs"/>
            </a:endParaRPr>
          </a:p>
          <a:p>
            <a:pPr marL="171450" indent="-171450">
              <a:buFont typeface="Arial"/>
              <a:buChar char="•"/>
            </a:pPr>
            <a:r>
              <a:rPr lang="en-US" sz="1200" b="0" i="1" kern="1200" dirty="0">
                <a:solidFill>
                  <a:schemeClr val="tx1"/>
                </a:solidFill>
                <a:effectLst/>
                <a:latin typeface="+mn-lt"/>
                <a:ea typeface="+mn-ea"/>
                <a:cs typeface="+mn-cs"/>
              </a:rPr>
              <a:t>Starts at the site</a:t>
            </a:r>
            <a:r>
              <a:rPr lang="en-US" sz="1200" b="0" i="1" kern="1200" baseline="0" dirty="0">
                <a:solidFill>
                  <a:schemeClr val="tx1"/>
                </a:solidFill>
                <a:effectLst/>
                <a:latin typeface="+mn-lt"/>
                <a:ea typeface="+mn-ea"/>
                <a:cs typeface="+mn-cs"/>
              </a:rPr>
              <a:t> level (pond, wetland </a:t>
            </a:r>
            <a:r>
              <a:rPr lang="en-US" sz="1200" b="0" i="1" kern="1200" baseline="0" dirty="0" err="1">
                <a:solidFill>
                  <a:schemeClr val="tx1"/>
                </a:solidFill>
                <a:effectLst/>
                <a:latin typeface="+mn-lt"/>
                <a:ea typeface="+mn-ea"/>
                <a:cs typeface="+mn-cs"/>
              </a:rPr>
              <a:t>etc</a:t>
            </a:r>
            <a:r>
              <a:rPr lang="en-US" sz="1200" b="0" i="1" kern="1200" baseline="0" dirty="0">
                <a:solidFill>
                  <a:schemeClr val="tx1"/>
                </a:solidFill>
                <a:effectLst/>
                <a:latin typeface="+mn-lt"/>
                <a:ea typeface="+mn-ea"/>
                <a:cs typeface="+mn-cs"/>
              </a:rPr>
              <a:t>)</a:t>
            </a:r>
            <a:endParaRPr lang="en-US" sz="1200" b="0" i="1" kern="1200" dirty="0">
              <a:solidFill>
                <a:schemeClr val="tx1"/>
              </a:solidFill>
              <a:effectLst/>
              <a:latin typeface="+mn-lt"/>
              <a:ea typeface="+mn-ea"/>
              <a:cs typeface="+mn-cs"/>
            </a:endParaRPr>
          </a:p>
          <a:p>
            <a:pPr marL="628650" lvl="1" indent="-171450">
              <a:buFont typeface="Arial"/>
              <a:buChar char="•"/>
            </a:pPr>
            <a:r>
              <a:rPr lang="en-US" sz="1200" b="0" i="1" kern="1200" dirty="0">
                <a:solidFill>
                  <a:schemeClr val="tx1"/>
                </a:solidFill>
                <a:effectLst/>
                <a:latin typeface="+mn-lt"/>
                <a:ea typeface="+mn-ea"/>
                <a:cs typeface="+mn-cs"/>
              </a:rPr>
              <a:t>without understanding the range of benefits that can be achieved at the scale of individual sites,</a:t>
            </a:r>
          </a:p>
          <a:p>
            <a:pPr marL="628650" lvl="1" indent="-171450">
              <a:buFont typeface="Arial"/>
              <a:buChar char="•"/>
            </a:pPr>
            <a:r>
              <a:rPr lang="en-US" sz="1200" b="0" i="1" kern="1200" dirty="0">
                <a:solidFill>
                  <a:schemeClr val="tx1"/>
                </a:solidFill>
                <a:effectLst/>
                <a:latin typeface="+mn-lt"/>
                <a:ea typeface="+mn-ea"/>
                <a:cs typeface="+mn-cs"/>
              </a:rPr>
              <a:t> it becomes nearly impossible to posit which water quality and flooding benefits can be achieved at the scale of entire communities</a:t>
            </a:r>
          </a:p>
          <a:p>
            <a:pPr marL="628650" lvl="1" indent="-171450">
              <a:buFont typeface="Arial"/>
              <a:buChar char="•"/>
            </a:pPr>
            <a:r>
              <a:rPr lang="en-US" sz="1200" b="0" i="1" kern="1200" dirty="0">
                <a:solidFill>
                  <a:schemeClr val="tx1"/>
                </a:solidFill>
                <a:effectLst/>
                <a:latin typeface="+mn-lt"/>
                <a:ea typeface="+mn-ea"/>
                <a:cs typeface="+mn-cs"/>
              </a:rPr>
              <a:t>Need</a:t>
            </a:r>
            <a:r>
              <a:rPr lang="en-US" sz="1200" b="0" i="1" kern="1200" baseline="0" dirty="0">
                <a:solidFill>
                  <a:schemeClr val="tx1"/>
                </a:solidFill>
                <a:effectLst/>
                <a:latin typeface="+mn-lt"/>
                <a:ea typeface="+mn-ea"/>
                <a:cs typeface="+mn-cs"/>
              </a:rPr>
              <a:t> to understand individual </a:t>
            </a:r>
            <a:r>
              <a:rPr lang="en-US" sz="1200" b="0" i="1" kern="1200" baseline="0" dirty="0" err="1">
                <a:solidFill>
                  <a:schemeClr val="tx1"/>
                </a:solidFill>
                <a:effectLst/>
                <a:latin typeface="+mn-lt"/>
                <a:ea typeface="+mn-ea"/>
                <a:cs typeface="+mn-cs"/>
              </a:rPr>
              <a:t>elemtns</a:t>
            </a:r>
            <a:r>
              <a:rPr lang="en-US" sz="1200" b="0" i="1" kern="1200" dirty="0">
                <a:solidFill>
                  <a:schemeClr val="tx1"/>
                </a:solidFill>
                <a:effectLst/>
                <a:latin typeface="+mn-lt"/>
                <a:ea typeface="+mn-ea"/>
                <a:cs typeface="+mn-cs"/>
              </a:rPr>
              <a:t>.</a:t>
            </a:r>
            <a:r>
              <a:rPr lang="en-US" b="0" dirty="0">
                <a:effectLst/>
              </a:rPr>
              <a:t> </a:t>
            </a:r>
          </a:p>
          <a:p>
            <a:pPr marL="171450" lvl="0" indent="-171450">
              <a:buFont typeface="Arial"/>
              <a:buChar char="•"/>
            </a:pPr>
            <a:r>
              <a:rPr lang="en-US" b="0" dirty="0">
                <a:effectLst/>
              </a:rPr>
              <a:t>Social</a:t>
            </a:r>
          </a:p>
          <a:p>
            <a:pPr marL="628650" lvl="1" indent="-171450">
              <a:buFont typeface="Arial"/>
              <a:buChar char="•"/>
            </a:pPr>
            <a:r>
              <a:rPr lang="en-US" sz="1200" b="0" i="1" kern="1200" dirty="0">
                <a:solidFill>
                  <a:schemeClr val="tx1"/>
                </a:solidFill>
                <a:effectLst/>
                <a:latin typeface="+mn-lt"/>
                <a:ea typeface="+mn-ea"/>
                <a:cs typeface="+mn-cs"/>
              </a:rPr>
              <a:t>we do not understand how stress and risk aversion affect how open residents are to these systems</a:t>
            </a:r>
            <a:r>
              <a:rPr lang="en-US" sz="1200" b="0" i="1" kern="1200" baseline="0" dirty="0">
                <a:solidFill>
                  <a:schemeClr val="tx1"/>
                </a:solidFill>
                <a:effectLst/>
                <a:latin typeface="+mn-lt"/>
                <a:ea typeface="+mn-ea"/>
                <a:cs typeface="+mn-cs"/>
              </a:rPr>
              <a:t> (how scared people are)</a:t>
            </a:r>
            <a:endParaRPr lang="en-US" sz="1200" b="0" i="1" kern="1200" dirty="0">
              <a:solidFill>
                <a:schemeClr val="tx1"/>
              </a:solidFill>
              <a:effectLst/>
              <a:latin typeface="+mn-lt"/>
              <a:ea typeface="+mn-ea"/>
              <a:cs typeface="+mn-cs"/>
            </a:endParaRPr>
          </a:p>
          <a:p>
            <a:pPr marL="628650" lvl="1" indent="-171450">
              <a:buFont typeface="Arial"/>
              <a:buChar char="•"/>
            </a:pPr>
            <a:r>
              <a:rPr lang="en-US" sz="1200" b="0" kern="1200" dirty="0">
                <a:solidFill>
                  <a:schemeClr val="tx1"/>
                </a:solidFill>
                <a:effectLst/>
                <a:latin typeface="+mn-lt"/>
                <a:ea typeface="+mn-ea"/>
                <a:cs typeface="+mn-cs"/>
              </a:rPr>
              <a:t>Presently, </a:t>
            </a:r>
            <a:r>
              <a:rPr lang="en-US" sz="1200" b="0" i="1" kern="1200" dirty="0">
                <a:solidFill>
                  <a:schemeClr val="tx1"/>
                </a:solidFill>
                <a:effectLst/>
                <a:latin typeface="+mn-lt"/>
                <a:ea typeface="+mn-ea"/>
                <a:cs typeface="+mn-cs"/>
              </a:rPr>
              <a:t>we do not know how residents will perceive the benefits</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of smart stormwater systems</a:t>
            </a:r>
            <a:r>
              <a:rPr lang="en-US" sz="1200" b="0" kern="1200" dirty="0">
                <a:solidFill>
                  <a:schemeClr val="tx1"/>
                </a:solidFill>
                <a:effectLst/>
                <a:latin typeface="+mn-lt"/>
                <a:ea typeface="+mn-ea"/>
                <a:cs typeface="+mn-cs"/>
              </a:rPr>
              <a:t> on these and other important values.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dirty="0">
                <a:solidFill>
                  <a:schemeClr val="tx1"/>
                </a:solidFill>
                <a:effectLst/>
                <a:latin typeface="+mn-lt"/>
                <a:ea typeface="+mn-ea"/>
                <a:cs typeface="+mn-cs"/>
              </a:rPr>
              <a:t>We don</a:t>
            </a:r>
            <a:r>
              <a:rPr lang="fr-FR" sz="1200" b="0" i="1"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t understand to what extent</a:t>
            </a:r>
            <a:r>
              <a:rPr lang="en-US" sz="1200" b="0" i="1" kern="1200" baseline="0" dirty="0">
                <a:solidFill>
                  <a:schemeClr val="tx1"/>
                </a:solidFill>
                <a:effectLst/>
                <a:latin typeface="+mn-lt"/>
                <a:ea typeface="+mn-ea"/>
                <a:cs typeface="+mn-cs"/>
              </a:rPr>
              <a:t> people would be willing to </a:t>
            </a:r>
            <a:r>
              <a:rPr lang="en-US" sz="1200" b="0" i="1" kern="1200" baseline="0" dirty="0" err="1">
                <a:solidFill>
                  <a:schemeClr val="tx1"/>
                </a:solidFill>
                <a:effectLst/>
                <a:latin typeface="+mn-lt"/>
                <a:ea typeface="+mn-ea"/>
                <a:cs typeface="+mn-cs"/>
              </a:rPr>
              <a:t>adopte</a:t>
            </a:r>
            <a:r>
              <a:rPr lang="en-US" sz="1200" b="0" i="1" kern="1200" baseline="0" dirty="0">
                <a:solidFill>
                  <a:schemeClr val="tx1"/>
                </a:solidFill>
                <a:effectLst/>
                <a:latin typeface="+mn-lt"/>
                <a:ea typeface="+mn-ea"/>
                <a:cs typeface="+mn-cs"/>
              </a:rPr>
              <a:t> these </a:t>
            </a:r>
            <a:r>
              <a:rPr lang="en-US" sz="1200" b="0" i="1" kern="1200" baseline="0" dirty="0" err="1">
                <a:solidFill>
                  <a:schemeClr val="tx1"/>
                </a:solidFill>
                <a:effectLst/>
                <a:latin typeface="+mn-lt"/>
                <a:ea typeface="+mn-ea"/>
                <a:cs typeface="+mn-cs"/>
              </a:rPr>
              <a:t>tystenms</a:t>
            </a:r>
            <a:endParaRPr lang="en-US" sz="1200" b="0" kern="1200" dirty="0">
              <a:solidFill>
                <a:schemeClr val="tx1"/>
              </a:solidFill>
              <a:effectLst/>
              <a:latin typeface="+mn-lt"/>
              <a:ea typeface="+mn-ea"/>
              <a:cs typeface="+mn-cs"/>
            </a:endParaRPr>
          </a:p>
          <a:p>
            <a:pPr marL="171450" lvl="0" indent="-171450">
              <a:buFont typeface="Arial"/>
              <a:buChar char="•"/>
            </a:pPr>
            <a:r>
              <a:rPr lang="en-US" b="0" dirty="0">
                <a:effectLst/>
              </a:rPr>
              <a:t>Systems</a:t>
            </a:r>
          </a:p>
          <a:p>
            <a:pPr marL="628650" lvl="1" indent="-171450">
              <a:buFont typeface="Arial"/>
              <a:buChar char="•"/>
            </a:pPr>
            <a:r>
              <a:rPr lang="en-US" sz="1200" b="0" i="1" kern="1200" dirty="0">
                <a:solidFill>
                  <a:schemeClr val="tx1"/>
                </a:solidFill>
                <a:effectLst/>
                <a:latin typeface="+mn-lt"/>
                <a:ea typeface="+mn-ea"/>
                <a:cs typeface="+mn-cs"/>
              </a:rPr>
              <a:t>we do not understand the requirements for data and communication architecture</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needed for interoperability, and we are lacking a computational framework that would allow these entities to collaborate as part of a broader system.</a:t>
            </a:r>
            <a:r>
              <a:rPr lang="en-US" sz="1200" b="0" kern="1200" dirty="0">
                <a:solidFill>
                  <a:schemeClr val="tx1"/>
                </a:solidFill>
                <a:effectLst/>
                <a:latin typeface="+mn-lt"/>
                <a:ea typeface="+mn-ea"/>
                <a:cs typeface="+mn-cs"/>
              </a:rPr>
              <a:t> </a:t>
            </a:r>
          </a:p>
          <a:p>
            <a:pPr marL="628650" lvl="1" indent="-171450">
              <a:buFont typeface="Arial"/>
              <a:buChar char="•"/>
            </a:pPr>
            <a:r>
              <a:rPr lang="en-US" sz="1200" b="0" i="1" kern="1200" dirty="0">
                <a:solidFill>
                  <a:schemeClr val="tx1"/>
                </a:solidFill>
                <a:effectLst/>
                <a:latin typeface="+mn-lt"/>
                <a:ea typeface="+mn-ea"/>
                <a:cs typeface="+mn-cs"/>
              </a:rPr>
              <a:t>Furthermore, we also do not know under which circumstances the robustness and stability of system-level control algorithms can be guaranteed</a:t>
            </a:r>
            <a:r>
              <a:rPr lang="en-US" sz="1200" b="0" kern="1200" dirty="0">
                <a:solidFill>
                  <a:schemeClr val="tx1"/>
                </a:solidFill>
                <a:effectLst/>
                <a:latin typeface="+mn-lt"/>
                <a:ea typeface="+mn-ea"/>
                <a:cs typeface="+mn-cs"/>
              </a:rPr>
              <a:t>, </a:t>
            </a:r>
            <a:endParaRPr lang="en-US" b="0" dirty="0">
              <a:effectLst/>
            </a:endParaRP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506C16-A233-B34E-AAAF-A711D076CE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25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Jon is going to start us</a:t>
            </a:r>
            <a:r>
              <a:rPr lang="en-US" baseline="0" dirty="0"/>
              <a:t> off with the plan for the 1</a:t>
            </a:r>
            <a:r>
              <a:rPr lang="en-US" baseline="30000" dirty="0"/>
              <a:t>st</a:t>
            </a:r>
            <a:r>
              <a:rPr lang="en-US" baseline="0" dirty="0"/>
              <a:t> objective</a:t>
            </a:r>
          </a:p>
          <a:p>
            <a:pPr marL="171450" indent="-171450">
              <a:buFont typeface="Arial"/>
              <a:buChar char="•"/>
            </a:pPr>
            <a:r>
              <a:rPr lang="en-US" baseline="0" dirty="0"/>
              <a:t>We will control real-world sites, but we don’t want to damage them</a:t>
            </a:r>
          </a:p>
          <a:p>
            <a:pPr marL="171450" indent="-171450">
              <a:buFont typeface="Arial"/>
              <a:buChar char="•"/>
            </a:pPr>
            <a:r>
              <a:rPr lang="en-US" baseline="0" dirty="0"/>
              <a:t>We also want to generalize physical factors so we can </a:t>
            </a:r>
            <a:r>
              <a:rPr lang="en-US" baseline="0" dirty="0" err="1"/>
              <a:t>cahracterize</a:t>
            </a:r>
            <a:r>
              <a:rPr lang="en-US" baseline="0" dirty="0"/>
              <a:t> </a:t>
            </a:r>
            <a:r>
              <a:rPr lang="en-US" baseline="0" dirty="0" err="1"/>
              <a:t>entiure</a:t>
            </a:r>
            <a:r>
              <a:rPr lang="en-US" baseline="0" dirty="0"/>
              <a:t> </a:t>
            </a:r>
            <a:r>
              <a:rPr lang="en-US" baseline="0" dirty="0" err="1"/>
              <a:t>watersehds</a:t>
            </a:r>
            <a:endParaRPr lang="en-US" dirty="0"/>
          </a:p>
        </p:txBody>
      </p:sp>
      <p:sp>
        <p:nvSpPr>
          <p:cNvPr id="4" name="Slide Number Placeholder 3"/>
          <p:cNvSpPr>
            <a:spLocks noGrp="1"/>
          </p:cNvSpPr>
          <p:nvPr>
            <p:ph type="sldNum" sz="quarter" idx="10"/>
          </p:nvPr>
        </p:nvSpPr>
        <p:spPr/>
        <p:txBody>
          <a:bodyPr/>
          <a:lstStyle/>
          <a:p>
            <a:fld id="{A7506C16-A233-B34E-AAAF-A711D076CE9E}" type="slidenum">
              <a:rPr lang="en-US" smtClean="0"/>
              <a:t>8</a:t>
            </a:fld>
            <a:endParaRPr lang="en-US"/>
          </a:p>
        </p:txBody>
      </p:sp>
    </p:spTree>
    <p:extLst>
      <p:ext uri="{BB962C8B-B14F-4D97-AF65-F5344CB8AC3E}">
        <p14:creationId xmlns:p14="http://schemas.microsoft.com/office/powerpoint/2010/main" val="234328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 will talk to us</a:t>
            </a:r>
            <a:r>
              <a:rPr lang="en-US" baseline="0" dirty="0"/>
              <a:t> about the plan for the second, social </a:t>
            </a:r>
            <a:r>
              <a:rPr lang="en-US" baseline="0" dirty="0" err="1"/>
              <a:t>sicnece</a:t>
            </a:r>
            <a:r>
              <a:rPr lang="en-US" baseline="0" dirty="0"/>
              <a:t> objective</a:t>
            </a:r>
          </a:p>
          <a:p>
            <a:endParaRPr lang="en-US" baseline="0" dirty="0"/>
          </a:p>
          <a:p>
            <a:pPr marL="171450" indent="-171450">
              <a:buFont typeface="Arial"/>
              <a:buChar char="•"/>
            </a:pPr>
            <a:r>
              <a:rPr lang="en-US" sz="1200" kern="1200" dirty="0">
                <a:solidFill>
                  <a:schemeClr val="tx1"/>
                </a:solidFill>
                <a:effectLst/>
                <a:latin typeface="+mn-lt"/>
                <a:ea typeface="+mn-ea"/>
                <a:cs typeface="+mn-cs"/>
              </a:rPr>
              <a:t>Form AC and citizen focus groups</a:t>
            </a:r>
          </a:p>
          <a:p>
            <a:pPr marL="171450" indent="-171450">
              <a:buFont typeface="Arial"/>
              <a:buChar char="•"/>
            </a:pPr>
            <a:r>
              <a:rPr lang="en-US" sz="1200" kern="1200" dirty="0">
                <a:solidFill>
                  <a:schemeClr val="tx1"/>
                </a:solidFill>
                <a:effectLst/>
                <a:latin typeface="+mn-lt"/>
                <a:ea typeface="+mn-ea"/>
                <a:cs typeface="+mn-cs"/>
              </a:rPr>
              <a:t>1) develop resident and decision maker agent </a:t>
            </a:r>
            <a:r>
              <a:rPr lang="en-US" sz="1200" i="1" kern="1200" dirty="0">
                <a:solidFill>
                  <a:schemeClr val="tx1"/>
                </a:solidFill>
                <a:effectLst/>
                <a:latin typeface="+mn-lt"/>
                <a:ea typeface="+mn-ea"/>
                <a:cs typeface="+mn-cs"/>
              </a:rPr>
              <a:t>typologies</a:t>
            </a:r>
            <a:r>
              <a:rPr lang="en-US" sz="1200" kern="1200" dirty="0">
                <a:solidFill>
                  <a:schemeClr val="tx1"/>
                </a:solidFill>
                <a:effectLst/>
                <a:latin typeface="+mn-lt"/>
                <a:ea typeface="+mn-ea"/>
                <a:cs typeface="+mn-cs"/>
              </a:rPr>
              <a:t> that we will iteratively test and refine in both the social and engineering components of this project; </a:t>
            </a:r>
          </a:p>
          <a:p>
            <a:pPr marL="171450" indent="-171450">
              <a:buFont typeface="Arial"/>
              <a:buChar char="•"/>
            </a:pPr>
            <a:r>
              <a:rPr lang="en-US" sz="1200" kern="1200" dirty="0">
                <a:solidFill>
                  <a:schemeClr val="tx1"/>
                </a:solidFill>
                <a:effectLst/>
                <a:latin typeface="+mn-lt"/>
                <a:ea typeface="+mn-ea"/>
                <a:cs typeface="+mn-cs"/>
              </a:rPr>
              <a:t>2) identify potential decisive aspects of landscape appearance for development of visualizations to be used in the resident survey</a:t>
            </a:r>
            <a:r>
              <a:rPr lang="en-US" sz="1200" kern="1200" baseline="30000" dirty="0">
                <a:solidFill>
                  <a:schemeClr val="tx1"/>
                </a:solidFill>
                <a:effectLst/>
                <a:latin typeface="+mn-lt"/>
                <a:ea typeface="+mn-ea"/>
                <a:cs typeface="+mn-cs"/>
              </a:rPr>
              <a:t>45,46</a:t>
            </a:r>
            <a:r>
              <a:rPr lang="en-US" sz="1200" kern="1200" dirty="0">
                <a:solidFill>
                  <a:schemeClr val="tx1"/>
                </a:solidFill>
                <a:effectLst/>
                <a:latin typeface="+mn-lt"/>
                <a:ea typeface="+mn-ea"/>
                <a:cs typeface="+mn-cs"/>
              </a:rPr>
              <a:t> </a:t>
            </a:r>
          </a:p>
          <a:p>
            <a:pPr marL="171450" indent="-171450">
              <a:buFont typeface="Arial"/>
              <a:buChar char="•"/>
            </a:pPr>
            <a:r>
              <a:rPr lang="en-US" sz="1200" kern="1200" dirty="0">
                <a:solidFill>
                  <a:schemeClr val="tx1"/>
                </a:solidFill>
                <a:effectLst/>
                <a:latin typeface="+mn-lt"/>
                <a:ea typeface="+mn-ea"/>
                <a:cs typeface="+mn-cs"/>
              </a:rPr>
              <a:t>3) identify governance, system-operation, and landscape appearance approaches through which to overcome those barriers, and use these approaches as a basis for development of items in the survey instrument; an</a:t>
            </a:r>
          </a:p>
          <a:p>
            <a:pPr marL="171450" indent="-171450">
              <a:buFont typeface="Arial"/>
              <a:buChar char="•"/>
            </a:pP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Typologies</a:t>
            </a:r>
            <a:r>
              <a:rPr lang="en-US" sz="1200" kern="1200" baseline="0" dirty="0">
                <a:solidFill>
                  <a:schemeClr val="tx1"/>
                </a:solidFill>
                <a:effectLst/>
                <a:latin typeface="+mn-lt"/>
                <a:ea typeface="+mn-ea"/>
                <a:cs typeface="+mn-cs"/>
              </a:rPr>
              <a:t> will be used to represent </a:t>
            </a:r>
            <a:r>
              <a:rPr lang="en-US" sz="1200" kern="1200" baseline="0" dirty="0" err="1">
                <a:solidFill>
                  <a:schemeClr val="tx1"/>
                </a:solidFill>
                <a:effectLst/>
                <a:latin typeface="+mn-lt"/>
                <a:ea typeface="+mn-ea"/>
                <a:cs typeface="+mn-cs"/>
              </a:rPr>
              <a:t>vairous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entitiesand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boudnary</a:t>
            </a:r>
            <a:r>
              <a:rPr lang="en-US" sz="1200" kern="1200" baseline="0" dirty="0">
                <a:solidFill>
                  <a:schemeClr val="tx1"/>
                </a:solidFill>
                <a:effectLst/>
                <a:latin typeface="+mn-lt"/>
                <a:ea typeface="+mn-ea"/>
                <a:cs typeface="+mn-cs"/>
              </a:rPr>
              <a:t> conditions  in the broader </a:t>
            </a:r>
            <a:r>
              <a:rPr lang="en-US" sz="1200" kern="1200" baseline="0" dirty="0" err="1">
                <a:solidFill>
                  <a:schemeClr val="tx1"/>
                </a:solidFill>
                <a:effectLst/>
                <a:latin typeface="+mn-lt"/>
                <a:ea typeface="+mn-ea"/>
                <a:cs typeface="+mn-cs"/>
              </a:rPr>
              <a:t>sytem-lelve</a:t>
            </a:r>
            <a:r>
              <a:rPr lang="en-US" sz="1200" kern="1200" baseline="0" dirty="0">
                <a:solidFill>
                  <a:schemeClr val="tx1"/>
                </a:solidFill>
                <a:effectLst/>
                <a:latin typeface="+mn-lt"/>
                <a:ea typeface="+mn-ea"/>
                <a:cs typeface="+mn-cs"/>
              </a:rPr>
              <a:t> mode, objective 3.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506C16-A233-B34E-AAAF-A711D076CE9E}" type="slidenum">
              <a:rPr lang="en-US" smtClean="0"/>
              <a:t>9</a:t>
            </a:fld>
            <a:endParaRPr lang="en-US"/>
          </a:p>
        </p:txBody>
      </p:sp>
    </p:spTree>
    <p:extLst>
      <p:ext uri="{BB962C8B-B14F-4D97-AF65-F5344CB8AC3E}">
        <p14:creationId xmlns:p14="http://schemas.microsoft.com/office/powerpoint/2010/main" val="153155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how to enable coordination of distributed stormwater sites across an entire community. </a:t>
            </a:r>
          </a:p>
          <a:p>
            <a:pPr marL="171450" indent="-171450">
              <a:buFont typeface="Arial"/>
              <a:buChar char="•"/>
            </a:pPr>
            <a:r>
              <a:rPr lang="en-US" sz="1200" kern="1200" dirty="0">
                <a:solidFill>
                  <a:schemeClr val="tx1"/>
                </a:solidFill>
                <a:effectLst/>
                <a:latin typeface="+mn-lt"/>
                <a:ea typeface="+mn-ea"/>
                <a:cs typeface="+mn-cs"/>
              </a:rPr>
              <a:t>Two </a:t>
            </a:r>
            <a:r>
              <a:rPr lang="en-US" sz="1200" kern="1200" dirty="0" err="1">
                <a:solidFill>
                  <a:schemeClr val="tx1"/>
                </a:solidFill>
                <a:effectLst/>
                <a:latin typeface="+mn-lt"/>
                <a:ea typeface="+mn-ea"/>
                <a:cs typeface="+mn-cs"/>
              </a:rPr>
              <a:t>partts</a:t>
            </a:r>
            <a:endParaRPr lang="en-US" sz="1200" kern="1200" dirty="0">
              <a:solidFill>
                <a:schemeClr val="tx1"/>
              </a:solidFill>
              <a:effectLst/>
              <a:latin typeface="+mn-lt"/>
              <a:ea typeface="+mn-ea"/>
              <a:cs typeface="+mn-cs"/>
            </a:endParaRPr>
          </a:p>
          <a:p>
            <a:pPr marL="628650" lvl="1" indent="-171450">
              <a:buFont typeface="Arial"/>
              <a:buChar char="•"/>
            </a:pPr>
            <a:r>
              <a:rPr lang="en-US" sz="1200" kern="1200" dirty="0">
                <a:solidFill>
                  <a:schemeClr val="tx1"/>
                </a:solidFill>
                <a:effectLst/>
                <a:latin typeface="+mn-lt"/>
                <a:ea typeface="+mn-ea"/>
                <a:cs typeface="+mn-cs"/>
              </a:rPr>
              <a:t>1) Data</a:t>
            </a:r>
            <a:r>
              <a:rPr lang="en-US" sz="1200" kern="1200" baseline="0" dirty="0">
                <a:solidFill>
                  <a:schemeClr val="tx1"/>
                </a:solidFill>
                <a:effectLst/>
                <a:latin typeface="+mn-lt"/>
                <a:ea typeface="+mn-ea"/>
                <a:cs typeface="+mn-cs"/>
              </a:rPr>
              <a:t> frameworks and abstractions for </a:t>
            </a:r>
            <a:r>
              <a:rPr lang="en-US" sz="1200" kern="1200" baseline="0" dirty="0" err="1">
                <a:solidFill>
                  <a:schemeClr val="tx1"/>
                </a:solidFill>
                <a:effectLst/>
                <a:latin typeface="+mn-lt"/>
                <a:ea typeface="+mn-ea"/>
                <a:cs typeface="+mn-cs"/>
              </a:rPr>
              <a:t>interoperatbility</a:t>
            </a:r>
            <a:endParaRPr lang="en-US" sz="1200" kern="1200" baseline="0" dirty="0">
              <a:solidFill>
                <a:schemeClr val="tx1"/>
              </a:solidFill>
              <a:effectLst/>
              <a:latin typeface="+mn-lt"/>
              <a:ea typeface="+mn-ea"/>
              <a:cs typeface="+mn-cs"/>
            </a:endParaRPr>
          </a:p>
          <a:p>
            <a:pPr marL="628650" lvl="1" indent="-171450">
              <a:buFont typeface="Arial"/>
              <a:buChar char="•"/>
            </a:pPr>
            <a:r>
              <a:rPr lang="en-US" sz="1200" kern="1200" baseline="0" dirty="0">
                <a:solidFill>
                  <a:schemeClr val="tx1"/>
                </a:solidFill>
                <a:effectLst/>
                <a:latin typeface="+mn-lt"/>
                <a:ea typeface="+mn-ea"/>
                <a:cs typeface="+mn-cs"/>
              </a:rPr>
              <a:t>2) How to enable safe, distributed control </a:t>
            </a:r>
            <a:r>
              <a:rPr lang="en-US" sz="1200" kern="1200" dirty="0">
                <a:solidFill>
                  <a:schemeClr val="tx1"/>
                </a:solidFill>
                <a:effectLst/>
                <a:latin typeface="+mn-lt"/>
                <a:ea typeface="+mn-ea"/>
                <a:cs typeface="+mn-cs"/>
              </a:rPr>
              <a:t>to incentivize participation by various stakeholders</a:t>
            </a:r>
          </a:p>
          <a:p>
            <a:pPr marL="628650" lvl="1" indent="-171450">
              <a:buFont typeface="Arial"/>
              <a:buChar char="•"/>
            </a:pPr>
            <a:r>
              <a:rPr lang="en-US" sz="1200" kern="1200" dirty="0">
                <a:solidFill>
                  <a:schemeClr val="tx1"/>
                </a:solidFill>
                <a:effectLst/>
                <a:latin typeface="+mn-lt"/>
                <a:ea typeface="+mn-ea"/>
                <a:cs typeface="+mn-cs"/>
              </a:rPr>
              <a:t>May one day</a:t>
            </a:r>
            <a:r>
              <a:rPr lang="en-US" sz="1200" kern="1200" baseline="0" dirty="0">
                <a:solidFill>
                  <a:schemeClr val="tx1"/>
                </a:solidFill>
                <a:effectLst/>
                <a:latin typeface="+mn-lt"/>
                <a:ea typeface="+mn-ea"/>
                <a:cs typeface="+mn-cs"/>
              </a:rPr>
              <a:t> enable real-time exchanges</a:t>
            </a:r>
            <a:endParaRPr lang="en-US" sz="1200" kern="1200" dirty="0">
              <a:solidFill>
                <a:schemeClr val="tx1"/>
              </a:solidFill>
              <a:effectLst/>
              <a:latin typeface="+mn-lt"/>
              <a:ea typeface="+mn-ea"/>
              <a:cs typeface="+mn-cs"/>
            </a:endParaRPr>
          </a:p>
          <a:p>
            <a:pPr marL="171450" indent="-171450">
              <a:buFont typeface="Arial"/>
              <a:buChar char="•"/>
            </a:pPr>
            <a:r>
              <a:rPr lang="en-US" baseline="0" dirty="0" err="1">
                <a:effectLst/>
              </a:rPr>
              <a:t>Obj</a:t>
            </a:r>
            <a:r>
              <a:rPr lang="en-US" baseline="0" dirty="0">
                <a:effectLst/>
              </a:rPr>
              <a:t> 3.1</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effectLst/>
              </a:rPr>
              <a:t>How do we go from our domain </a:t>
            </a:r>
            <a:r>
              <a:rPr lang="en-US" dirty="0" err="1">
                <a:effectLst/>
              </a:rPr>
              <a:t>knowdleged</a:t>
            </a:r>
            <a:r>
              <a:rPr lang="en-US" dirty="0">
                <a:effectLst/>
              </a:rPr>
              <a:t> of</a:t>
            </a:r>
            <a:r>
              <a:rPr lang="en-US" baseline="0" dirty="0">
                <a:effectLst/>
              </a:rPr>
              <a:t> the physical and social </a:t>
            </a:r>
            <a:r>
              <a:rPr lang="en-US" baseline="0" dirty="0" err="1">
                <a:effectLst/>
              </a:rPr>
              <a:t>compoents</a:t>
            </a:r>
            <a:r>
              <a:rPr lang="en-US" baseline="0" dirty="0">
                <a:effectLst/>
              </a:rPr>
              <a:t>, to l system-level representation?</a:t>
            </a:r>
          </a:p>
          <a:p>
            <a:pPr marL="628650" lvl="1" indent="-171450">
              <a:buFont typeface="Arial"/>
              <a:buChar char="•"/>
            </a:pPr>
            <a:r>
              <a:rPr lang="en-US" sz="1200" kern="1200" dirty="0">
                <a:solidFill>
                  <a:schemeClr val="tx1"/>
                </a:solidFill>
                <a:effectLst/>
                <a:latin typeface="+mn-lt"/>
                <a:ea typeface="+mn-ea"/>
                <a:cs typeface="+mn-cs"/>
              </a:rPr>
              <a:t>there are many data standards, protocols, and ontologies that may provide a foundation for such coordination. </a:t>
            </a:r>
          </a:p>
          <a:p>
            <a:pPr marL="628650" lvl="1" indent="-171450">
              <a:buFont typeface="Arial"/>
              <a:buChar char="•"/>
            </a:pPr>
            <a:r>
              <a:rPr lang="en-US" sz="1200" kern="1200" dirty="0">
                <a:solidFill>
                  <a:schemeClr val="tx1"/>
                </a:solidFill>
                <a:effectLst/>
                <a:latin typeface="+mn-lt"/>
                <a:ea typeface="+mn-ea"/>
                <a:cs typeface="+mn-cs"/>
              </a:rPr>
              <a:t>We will extend </a:t>
            </a:r>
            <a:r>
              <a:rPr lang="en-US" sz="1200" kern="1200" dirty="0" err="1">
                <a:solidFill>
                  <a:schemeClr val="tx1"/>
                </a:solidFill>
                <a:effectLst/>
                <a:latin typeface="+mn-lt"/>
                <a:ea typeface="+mn-ea"/>
                <a:cs typeface="+mn-cs"/>
              </a:rPr>
              <a:t>exsiting</a:t>
            </a:r>
            <a:r>
              <a:rPr lang="en-US" sz="1200" kern="1200" dirty="0">
                <a:solidFill>
                  <a:schemeClr val="tx1"/>
                </a:solidFill>
                <a:effectLst/>
                <a:latin typeface="+mn-lt"/>
                <a:ea typeface="+mn-ea"/>
                <a:cs typeface="+mn-cs"/>
              </a:rPr>
              <a:t> ontologies with new methods and objects for stormwater. </a:t>
            </a:r>
          </a:p>
          <a:p>
            <a:pPr marL="628650" lvl="1" indent="-171450">
              <a:buFont typeface="Arial"/>
              <a:buChar char="•"/>
            </a:pPr>
            <a:r>
              <a:rPr lang="en-US" sz="1200" kern="1200" dirty="0">
                <a:solidFill>
                  <a:schemeClr val="tx1"/>
                </a:solidFill>
                <a:effectLst/>
                <a:latin typeface="+mn-lt"/>
                <a:ea typeface="+mn-ea"/>
                <a:cs typeface="+mn-cs"/>
              </a:rPr>
              <a:t>Physical </a:t>
            </a:r>
            <a:r>
              <a:rPr lang="en-US" sz="1200" kern="1200" dirty="0" err="1">
                <a:solidFill>
                  <a:schemeClr val="tx1"/>
                </a:solidFill>
                <a:effectLst/>
                <a:latin typeface="+mn-lt"/>
                <a:ea typeface="+mn-ea"/>
                <a:cs typeface="+mn-cs"/>
              </a:rPr>
              <a:t>pramerters</a:t>
            </a:r>
            <a:r>
              <a:rPr lang="en-US" sz="1200" kern="1200" dirty="0">
                <a:solidFill>
                  <a:schemeClr val="tx1"/>
                </a:solidFill>
                <a:effectLst/>
                <a:latin typeface="+mn-lt"/>
                <a:ea typeface="+mn-ea"/>
                <a:cs typeface="+mn-cs"/>
              </a:rPr>
              <a:t> from obj</a:t>
            </a:r>
            <a:r>
              <a:rPr lang="en-US" sz="1200" kern="1200" baseline="0" dirty="0">
                <a:solidFill>
                  <a:schemeClr val="tx1"/>
                </a:solidFill>
                <a:effectLst/>
                <a:latin typeface="+mn-lt"/>
                <a:ea typeface="+mn-ea"/>
                <a:cs typeface="+mn-cs"/>
              </a:rPr>
              <a:t>1 and social </a:t>
            </a:r>
            <a:r>
              <a:rPr lang="en-US" sz="1200" kern="1200" baseline="0" dirty="0" err="1">
                <a:solidFill>
                  <a:schemeClr val="tx1"/>
                </a:solidFill>
                <a:effectLst/>
                <a:latin typeface="+mn-lt"/>
                <a:ea typeface="+mn-ea"/>
                <a:cs typeface="+mn-cs"/>
              </a:rPr>
              <a:t>paramerer</a:t>
            </a:r>
            <a:r>
              <a:rPr lang="en-US" sz="1200" kern="1200" baseline="0" dirty="0">
                <a:solidFill>
                  <a:schemeClr val="tx1"/>
                </a:solidFill>
                <a:effectLst/>
                <a:latin typeface="+mn-lt"/>
                <a:ea typeface="+mn-ea"/>
                <a:cs typeface="+mn-cs"/>
              </a:rPr>
              <a:t> from obj2 to reflect individual </a:t>
            </a:r>
            <a:r>
              <a:rPr lang="en-US" sz="1200" kern="1200" baseline="0" dirty="0" err="1">
                <a:solidFill>
                  <a:schemeClr val="tx1"/>
                </a:solidFill>
                <a:effectLst/>
                <a:latin typeface="+mn-lt"/>
                <a:ea typeface="+mn-ea"/>
                <a:cs typeface="+mn-cs"/>
              </a:rPr>
              <a:t>oweners</a:t>
            </a:r>
            <a:r>
              <a:rPr lang="en-US" sz="1200" kern="1200" baseline="0" dirty="0">
                <a:solidFill>
                  <a:schemeClr val="tx1"/>
                </a:solidFill>
                <a:effectLst/>
                <a:latin typeface="+mn-lt"/>
                <a:ea typeface="+mn-ea"/>
                <a:cs typeface="+mn-cs"/>
              </a:rPr>
              <a:t> with varying priories and levels of engagement</a:t>
            </a:r>
          </a:p>
          <a:p>
            <a:pPr marL="628650" lvl="1" indent="-171450">
              <a:buFont typeface="Arial"/>
              <a:buChar char="•"/>
            </a:pPr>
            <a:r>
              <a:rPr lang="en-US" sz="1200" kern="1200" dirty="0">
                <a:solidFill>
                  <a:schemeClr val="tx1"/>
                </a:solidFill>
                <a:effectLst/>
                <a:latin typeface="+mn-lt"/>
                <a:ea typeface="+mn-ea"/>
                <a:cs typeface="+mn-cs"/>
              </a:rPr>
              <a:t>Turn into directed graph that embeds info into real-time</a:t>
            </a:r>
            <a:r>
              <a:rPr lang="en-US" sz="1200" kern="1200" baseline="0" dirty="0">
                <a:solidFill>
                  <a:schemeClr val="tx1"/>
                </a:solidFill>
                <a:effectLst/>
                <a:latin typeface="+mn-lt"/>
                <a:ea typeface="+mn-ea"/>
                <a:cs typeface="+mn-cs"/>
              </a:rPr>
              <a:t> exchange</a:t>
            </a:r>
            <a:endParaRPr lang="en-US" sz="1200" kern="1200" dirty="0">
              <a:solidFill>
                <a:schemeClr val="tx1"/>
              </a:solidFill>
              <a:effectLst/>
              <a:latin typeface="+mn-lt"/>
              <a:ea typeface="+mn-ea"/>
              <a:cs typeface="+mn-cs"/>
            </a:endParaRPr>
          </a:p>
          <a:p>
            <a:pPr marL="171450" lvl="0" indent="-171450">
              <a:buFont typeface="Arial"/>
              <a:buChar char="•"/>
            </a:pPr>
            <a:r>
              <a:rPr lang="en-US" kern="1200" dirty="0" err="1">
                <a:solidFill>
                  <a:schemeClr val="tx1"/>
                </a:solidFill>
                <a:effectLst/>
                <a:latin typeface="+mn-lt"/>
                <a:ea typeface="+mn-ea"/>
                <a:cs typeface="+mn-cs"/>
              </a:rPr>
              <a:t>Obj</a:t>
            </a:r>
            <a:r>
              <a:rPr lang="en-US" kern="1200" dirty="0">
                <a:solidFill>
                  <a:schemeClr val="tx1"/>
                </a:solidFill>
                <a:effectLst/>
                <a:latin typeface="+mn-lt"/>
                <a:ea typeface="+mn-ea"/>
                <a:cs typeface="+mn-cs"/>
              </a:rPr>
              <a:t> 3.1</a:t>
            </a:r>
          </a:p>
          <a:p>
            <a:pPr marL="628650" lvl="1" indent="-171450">
              <a:buFont typeface="Arial"/>
              <a:buChar char="•"/>
            </a:pPr>
            <a:r>
              <a:rPr lang="en-US" sz="1200" kern="1200" dirty="0">
                <a:solidFill>
                  <a:schemeClr val="tx1"/>
                </a:solidFill>
                <a:effectLst/>
                <a:latin typeface="+mn-lt"/>
                <a:ea typeface="+mn-ea"/>
                <a:cs typeface="+mn-cs"/>
              </a:rPr>
              <a:t>Investigate the fundamental limitations of algorithms for system-level stormwater control. </a:t>
            </a:r>
          </a:p>
          <a:p>
            <a:pPr marL="628650" lvl="1" indent="-171450">
              <a:buFont typeface="Arial"/>
              <a:buChar char="•"/>
            </a:pPr>
            <a:r>
              <a:rPr lang="en-US" sz="1200" kern="1200" dirty="0">
                <a:solidFill>
                  <a:schemeClr val="tx1"/>
                </a:solidFill>
                <a:effectLst/>
                <a:latin typeface="+mn-lt"/>
                <a:ea typeface="+mn-ea"/>
                <a:cs typeface="+mn-cs"/>
              </a:rPr>
              <a:t>Given</a:t>
            </a:r>
            <a:r>
              <a:rPr lang="en-US" sz="1200" kern="1200" baseline="0" dirty="0">
                <a:solidFill>
                  <a:schemeClr val="tx1"/>
                </a:solidFill>
                <a:effectLst/>
                <a:latin typeface="+mn-lt"/>
                <a:ea typeface="+mn-ea"/>
                <a:cs typeface="+mn-cs"/>
              </a:rPr>
              <a:t> social </a:t>
            </a:r>
            <a:r>
              <a:rPr lang="en-US" sz="1200" kern="1200" baseline="0" dirty="0" err="1">
                <a:solidFill>
                  <a:schemeClr val="tx1"/>
                </a:solidFill>
                <a:effectLst/>
                <a:latin typeface="+mn-lt"/>
                <a:ea typeface="+mn-ea"/>
                <a:cs typeface="+mn-cs"/>
              </a:rPr>
              <a:t>compoent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game-theoretic control algorithms</a:t>
            </a:r>
            <a:r>
              <a:rPr lang="en-US" sz="1200" kern="1200" baseline="30000" dirty="0">
                <a:solidFill>
                  <a:schemeClr val="tx1"/>
                </a:solidFill>
                <a:effectLst/>
                <a:latin typeface="+mn-lt"/>
                <a:ea typeface="+mn-ea"/>
                <a:cs typeface="+mn-cs"/>
              </a:rPr>
              <a:t>53</a:t>
            </a:r>
            <a:r>
              <a:rPr lang="en-US" sz="1200" kern="1200" dirty="0">
                <a:solidFill>
                  <a:schemeClr val="tx1"/>
                </a:solidFill>
                <a:effectLst/>
                <a:latin typeface="+mn-lt"/>
                <a:ea typeface="+mn-ea"/>
                <a:cs typeface="+mn-cs"/>
              </a:rPr>
              <a:t> which will specifically take the form of agent-based (or market-</a:t>
            </a:r>
            <a:r>
              <a:rPr lang="en-US" dirty="0">
                <a:effectLst/>
              </a:rPr>
              <a:t> </a:t>
            </a:r>
          </a:p>
          <a:p>
            <a:pPr marL="628650" lvl="1" indent="-171450">
              <a:buFont typeface="Arial"/>
              <a:buChar char="•"/>
            </a:pPr>
            <a:r>
              <a:rPr lang="en-US" dirty="0">
                <a:effectLst/>
              </a:rPr>
              <a:t>Each agent </a:t>
            </a:r>
            <a:r>
              <a:rPr lang="en-US" dirty="0" err="1">
                <a:effectLst/>
              </a:rPr>
              <a:t>hasa</a:t>
            </a:r>
            <a:r>
              <a:rPr lang="en-US" dirty="0">
                <a:effectLst/>
              </a:rPr>
              <a:t>  </a:t>
            </a:r>
            <a:r>
              <a:rPr lang="en-US" dirty="0" err="1">
                <a:effectLst/>
              </a:rPr>
              <a:t>comodity</a:t>
            </a:r>
            <a:r>
              <a:rPr lang="en-US" dirty="0">
                <a:effectLst/>
              </a:rPr>
              <a:t> (flow, flooding, </a:t>
            </a:r>
            <a:r>
              <a:rPr lang="en-US" dirty="0" err="1">
                <a:effectLst/>
              </a:rPr>
              <a:t>treatmen</a:t>
            </a:r>
            <a:r>
              <a:rPr lang="en-US" dirty="0">
                <a:effectLst/>
              </a:rPr>
              <a:t>) and trades it in the network</a:t>
            </a:r>
          </a:p>
          <a:p>
            <a:pPr marL="628650" lvl="1" indent="-171450">
              <a:buFont typeface="Arial"/>
              <a:buChar char="•"/>
            </a:pPr>
            <a:r>
              <a:rPr lang="en-US" dirty="0">
                <a:effectLst/>
              </a:rPr>
              <a:t>We</a:t>
            </a:r>
            <a:r>
              <a:rPr lang="en-US" baseline="0" dirty="0">
                <a:effectLst/>
              </a:rPr>
              <a:t> will look at decentralized </a:t>
            </a:r>
            <a:r>
              <a:rPr lang="en-US" baseline="0" dirty="0" err="1">
                <a:effectLst/>
              </a:rPr>
              <a:t>instatiations</a:t>
            </a:r>
            <a:r>
              <a:rPr lang="en-US" baseline="0" dirty="0">
                <a:effectLst/>
              </a:rPr>
              <a:t>: </a:t>
            </a:r>
            <a:r>
              <a:rPr lang="en-US" dirty="0">
                <a:effectLst/>
              </a:rPr>
              <a:t>Prior studies all assumed a centralized</a:t>
            </a:r>
            <a:r>
              <a:rPr lang="en-US" baseline="0" dirty="0">
                <a:effectLst/>
              </a:rPr>
              <a:t> controller,</a:t>
            </a:r>
          </a:p>
          <a:p>
            <a:pPr marL="628650" lvl="1" indent="-171450">
              <a:buFont typeface="Arial"/>
              <a:buChar char="•"/>
            </a:pPr>
            <a:r>
              <a:rPr lang="en-US" baseline="0" dirty="0">
                <a:effectLst/>
              </a:rPr>
              <a:t>Look at Stability under uncertainty is unclear  (</a:t>
            </a:r>
            <a:r>
              <a:rPr lang="en-US" baseline="0" dirty="0" err="1">
                <a:effectLst/>
              </a:rPr>
              <a:t>emperical</a:t>
            </a:r>
            <a:r>
              <a:rPr lang="en-US" baseline="0" dirty="0">
                <a:effectLst/>
              </a:rPr>
              <a:t> and formal – dissipative </a:t>
            </a:r>
            <a:r>
              <a:rPr lang="en-US" baseline="0" dirty="0" err="1">
                <a:effectLst/>
              </a:rPr>
              <a:t>prpperties</a:t>
            </a:r>
            <a:r>
              <a:rPr lang="en-US" baseline="0" dirty="0">
                <a:effectLst/>
              </a:rPr>
              <a:t>)</a:t>
            </a:r>
          </a:p>
          <a:p>
            <a:pPr marL="628650" lvl="1" indent="-171450">
              <a:buFont typeface="Arial"/>
              <a:buChar char="•"/>
            </a:pPr>
            <a:r>
              <a:rPr lang="en-US" baseline="0" dirty="0">
                <a:effectLst/>
              </a:rPr>
              <a:t>Quantify Rainfall uncertainty: Assume directed graphs </a:t>
            </a:r>
            <a:r>
              <a:rPr lang="en-US" baseline="0" dirty="0" err="1">
                <a:effectLst/>
              </a:rPr>
              <a:t>strucutreevaluate</a:t>
            </a:r>
            <a:r>
              <a:rPr lang="en-US" baseline="0" dirty="0">
                <a:effectLst/>
              </a:rPr>
              <a:t> weather forecasts PDFs</a:t>
            </a:r>
          </a:p>
          <a:p>
            <a:pPr marL="171450" lvl="0" indent="-171450">
              <a:buFont typeface="Arial"/>
              <a:buChar char="•"/>
            </a:pPr>
            <a:r>
              <a:rPr lang="en-US" sz="1200" kern="1200" dirty="0" err="1">
                <a:solidFill>
                  <a:schemeClr val="tx1"/>
                </a:solidFill>
                <a:effectLst/>
                <a:latin typeface="+mn-lt"/>
                <a:ea typeface="+mn-ea"/>
                <a:cs typeface="+mn-cs"/>
              </a:rPr>
              <a:t>Woprk</a:t>
            </a:r>
            <a:r>
              <a:rPr lang="en-US" sz="1200" kern="1200" dirty="0">
                <a:solidFill>
                  <a:schemeClr val="tx1"/>
                </a:solidFill>
                <a:effectLst/>
                <a:latin typeface="+mn-lt"/>
                <a:ea typeface="+mn-ea"/>
                <a:cs typeface="+mn-cs"/>
              </a:rPr>
              <a:t> with AC: Should regulations require facilities to comply with city goals? Should stormwater be controlled by a central municipal utility or through distributed coordination?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effectLst/>
              </a:rPr>
              <a:t>Figure out how incentives from this model map to real-world inceptives/typologies</a:t>
            </a:r>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6C16-A233-B34E-AAAF-A711D076CE9E}" type="slidenum">
              <a:rPr lang="en-US" smtClean="0"/>
              <a:t>10</a:t>
            </a:fld>
            <a:endParaRPr lang="en-US"/>
          </a:p>
        </p:txBody>
      </p:sp>
    </p:spTree>
    <p:extLst>
      <p:ext uri="{BB962C8B-B14F-4D97-AF65-F5344CB8AC3E}">
        <p14:creationId xmlns:p14="http://schemas.microsoft.com/office/powerpoint/2010/main" val="91944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AC59-92B5-46C3-AC81-9EE61E365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6192E-A504-4CFB-87CC-2F3E5253E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0EF04D-B588-42CF-8946-74F9A592394F}"/>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E3DF7FEA-FE85-408B-A994-53A171782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CEF9A-2C85-4568-9390-94C27BA72EA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13468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13B7-0A4C-4DB2-89F4-FB1957165F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87369-6468-45B4-85F5-1789933B1F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B61DE-BC8D-4555-956A-EAB6859D65F7}"/>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B7DAEF8-5F7C-4184-ABDF-3310926B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071BB-A976-47C4-8DFA-12B4A674BBAC}"/>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88594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1489-2E7E-47D3-9313-3657BDAF19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8F068-3231-4789-B076-AFC4D92194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A4F08-BE3E-4ED1-A11C-62B1DCC5633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C35423A8-4A87-4CCE-8F34-3904A2BE6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EF903-90A7-4C54-A364-810C93B99201}"/>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81722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9BDB-0132-420F-A2DC-9BCDF037B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A6B37-9D7B-4194-9AA4-C69C47DC2C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0054A-7E9A-4BE5-A008-5904EAFD7CE5}"/>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31C6CA80-A30C-447F-B963-9F4A50AA7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00A7F-CD34-4996-AB39-A5B689DC10F9}"/>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61279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1C4-FA5C-412E-ABA1-097A5F4387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77447-594F-47E7-8FF5-E4F041283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B110A8-6ED2-4B40-B79B-48150EA13D81}"/>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5D21BA56-DD16-4AF8-95E6-9327D89FF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8CC4A-65F5-40B9-89DD-BE967E923336}"/>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52439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69F6-4339-4EC9-9393-63C30EA0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CAE31-1EE8-4466-8A8D-057666C2CD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313A7-D70E-42CE-9158-F8515FEB86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8131D-25E1-42A5-BE1D-C0EA33AD60A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AC8A4795-5953-4A20-9530-B09C23D19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842DD-071C-4CAB-93DF-31DD54293B8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41743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07B4-F1F3-4F46-81F6-544F62F879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ECB7A0-1800-4821-88F8-A056A1817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C350F-3251-4C3F-BEE3-8650F8ACA6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D6A10-1BF7-4429-A07A-FE6B2944D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F6AC76-39DD-4807-80E0-D95705922E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B697F0-C379-47A4-98DE-DEC6A70EF599}"/>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8" name="Footer Placeholder 7">
            <a:extLst>
              <a:ext uri="{FF2B5EF4-FFF2-40B4-BE49-F238E27FC236}">
                <a16:creationId xmlns:a16="http://schemas.microsoft.com/office/drawing/2014/main" id="{BF80E58E-7046-40D9-8FEA-B336BB37A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8EB91-8153-4FA7-96A4-BDA0BB050A77}"/>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6713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FD51-F936-43EB-ACBC-5D80406C7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56447B-FB7C-4039-9761-1E139C55984A}"/>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4" name="Footer Placeholder 3">
            <a:extLst>
              <a:ext uri="{FF2B5EF4-FFF2-40B4-BE49-F238E27FC236}">
                <a16:creationId xmlns:a16="http://schemas.microsoft.com/office/drawing/2014/main" id="{52FED803-430C-4405-8309-C04867C7B8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8B829-412A-4A02-8A52-8495D69C5A3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51261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4EEC3-00F6-434E-9461-130FCA44E582}"/>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3" name="Footer Placeholder 2">
            <a:extLst>
              <a:ext uri="{FF2B5EF4-FFF2-40B4-BE49-F238E27FC236}">
                <a16:creationId xmlns:a16="http://schemas.microsoft.com/office/drawing/2014/main" id="{ECED0C0E-A119-48A3-A40D-72CF19A8DC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F0EA0-ED3B-4E8E-8807-7209C8FC5E93}"/>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342704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429C-78D2-47EF-AC6F-D00CCAFA3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7B0299-3527-4E10-8817-B89537114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5773E-4CD4-4A78-BBBF-1C05132E0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6DE978-D653-483C-B517-7ADAF88D788E}"/>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E2C2C4A2-126B-4DA8-9166-D9E41EDBC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14058-CB56-4A34-A8E6-87342B8DCEAA}"/>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113803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9F1F-5AFC-4CB9-950A-87BE0A667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E5E8-5D4F-4989-BF19-2BE335C91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5B94A-43FF-4260-86EE-80018AEF7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8BFF4-6F2D-48A2-BAE9-621E9590F1BD}"/>
              </a:ext>
            </a:extLst>
          </p:cNvPr>
          <p:cNvSpPr>
            <a:spLocks noGrp="1"/>
          </p:cNvSpPr>
          <p:nvPr>
            <p:ph type="dt" sz="half" idx="10"/>
          </p:nvPr>
        </p:nvSpPr>
        <p:spPr/>
        <p:txBody>
          <a:bodyPr/>
          <a:lstStyle/>
          <a:p>
            <a:fld id="{4CA6A262-519C-4576-8AA2-B09B66B37B6C}" type="datetimeFigureOut">
              <a:rPr lang="en-US" smtClean="0"/>
              <a:t>4/5/2018</a:t>
            </a:fld>
            <a:endParaRPr lang="en-US"/>
          </a:p>
        </p:txBody>
      </p:sp>
      <p:sp>
        <p:nvSpPr>
          <p:cNvPr id="6" name="Footer Placeholder 5">
            <a:extLst>
              <a:ext uri="{FF2B5EF4-FFF2-40B4-BE49-F238E27FC236}">
                <a16:creationId xmlns:a16="http://schemas.microsoft.com/office/drawing/2014/main" id="{14053CB6-BDD0-4E24-962F-CA51BF0C5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EE88B-0520-4FA7-8722-097CAABFB7A5}"/>
              </a:ext>
            </a:extLst>
          </p:cNvPr>
          <p:cNvSpPr>
            <a:spLocks noGrp="1"/>
          </p:cNvSpPr>
          <p:nvPr>
            <p:ph type="sldNum" sz="quarter" idx="12"/>
          </p:nvPr>
        </p:nvSpPr>
        <p:spPr/>
        <p:txBody>
          <a:bodyPr/>
          <a:lstStyle/>
          <a:p>
            <a:fld id="{8457637F-47AE-420F-B8C2-919EFC6F6E1F}" type="slidenum">
              <a:rPr lang="en-US" smtClean="0"/>
              <a:t>‹#›</a:t>
            </a:fld>
            <a:endParaRPr lang="en-US"/>
          </a:p>
        </p:txBody>
      </p:sp>
    </p:spTree>
    <p:extLst>
      <p:ext uri="{BB962C8B-B14F-4D97-AF65-F5344CB8AC3E}">
        <p14:creationId xmlns:p14="http://schemas.microsoft.com/office/powerpoint/2010/main" val="224843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3C4BD-9B4B-4F8C-878B-5B09C3EBE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BEA2D-62DA-4B30-B9CC-3EFA0A82A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2E81C-0C60-4480-B020-A9A2C68B1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6A262-519C-4576-8AA2-B09B66B37B6C}" type="datetimeFigureOut">
              <a:rPr lang="en-US" smtClean="0"/>
              <a:t>4/5/2018</a:t>
            </a:fld>
            <a:endParaRPr lang="en-US"/>
          </a:p>
        </p:txBody>
      </p:sp>
      <p:sp>
        <p:nvSpPr>
          <p:cNvPr id="5" name="Footer Placeholder 4">
            <a:extLst>
              <a:ext uri="{FF2B5EF4-FFF2-40B4-BE49-F238E27FC236}">
                <a16:creationId xmlns:a16="http://schemas.microsoft.com/office/drawing/2014/main" id="{2E681A86-EC97-47BD-A0CF-9B2D4E2C5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5EB43E-1AA5-4FFF-907B-23B72A788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7637F-47AE-420F-B8C2-919EFC6F6E1F}" type="slidenum">
              <a:rPr lang="en-US" smtClean="0"/>
              <a:t>‹#›</a:t>
            </a:fld>
            <a:endParaRPr lang="en-US"/>
          </a:p>
        </p:txBody>
      </p:sp>
    </p:spTree>
    <p:extLst>
      <p:ext uri="{BB962C8B-B14F-4D97-AF65-F5344CB8AC3E}">
        <p14:creationId xmlns:p14="http://schemas.microsoft.com/office/powerpoint/2010/main" val="201377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20227" y="2092587"/>
            <a:ext cx="9144000"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cap="all" dirty="0">
                <a:solidFill>
                  <a:schemeClr val="tx1"/>
                </a:solidFill>
              </a:rPr>
              <a:t>Track 1: Overcoming Social and Technical Barriers for the Broad Adoption of Smart Stormwater Systems, </a:t>
            </a:r>
            <a:r>
              <a:rPr lang="en-US" sz="3200" dirty="0">
                <a:solidFill>
                  <a:schemeClr val="tx1"/>
                </a:solidFill>
                <a:effectLst/>
              </a:rPr>
              <a:t>1737342</a:t>
            </a:r>
          </a:p>
        </p:txBody>
      </p:sp>
      <p:grpSp>
        <p:nvGrpSpPr>
          <p:cNvPr id="23" name="Group 22"/>
          <p:cNvGrpSpPr/>
          <p:nvPr/>
        </p:nvGrpSpPr>
        <p:grpSpPr>
          <a:xfrm>
            <a:off x="1941095" y="-48126"/>
            <a:ext cx="8784138" cy="6970294"/>
            <a:chOff x="417095" y="64168"/>
            <a:chExt cx="8784138" cy="6970294"/>
          </a:xfrm>
        </p:grpSpPr>
        <p:sp>
          <p:nvSpPr>
            <p:cNvPr id="24" name="TextBox 23"/>
            <p:cNvSpPr txBox="1"/>
            <p:nvPr/>
          </p:nvSpPr>
          <p:spPr>
            <a:xfrm>
              <a:off x="417095" y="64168"/>
              <a:ext cx="8047484" cy="400110"/>
            </a:xfrm>
            <a:prstGeom prst="rect">
              <a:avLst/>
            </a:prstGeom>
            <a:noFill/>
          </p:spPr>
          <p:txBody>
            <a:bodyPr wrap="square" rtlCol="0">
              <a:spAutoFit/>
            </a:bodyPr>
            <a:lstStyle/>
            <a:p>
              <a:pPr algn="ctr"/>
              <a:r>
                <a:rPr lang="en-US" sz="2000" b="1" dirty="0"/>
                <a:t>2018 NSF SMART AND CONNECTED COMMUNITIES PI MEETING</a:t>
              </a:r>
            </a:p>
          </p:txBody>
        </p:sp>
        <p:pic>
          <p:nvPicPr>
            <p:cNvPr id="25" name="Picture 24"/>
            <p:cNvPicPr>
              <a:picLocks noChangeAspect="1"/>
            </p:cNvPicPr>
            <p:nvPr/>
          </p:nvPicPr>
          <p:blipFill rotWithShape="1">
            <a:blip r:embed="rId3">
              <a:extLst>
                <a:ext uri="{BEBA8EAE-BF5A-486C-A8C5-ECC9F3942E4B}">
                  <a14:imgProps xmlns:a14="http://schemas.microsoft.com/office/drawing/2010/main">
                    <a14:imgLayer r:embed="rId4">
                      <a14:imgEffect>
                        <a14:backgroundRemoval t="13085" b="87640" l="12440" r="87443"/>
                      </a14:imgEffect>
                    </a14:imgLayer>
                  </a14:imgProps>
                </a:ext>
              </a:extLst>
            </a:blip>
            <a:srcRect l="3065" t="3766" r="3181" b="3041"/>
            <a:stretch/>
          </p:blipFill>
          <p:spPr>
            <a:xfrm>
              <a:off x="8410800" y="6248763"/>
              <a:ext cx="790433" cy="785699"/>
            </a:xfrm>
            <a:prstGeom prst="rect">
              <a:avLst/>
            </a:prstGeom>
          </p:spPr>
        </p:pic>
      </p:grpSp>
      <p:pic>
        <p:nvPicPr>
          <p:cNvPr id="8" name="Picture 7">
            <a:extLst>
              <a:ext uri="{FF2B5EF4-FFF2-40B4-BE49-F238E27FC236}">
                <a16:creationId xmlns:a16="http://schemas.microsoft.com/office/drawing/2014/main" id="{331AEE49-FF5E-AA4A-8731-F6F850307C2C}"/>
              </a:ext>
            </a:extLst>
          </p:cNvPr>
          <p:cNvPicPr>
            <a:picLocks noChangeAspect="1"/>
          </p:cNvPicPr>
          <p:nvPr/>
        </p:nvPicPr>
        <p:blipFill rotWithShape="1">
          <a:blip r:embed="rId5">
            <a:alphaModFix amt="33000"/>
            <a:extLst>
              <a:ext uri="{BEBA8EAE-BF5A-486C-A8C5-ECC9F3942E4B}">
                <a14:imgProps xmlns:a14="http://schemas.microsoft.com/office/drawing/2010/main">
                  <a14:imgLayer r:embed="rId6">
                    <a14:imgEffect>
                      <a14:saturation sat="46000"/>
                    </a14:imgEffect>
                  </a14:imgLayer>
                </a14:imgProps>
              </a:ext>
            </a:extLst>
          </a:blip>
          <a:srcRect b="-293"/>
          <a:stretch/>
        </p:blipFill>
        <p:spPr>
          <a:xfrm>
            <a:off x="1520227" y="296777"/>
            <a:ext cx="9144000" cy="1631227"/>
          </a:xfrm>
          <a:prstGeom prst="rect">
            <a:avLst/>
          </a:prstGeom>
        </p:spPr>
      </p:pic>
      <p:sp>
        <p:nvSpPr>
          <p:cNvPr id="11" name="Rectangle 10">
            <a:extLst>
              <a:ext uri="{FF2B5EF4-FFF2-40B4-BE49-F238E27FC236}">
                <a16:creationId xmlns:a16="http://schemas.microsoft.com/office/drawing/2014/main" id="{063C8AAE-F441-1A46-888C-CEF132A6932A}"/>
              </a:ext>
            </a:extLst>
          </p:cNvPr>
          <p:cNvSpPr/>
          <p:nvPr/>
        </p:nvSpPr>
        <p:spPr>
          <a:xfrm>
            <a:off x="1860073" y="4474477"/>
            <a:ext cx="7993705" cy="1661993"/>
          </a:xfrm>
          <a:prstGeom prst="rect">
            <a:avLst/>
          </a:prstGeom>
        </p:spPr>
        <p:txBody>
          <a:bodyPr wrap="square">
            <a:spAutoFit/>
          </a:bodyPr>
          <a:lstStyle/>
          <a:p>
            <a:r>
              <a:rPr lang="en-US" b="1" dirty="0"/>
              <a:t>Branko Kerkez</a:t>
            </a:r>
            <a:r>
              <a:rPr lang="en-US" b="1" baseline="30000" dirty="0"/>
              <a:t>1</a:t>
            </a:r>
            <a:r>
              <a:rPr lang="en-US" dirty="0"/>
              <a:t>, Jon Hathaway</a:t>
            </a:r>
            <a:r>
              <a:rPr lang="en-US" baseline="30000" dirty="0"/>
              <a:t>2</a:t>
            </a:r>
            <a:r>
              <a:rPr lang="en-US" dirty="0"/>
              <a:t>, Jon Goodall</a:t>
            </a:r>
            <a:r>
              <a:rPr lang="en-US" baseline="30000" dirty="0"/>
              <a:t>3</a:t>
            </a:r>
            <a:r>
              <a:rPr lang="en-US" dirty="0"/>
              <a:t>,  Teresa Culver</a:t>
            </a:r>
            <a:r>
              <a:rPr lang="en-US" baseline="30000" dirty="0"/>
              <a:t>3</a:t>
            </a:r>
            <a:r>
              <a:rPr lang="en-US" dirty="0"/>
              <a:t> </a:t>
            </a:r>
          </a:p>
          <a:p>
            <a:r>
              <a:rPr lang="en-US" dirty="0"/>
              <a:t>Lisa Reyes Mason</a:t>
            </a:r>
            <a:r>
              <a:rPr lang="en-US" baseline="30000" dirty="0"/>
              <a:t>2</a:t>
            </a:r>
            <a:r>
              <a:rPr lang="en-US" dirty="0"/>
              <a:t>, Noah Webster</a:t>
            </a:r>
            <a:r>
              <a:rPr lang="en-US" baseline="30000" dirty="0"/>
              <a:t>1</a:t>
            </a:r>
            <a:r>
              <a:rPr lang="en-US" dirty="0"/>
              <a:t>, Joan Nassauer</a:t>
            </a:r>
            <a:r>
              <a:rPr lang="en-US" baseline="30000" dirty="0"/>
              <a:t>1</a:t>
            </a:r>
            <a:r>
              <a:rPr lang="en-US" dirty="0"/>
              <a:t>, Ruben Kertesz</a:t>
            </a:r>
            <a:r>
              <a:rPr lang="en-US" baseline="30000" dirty="0"/>
              <a:t>4</a:t>
            </a:r>
          </a:p>
          <a:p>
            <a:endParaRPr lang="en-US" b="1" i="1" dirty="0"/>
          </a:p>
          <a:p>
            <a:r>
              <a:rPr lang="en-US" b="1" i="1" dirty="0"/>
              <a:t>Community Partners</a:t>
            </a:r>
            <a:r>
              <a:rPr lang="en-US" i="1" dirty="0"/>
              <a:t>:</a:t>
            </a:r>
            <a:r>
              <a:rPr lang="en-US" dirty="0"/>
              <a:t> </a:t>
            </a:r>
            <a:r>
              <a:rPr lang="en-US" b="1" dirty="0"/>
              <a:t>Harry Sheenan</a:t>
            </a:r>
            <a:r>
              <a:rPr lang="en-US" b="1" baseline="30000" dirty="0"/>
              <a:t>5</a:t>
            </a:r>
            <a:r>
              <a:rPr lang="en-US" dirty="0"/>
              <a:t>, Evan Pratt</a:t>
            </a:r>
            <a:r>
              <a:rPr lang="en-US" baseline="30000" dirty="0"/>
              <a:t>5</a:t>
            </a:r>
            <a:r>
              <a:rPr lang="en-US" dirty="0"/>
              <a:t>, </a:t>
            </a:r>
            <a:r>
              <a:rPr lang="en-US" dirty="0" err="1"/>
              <a:t>Ric</a:t>
            </a:r>
            <a:r>
              <a:rPr lang="en-US" dirty="0"/>
              <a:t> Lawson</a:t>
            </a:r>
            <a:r>
              <a:rPr lang="en-US" baseline="30000" dirty="0"/>
              <a:t>6</a:t>
            </a:r>
            <a:r>
              <a:rPr lang="en-US" dirty="0"/>
              <a:t> Santiago Garces</a:t>
            </a:r>
            <a:r>
              <a:rPr lang="en-US" baseline="30000" dirty="0"/>
              <a:t>7</a:t>
            </a:r>
            <a:r>
              <a:rPr lang="en-US" dirty="0"/>
              <a:t>, Chris Howley</a:t>
            </a:r>
            <a:r>
              <a:rPr lang="en-US" baseline="30000" dirty="0"/>
              <a:t>8</a:t>
            </a:r>
            <a:r>
              <a:rPr lang="en-US" dirty="0"/>
              <a:t>, Dawson Garrod</a:t>
            </a:r>
            <a:r>
              <a:rPr lang="en-US" baseline="30000" dirty="0"/>
              <a:t>9</a:t>
            </a:r>
            <a:endParaRPr lang="en-US" dirty="0"/>
          </a:p>
          <a:p>
            <a:endParaRPr lang="en-US" i="1" baseline="30000" dirty="0"/>
          </a:p>
        </p:txBody>
      </p:sp>
      <p:sp>
        <p:nvSpPr>
          <p:cNvPr id="12" name="Rectangle 11">
            <a:extLst>
              <a:ext uri="{FF2B5EF4-FFF2-40B4-BE49-F238E27FC236}">
                <a16:creationId xmlns:a16="http://schemas.microsoft.com/office/drawing/2014/main" id="{D4458A36-BFC1-3346-862D-B6E34B09581A}"/>
              </a:ext>
            </a:extLst>
          </p:cNvPr>
          <p:cNvSpPr/>
          <p:nvPr/>
        </p:nvSpPr>
        <p:spPr>
          <a:xfrm>
            <a:off x="1850038" y="6006098"/>
            <a:ext cx="8229599" cy="523220"/>
          </a:xfrm>
          <a:prstGeom prst="rect">
            <a:avLst/>
          </a:prstGeom>
        </p:spPr>
        <p:txBody>
          <a:bodyPr wrap="square">
            <a:spAutoFit/>
          </a:bodyPr>
          <a:lstStyle/>
          <a:p>
            <a:r>
              <a:rPr lang="en-US" sz="1400" i="1" baseline="30000" dirty="0"/>
              <a:t>1</a:t>
            </a:r>
            <a:r>
              <a:rPr lang="en-US" sz="1400" i="1" dirty="0"/>
              <a:t>University of Michigan, </a:t>
            </a:r>
            <a:r>
              <a:rPr lang="en-US" sz="1400" i="1" baseline="30000" dirty="0"/>
              <a:t>2</a:t>
            </a:r>
            <a:r>
              <a:rPr lang="en-US" sz="1400" i="1" dirty="0"/>
              <a:t>University of Tennessee, </a:t>
            </a:r>
            <a:r>
              <a:rPr lang="en-US" sz="1400" i="1" baseline="30000" dirty="0"/>
              <a:t>3</a:t>
            </a:r>
            <a:r>
              <a:rPr lang="en-US" sz="1400" i="1" dirty="0"/>
              <a:t>University of Virginia, </a:t>
            </a:r>
            <a:r>
              <a:rPr lang="en-US" sz="1400" i="1" baseline="30000" dirty="0"/>
              <a:t>4</a:t>
            </a:r>
            <a:r>
              <a:rPr lang="en-US" sz="1400" i="1" dirty="0"/>
              <a:t>EmNet, </a:t>
            </a:r>
            <a:r>
              <a:rPr lang="en-US" sz="1400" i="1" baseline="30000" dirty="0"/>
              <a:t>5</a:t>
            </a:r>
            <a:r>
              <a:rPr lang="en-US" sz="1400" i="1" dirty="0"/>
              <a:t>Washtenaw County, </a:t>
            </a:r>
            <a:r>
              <a:rPr lang="en-US" sz="1400" i="1" baseline="30000" dirty="0"/>
              <a:t>6</a:t>
            </a:r>
            <a:r>
              <a:rPr lang="en-US" sz="1400" i="1" dirty="0"/>
              <a:t>Huron River Watershed Council, </a:t>
            </a:r>
            <a:r>
              <a:rPr lang="en-US" sz="1400" baseline="30000" dirty="0"/>
              <a:t>7</a:t>
            </a:r>
            <a:r>
              <a:rPr lang="en-US" sz="1400" i="1" dirty="0"/>
              <a:t>City of South Bend, </a:t>
            </a:r>
            <a:r>
              <a:rPr lang="en-US" sz="1400" baseline="30000" dirty="0"/>
              <a:t>8</a:t>
            </a:r>
            <a:r>
              <a:rPr lang="en-US" sz="1400" i="1" dirty="0"/>
              <a:t>City of Knoxville, </a:t>
            </a:r>
            <a:r>
              <a:rPr lang="en-US" sz="1400" i="1" baseline="30000" dirty="0"/>
              <a:t>9</a:t>
            </a:r>
            <a:r>
              <a:rPr lang="en-US" sz="1400" i="1" dirty="0"/>
              <a:t>Facilities Engineer</a:t>
            </a:r>
            <a:endParaRPr lang="en-US" sz="1400" dirty="0"/>
          </a:p>
        </p:txBody>
      </p:sp>
    </p:spTree>
    <p:extLst>
      <p:ext uri="{BB962C8B-B14F-4D97-AF65-F5344CB8AC3E}">
        <p14:creationId xmlns:p14="http://schemas.microsoft.com/office/powerpoint/2010/main" val="880940597"/>
      </p:ext>
    </p:extLst>
  </p:cSld>
  <p:clrMapOvr>
    <a:masterClrMapping/>
  </p:clrMapOvr>
  <mc:AlternateContent xmlns:mc="http://schemas.openxmlformats.org/markup-compatibility/2006" xmlns:p14="http://schemas.microsoft.com/office/powerpoint/2010/main">
    <mc:Choice Requires="p14">
      <p:transition p14:dur="300" advTm="200"/>
    </mc:Choice>
    <mc:Fallback xmlns="">
      <p:transition advTm="2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1692"/>
          <a:stretch/>
        </p:blipFill>
        <p:spPr bwMode="auto">
          <a:xfrm>
            <a:off x="5421167" y="1687701"/>
            <a:ext cx="2488051" cy="1851366"/>
          </a:xfrm>
          <a:prstGeom prst="rect">
            <a:avLst/>
          </a:prstGeom>
          <a:noFill/>
          <a:ln>
            <a:noFill/>
          </a:ln>
        </p:spPr>
      </p:pic>
      <p:sp>
        <p:nvSpPr>
          <p:cNvPr id="2" name="Title 1"/>
          <p:cNvSpPr>
            <a:spLocks noGrp="1"/>
          </p:cNvSpPr>
          <p:nvPr>
            <p:ph type="title"/>
          </p:nvPr>
        </p:nvSpPr>
        <p:spPr>
          <a:xfrm>
            <a:off x="1964267" y="333034"/>
            <a:ext cx="8229600" cy="1143000"/>
          </a:xfrm>
        </p:spPr>
        <p:txBody>
          <a:bodyPr/>
          <a:lstStyle/>
          <a:p>
            <a:r>
              <a:rPr lang="en-US" sz="3000" dirty="0"/>
              <a:t>Objective 3 </a:t>
            </a:r>
            <a:br>
              <a:rPr lang="en-US" sz="3000" dirty="0"/>
            </a:br>
            <a:r>
              <a:rPr lang="en-US" sz="3000" dirty="0"/>
              <a:t>Overcoming barriers to system-level control </a:t>
            </a:r>
          </a:p>
        </p:txBody>
      </p:sp>
      <p:sp>
        <p:nvSpPr>
          <p:cNvPr id="3" name="Content Placeholder 2"/>
          <p:cNvSpPr>
            <a:spLocks noGrp="1"/>
          </p:cNvSpPr>
          <p:nvPr>
            <p:ph idx="1"/>
          </p:nvPr>
        </p:nvSpPr>
        <p:spPr>
          <a:xfrm>
            <a:off x="1820328" y="2082803"/>
            <a:ext cx="3852333" cy="3581400"/>
          </a:xfrm>
        </p:spPr>
        <p:txBody>
          <a:bodyPr>
            <a:normAutofit fontScale="85000" lnSpcReduction="20000"/>
          </a:bodyPr>
          <a:lstStyle/>
          <a:p>
            <a:r>
              <a:rPr lang="en-US" b="0" dirty="0"/>
              <a:t>Examine the data structures and interoperability mechanisms to enable real-time, system-level coordination between various stakeholders</a:t>
            </a:r>
          </a:p>
          <a:p>
            <a:endParaRPr lang="en-US" b="0" dirty="0"/>
          </a:p>
          <a:p>
            <a:r>
              <a:rPr lang="en-US" b="0" dirty="0"/>
              <a:t>Investigate the fundamental properties of algorithms for system-level stormwater control  </a:t>
            </a:r>
          </a:p>
        </p:txBody>
      </p:sp>
      <p:sp>
        <p:nvSpPr>
          <p:cNvPr id="4" name="Slide Number Placeholder 3"/>
          <p:cNvSpPr>
            <a:spLocks noGrp="1"/>
          </p:cNvSpPr>
          <p:nvPr>
            <p:ph type="sldNum" sz="quarter" idx="12"/>
          </p:nvPr>
        </p:nvSpPr>
        <p:spPr/>
        <p:txBody>
          <a:bodyPr/>
          <a:lstStyle/>
          <a:p>
            <a:fld id="{E81A9DC2-7117-2449-8119-C3E6E9913C81}" type="slidenum">
              <a:rPr lang="en-US" smtClean="0"/>
              <a:pPr/>
              <a:t>10</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68" y="4050477"/>
            <a:ext cx="3651995" cy="1698390"/>
          </a:xfrm>
          <a:prstGeom prst="rect">
            <a:avLst/>
          </a:prstGeom>
          <a:noFill/>
          <a:ln>
            <a:no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56" t="59076" r="7331"/>
          <a:stretch/>
        </p:blipFill>
        <p:spPr bwMode="auto">
          <a:xfrm>
            <a:off x="7763928" y="1811869"/>
            <a:ext cx="2904073" cy="1727199"/>
          </a:xfrm>
          <a:prstGeom prst="rect">
            <a:avLst/>
          </a:prstGeom>
          <a:noFill/>
          <a:ln>
            <a:noFill/>
          </a:ln>
        </p:spPr>
      </p:pic>
    </p:spTree>
    <p:extLst>
      <p:ext uri="{BB962C8B-B14F-4D97-AF65-F5344CB8AC3E}">
        <p14:creationId xmlns:p14="http://schemas.microsoft.com/office/powerpoint/2010/main" val="1829400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92100"/>
            <a:ext cx="8229600" cy="1143000"/>
          </a:xfrm>
        </p:spPr>
        <p:txBody>
          <a:bodyPr/>
          <a:lstStyle/>
          <a:p>
            <a:r>
              <a:rPr lang="en-US" sz="3800" dirty="0"/>
              <a:t>OPEN-STORM.ORG</a:t>
            </a:r>
          </a:p>
        </p:txBody>
      </p:sp>
      <p:sp>
        <p:nvSpPr>
          <p:cNvPr id="3" name="Content Placeholder 2"/>
          <p:cNvSpPr>
            <a:spLocks noGrp="1"/>
          </p:cNvSpPr>
          <p:nvPr>
            <p:ph idx="1"/>
          </p:nvPr>
        </p:nvSpPr>
        <p:spPr>
          <a:xfrm>
            <a:off x="1981201" y="1229079"/>
            <a:ext cx="4385733" cy="4525963"/>
          </a:xfrm>
        </p:spPr>
        <p:txBody>
          <a:bodyPr>
            <a:normAutofit/>
          </a:bodyPr>
          <a:lstStyle/>
          <a:p>
            <a:r>
              <a:rPr lang="en-US" sz="2000" dirty="0"/>
              <a:t>Openly share all blueprints and research methods through videos, tutorials and case studies</a:t>
            </a:r>
          </a:p>
          <a:p>
            <a:r>
              <a:rPr lang="en-US" sz="2000" dirty="0"/>
              <a:t>Engage and educate students and the community</a:t>
            </a:r>
          </a:p>
          <a:p>
            <a:r>
              <a:rPr lang="en-US" sz="2000" dirty="0"/>
              <a:t>Engage broader S&amp;CC  researchers </a:t>
            </a:r>
          </a:p>
        </p:txBody>
      </p:sp>
      <p:sp>
        <p:nvSpPr>
          <p:cNvPr id="4" name="Slide Number Placeholder 3"/>
          <p:cNvSpPr>
            <a:spLocks noGrp="1"/>
          </p:cNvSpPr>
          <p:nvPr>
            <p:ph type="sldNum" sz="quarter" idx="12"/>
          </p:nvPr>
        </p:nvSpPr>
        <p:spPr/>
        <p:txBody>
          <a:bodyPr/>
          <a:lstStyle/>
          <a:p>
            <a:fld id="{E81A9DC2-7117-2449-8119-C3E6E9913C81}" type="slidenum">
              <a:rPr lang="en-US" smtClean="0"/>
              <a:pPr/>
              <a:t>11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065" y="651087"/>
            <a:ext cx="2892002" cy="5355966"/>
          </a:xfrm>
          <a:prstGeom prst="rect">
            <a:avLst/>
          </a:prstGeom>
        </p:spPr>
      </p:pic>
      <p:pic>
        <p:nvPicPr>
          <p:cNvPr id="6" name="Picture 5"/>
          <p:cNvPicPr>
            <a:picLocks noChangeAspect="1"/>
          </p:cNvPicPr>
          <p:nvPr/>
        </p:nvPicPr>
        <p:blipFill>
          <a:blip r:embed="rId4"/>
          <a:stretch>
            <a:fillRect/>
          </a:stretch>
        </p:blipFill>
        <p:spPr>
          <a:xfrm>
            <a:off x="2717800" y="3746453"/>
            <a:ext cx="2895600" cy="2171700"/>
          </a:xfrm>
          <a:prstGeom prst="rect">
            <a:avLst/>
          </a:prstGeom>
        </p:spPr>
      </p:pic>
    </p:spTree>
    <p:extLst>
      <p:ext uri="{BB962C8B-B14F-4D97-AF65-F5344CB8AC3E}">
        <p14:creationId xmlns:p14="http://schemas.microsoft.com/office/powerpoint/2010/main" val="5909029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9602-542A-304D-B28E-106F29D0CBFA}"/>
              </a:ext>
            </a:extLst>
          </p:cNvPr>
          <p:cNvSpPr>
            <a:spLocks noGrp="1"/>
          </p:cNvSpPr>
          <p:nvPr>
            <p:ph type="title"/>
          </p:nvPr>
        </p:nvSpPr>
        <p:spPr/>
        <p:txBody>
          <a:bodyPr/>
          <a:lstStyle/>
          <a:p>
            <a:r>
              <a:rPr lang="en-US" dirty="0"/>
              <a:t>Status</a:t>
            </a:r>
          </a:p>
        </p:txBody>
      </p:sp>
      <p:sp>
        <p:nvSpPr>
          <p:cNvPr id="3" name="Content Placeholder 2">
            <a:extLst>
              <a:ext uri="{FF2B5EF4-FFF2-40B4-BE49-F238E27FC236}">
                <a16:creationId xmlns:a16="http://schemas.microsoft.com/office/drawing/2014/main" id="{76CC2997-00F2-B546-8A63-23F222686024}"/>
              </a:ext>
            </a:extLst>
          </p:cNvPr>
          <p:cNvSpPr>
            <a:spLocks noGrp="1"/>
          </p:cNvSpPr>
          <p:nvPr>
            <p:ph idx="1"/>
          </p:nvPr>
        </p:nvSpPr>
        <p:spPr>
          <a:xfrm>
            <a:off x="2406818" y="5177433"/>
            <a:ext cx="2141621" cy="794084"/>
          </a:xfrm>
        </p:spPr>
        <p:txBody>
          <a:bodyPr/>
          <a:lstStyle/>
          <a:p>
            <a:pPr marL="0" indent="0" algn="ctr">
              <a:buNone/>
            </a:pPr>
            <a:r>
              <a:rPr lang="en-US" dirty="0"/>
              <a:t>Lab </a:t>
            </a:r>
          </a:p>
        </p:txBody>
      </p:sp>
      <p:sp>
        <p:nvSpPr>
          <p:cNvPr id="4" name="Slide Number Placeholder 3">
            <a:extLst>
              <a:ext uri="{FF2B5EF4-FFF2-40B4-BE49-F238E27FC236}">
                <a16:creationId xmlns:a16="http://schemas.microsoft.com/office/drawing/2014/main" id="{3B8D46EA-0BF3-9E4A-9FE4-5B51D8BD1732}"/>
              </a:ext>
            </a:extLst>
          </p:cNvPr>
          <p:cNvSpPr>
            <a:spLocks noGrp="1"/>
          </p:cNvSpPr>
          <p:nvPr>
            <p:ph type="sldNum" sz="quarter" idx="12"/>
          </p:nvPr>
        </p:nvSpPr>
        <p:spPr>
          <a:xfrm>
            <a:off x="8077200" y="6378937"/>
            <a:ext cx="2133600" cy="365125"/>
          </a:xfrm>
        </p:spPr>
        <p:txBody>
          <a:bodyPr/>
          <a:lstStyle/>
          <a:p>
            <a:fld id="{E81A9DC2-7117-2449-8119-C3E6E9913C81}" type="slidenum">
              <a:rPr lang="en-US" smtClean="0"/>
              <a:pPr/>
              <a:t>12</a:t>
            </a:fld>
            <a:endParaRPr lang="en-US" dirty="0"/>
          </a:p>
        </p:txBody>
      </p:sp>
      <p:pic>
        <p:nvPicPr>
          <p:cNvPr id="6" name="Picture 5">
            <a:extLst>
              <a:ext uri="{FF2B5EF4-FFF2-40B4-BE49-F238E27FC236}">
                <a16:creationId xmlns:a16="http://schemas.microsoft.com/office/drawing/2014/main" id="{C20BA8EE-3248-0244-BA19-DC079B656085}"/>
              </a:ext>
            </a:extLst>
          </p:cNvPr>
          <p:cNvPicPr>
            <a:picLocks noChangeAspect="1"/>
          </p:cNvPicPr>
          <p:nvPr/>
        </p:nvPicPr>
        <p:blipFill>
          <a:blip r:embed="rId2"/>
          <a:stretch>
            <a:fillRect/>
          </a:stretch>
        </p:blipFill>
        <p:spPr>
          <a:xfrm rot="5400000">
            <a:off x="1642812" y="1878436"/>
            <a:ext cx="3669632" cy="2752224"/>
          </a:xfrm>
          <a:prstGeom prst="rect">
            <a:avLst/>
          </a:prstGeom>
        </p:spPr>
      </p:pic>
      <p:sp>
        <p:nvSpPr>
          <p:cNvPr id="7" name="Content Placeholder 2">
            <a:extLst>
              <a:ext uri="{FF2B5EF4-FFF2-40B4-BE49-F238E27FC236}">
                <a16:creationId xmlns:a16="http://schemas.microsoft.com/office/drawing/2014/main" id="{B7C9B2F4-C53B-5D44-B4E6-E2BA14B6DA1D}"/>
              </a:ext>
            </a:extLst>
          </p:cNvPr>
          <p:cNvSpPr txBox="1">
            <a:spLocks/>
          </p:cNvSpPr>
          <p:nvPr/>
        </p:nvSpPr>
        <p:spPr>
          <a:xfrm>
            <a:off x="7884194" y="5312334"/>
            <a:ext cx="2141621" cy="794084"/>
          </a:xfrm>
          <a:prstGeom prst="rect">
            <a:avLst/>
          </a:prstGeom>
        </p:spPr>
        <p:txBody>
          <a:bodyPr vert="horz" lIns="91440" tIns="45720" rIns="91440" bIns="45720" rtlCol="0">
            <a:normAutofit fontScale="85000" lnSpcReduction="20000"/>
          </a:bodyPr>
          <a:lstStyle>
            <a:lvl1pPr marL="457200" indent="-457200" algn="l" defTabSz="457200" rtl="0" eaLnBrk="1" latinLnBrk="0" hangingPunct="1">
              <a:spcBef>
                <a:spcPct val="20000"/>
              </a:spcBef>
              <a:buFont typeface="Lucida Grande"/>
              <a:buChar char="-"/>
              <a:defRPr sz="3200" b="1" kern="1200">
                <a:solidFill>
                  <a:schemeClr val="accent1"/>
                </a:solidFill>
                <a:latin typeface="Helvetica"/>
                <a:ea typeface="+mn-ea"/>
                <a:cs typeface="Helvetica"/>
              </a:defRPr>
            </a:lvl1pPr>
            <a:lvl2pPr marL="914400" indent="-457200" algn="l" defTabSz="457200" rtl="0" eaLnBrk="1" latinLnBrk="0" hangingPunct="1">
              <a:spcBef>
                <a:spcPct val="20000"/>
              </a:spcBef>
              <a:buFont typeface="Lucida Grande"/>
              <a:buChar char="-"/>
              <a:defRPr sz="2800" b="1" kern="1200">
                <a:solidFill>
                  <a:schemeClr val="accent1"/>
                </a:solidFill>
                <a:latin typeface="Helvetica"/>
                <a:ea typeface="+mn-ea"/>
                <a:cs typeface="Helvetica"/>
              </a:defRPr>
            </a:lvl2pPr>
            <a:lvl3pPr marL="1257300" indent="-342900" algn="l" defTabSz="457200" rtl="0" eaLnBrk="1" latinLnBrk="0" hangingPunct="1">
              <a:spcBef>
                <a:spcPct val="20000"/>
              </a:spcBef>
              <a:buFont typeface="Lucida Grande"/>
              <a:buChar char="-"/>
              <a:defRPr sz="2400" b="1" kern="1200">
                <a:solidFill>
                  <a:schemeClr val="accent1"/>
                </a:solidFill>
                <a:latin typeface="Helvetica"/>
                <a:ea typeface="+mn-ea"/>
                <a:cs typeface="Helvetica"/>
              </a:defRPr>
            </a:lvl3pPr>
            <a:lvl4pPr marL="17145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4pPr>
            <a:lvl5pPr marL="21717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Case Studies</a:t>
            </a:r>
          </a:p>
        </p:txBody>
      </p:sp>
      <p:pic>
        <p:nvPicPr>
          <p:cNvPr id="9" name="Picture 8">
            <a:extLst>
              <a:ext uri="{FF2B5EF4-FFF2-40B4-BE49-F238E27FC236}">
                <a16:creationId xmlns:a16="http://schemas.microsoft.com/office/drawing/2014/main" id="{6E4F48DC-7751-6747-884D-51DDE78B7C69}"/>
              </a:ext>
            </a:extLst>
          </p:cNvPr>
          <p:cNvPicPr/>
          <p:nvPr/>
        </p:nvPicPr>
        <p:blipFill>
          <a:blip r:embed="rId3" cstate="print"/>
          <a:srcRect l="24653" t="15833" r="27951" b="11111"/>
          <a:stretch>
            <a:fillRect/>
          </a:stretch>
        </p:blipFill>
        <p:spPr bwMode="auto">
          <a:xfrm>
            <a:off x="7587917" y="1419731"/>
            <a:ext cx="2622884" cy="3620086"/>
          </a:xfrm>
          <a:prstGeom prst="rect">
            <a:avLst/>
          </a:prstGeom>
          <a:noFill/>
          <a:ln w="9525">
            <a:noFill/>
            <a:miter lim="800000"/>
            <a:headEnd/>
            <a:tailEnd/>
          </a:ln>
        </p:spPr>
      </p:pic>
      <p:pic>
        <p:nvPicPr>
          <p:cNvPr id="10" name="Picture 9">
            <a:extLst>
              <a:ext uri="{FF2B5EF4-FFF2-40B4-BE49-F238E27FC236}">
                <a16:creationId xmlns:a16="http://schemas.microsoft.com/office/drawing/2014/main" id="{A4E703C0-2883-5049-84A3-63EFCC1A660A}"/>
              </a:ext>
            </a:extLst>
          </p:cNvPr>
          <p:cNvPicPr>
            <a:picLocks noChangeAspect="1"/>
          </p:cNvPicPr>
          <p:nvPr/>
        </p:nvPicPr>
        <p:blipFill>
          <a:blip r:embed="rId4"/>
          <a:stretch>
            <a:fillRect/>
          </a:stretch>
        </p:blipFill>
        <p:spPr>
          <a:xfrm>
            <a:off x="5150775" y="1479889"/>
            <a:ext cx="2076195" cy="1678752"/>
          </a:xfrm>
          <a:prstGeom prst="rect">
            <a:avLst/>
          </a:prstGeom>
        </p:spPr>
      </p:pic>
      <p:pic>
        <p:nvPicPr>
          <p:cNvPr id="11" name="Picture 10">
            <a:extLst>
              <a:ext uri="{FF2B5EF4-FFF2-40B4-BE49-F238E27FC236}">
                <a16:creationId xmlns:a16="http://schemas.microsoft.com/office/drawing/2014/main" id="{5545FCE1-47B1-4D46-A5A7-A7E39D90D248}"/>
              </a:ext>
            </a:extLst>
          </p:cNvPr>
          <p:cNvPicPr>
            <a:picLocks noChangeAspect="1"/>
          </p:cNvPicPr>
          <p:nvPr/>
        </p:nvPicPr>
        <p:blipFill rotWithShape="1">
          <a:blip r:embed="rId5"/>
          <a:srcRect l="10364" r="15266"/>
          <a:stretch/>
        </p:blipFill>
        <p:spPr>
          <a:xfrm>
            <a:off x="5102649" y="3261900"/>
            <a:ext cx="2076195" cy="1782979"/>
          </a:xfrm>
          <a:prstGeom prst="rect">
            <a:avLst/>
          </a:prstGeom>
        </p:spPr>
      </p:pic>
      <p:sp>
        <p:nvSpPr>
          <p:cNvPr id="12" name="Content Placeholder 2">
            <a:extLst>
              <a:ext uri="{FF2B5EF4-FFF2-40B4-BE49-F238E27FC236}">
                <a16:creationId xmlns:a16="http://schemas.microsoft.com/office/drawing/2014/main" id="{476918BD-477A-D24D-BA56-2013832C76E8}"/>
              </a:ext>
            </a:extLst>
          </p:cNvPr>
          <p:cNvSpPr txBox="1">
            <a:spLocks/>
          </p:cNvSpPr>
          <p:nvPr/>
        </p:nvSpPr>
        <p:spPr>
          <a:xfrm>
            <a:off x="5145506" y="5189852"/>
            <a:ext cx="2141621" cy="794084"/>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Lucida Grande"/>
              <a:buChar char="-"/>
              <a:defRPr sz="3200" b="1" kern="1200">
                <a:solidFill>
                  <a:schemeClr val="accent1"/>
                </a:solidFill>
                <a:latin typeface="Helvetica"/>
                <a:ea typeface="+mn-ea"/>
                <a:cs typeface="Helvetica"/>
              </a:defRPr>
            </a:lvl1pPr>
            <a:lvl2pPr marL="914400" indent="-457200" algn="l" defTabSz="457200" rtl="0" eaLnBrk="1" latinLnBrk="0" hangingPunct="1">
              <a:spcBef>
                <a:spcPct val="20000"/>
              </a:spcBef>
              <a:buFont typeface="Lucida Grande"/>
              <a:buChar char="-"/>
              <a:defRPr sz="2800" b="1" kern="1200">
                <a:solidFill>
                  <a:schemeClr val="accent1"/>
                </a:solidFill>
                <a:latin typeface="Helvetica"/>
                <a:ea typeface="+mn-ea"/>
                <a:cs typeface="Helvetica"/>
              </a:defRPr>
            </a:lvl2pPr>
            <a:lvl3pPr marL="1257300" indent="-342900" algn="l" defTabSz="457200" rtl="0" eaLnBrk="1" latinLnBrk="0" hangingPunct="1">
              <a:spcBef>
                <a:spcPct val="20000"/>
              </a:spcBef>
              <a:buFont typeface="Lucida Grande"/>
              <a:buChar char="-"/>
              <a:defRPr sz="2400" b="1" kern="1200">
                <a:solidFill>
                  <a:schemeClr val="accent1"/>
                </a:solidFill>
                <a:latin typeface="Helvetica"/>
                <a:ea typeface="+mn-ea"/>
                <a:cs typeface="Helvetica"/>
              </a:defRPr>
            </a:lvl3pPr>
            <a:lvl4pPr marL="17145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4pPr>
            <a:lvl5pPr marL="21717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Advisors</a:t>
            </a:r>
          </a:p>
        </p:txBody>
      </p:sp>
    </p:spTree>
    <p:extLst>
      <p:ext uri="{BB962C8B-B14F-4D97-AF65-F5344CB8AC3E}">
        <p14:creationId xmlns:p14="http://schemas.microsoft.com/office/powerpoint/2010/main" val="124121797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9602-542A-304D-B28E-106F29D0CBF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6CC2997-00F2-B546-8A63-23F222686024}"/>
              </a:ext>
            </a:extLst>
          </p:cNvPr>
          <p:cNvSpPr>
            <a:spLocks noGrp="1"/>
          </p:cNvSpPr>
          <p:nvPr>
            <p:ph idx="1"/>
          </p:nvPr>
        </p:nvSpPr>
        <p:spPr>
          <a:xfrm>
            <a:off x="2406818" y="5177433"/>
            <a:ext cx="2141621" cy="794084"/>
          </a:xfrm>
        </p:spPr>
        <p:txBody>
          <a:bodyPr>
            <a:normAutofit fontScale="85000" lnSpcReduction="20000"/>
          </a:bodyPr>
          <a:lstStyle/>
          <a:p>
            <a:pPr marL="0" indent="0" algn="ctr">
              <a:buNone/>
            </a:pPr>
            <a:r>
              <a:rPr lang="en-US" dirty="0"/>
              <a:t>Automated </a:t>
            </a:r>
          </a:p>
          <a:p>
            <a:pPr marL="0" indent="0" algn="ctr">
              <a:buNone/>
            </a:pPr>
            <a:r>
              <a:rPr lang="en-US" dirty="0"/>
              <a:t>Columns</a:t>
            </a:r>
          </a:p>
        </p:txBody>
      </p:sp>
      <p:sp>
        <p:nvSpPr>
          <p:cNvPr id="4" name="Slide Number Placeholder 3">
            <a:extLst>
              <a:ext uri="{FF2B5EF4-FFF2-40B4-BE49-F238E27FC236}">
                <a16:creationId xmlns:a16="http://schemas.microsoft.com/office/drawing/2014/main" id="{3B8D46EA-0BF3-9E4A-9FE4-5B51D8BD1732}"/>
              </a:ext>
            </a:extLst>
          </p:cNvPr>
          <p:cNvSpPr>
            <a:spLocks noGrp="1"/>
          </p:cNvSpPr>
          <p:nvPr>
            <p:ph type="sldNum" sz="quarter" idx="12"/>
          </p:nvPr>
        </p:nvSpPr>
        <p:spPr>
          <a:xfrm>
            <a:off x="8077200" y="6378937"/>
            <a:ext cx="2133600" cy="365125"/>
          </a:xfrm>
        </p:spPr>
        <p:txBody>
          <a:bodyPr/>
          <a:lstStyle/>
          <a:p>
            <a:fld id="{E81A9DC2-7117-2449-8119-C3E6E9913C81}" type="slidenum">
              <a:rPr lang="en-US" smtClean="0"/>
              <a:pPr/>
              <a:t>13</a:t>
            </a:fld>
            <a:endParaRPr lang="en-US" dirty="0"/>
          </a:p>
        </p:txBody>
      </p:sp>
      <p:sp>
        <p:nvSpPr>
          <p:cNvPr id="7" name="Content Placeholder 2">
            <a:extLst>
              <a:ext uri="{FF2B5EF4-FFF2-40B4-BE49-F238E27FC236}">
                <a16:creationId xmlns:a16="http://schemas.microsoft.com/office/drawing/2014/main" id="{B7C9B2F4-C53B-5D44-B4E6-E2BA14B6DA1D}"/>
              </a:ext>
            </a:extLst>
          </p:cNvPr>
          <p:cNvSpPr txBox="1">
            <a:spLocks/>
          </p:cNvSpPr>
          <p:nvPr/>
        </p:nvSpPr>
        <p:spPr>
          <a:xfrm>
            <a:off x="7884194" y="5312334"/>
            <a:ext cx="2141621" cy="794084"/>
          </a:xfrm>
          <a:prstGeom prst="rect">
            <a:avLst/>
          </a:prstGeom>
        </p:spPr>
        <p:txBody>
          <a:bodyPr vert="horz" lIns="91440" tIns="45720" rIns="91440" bIns="45720" rtlCol="0">
            <a:normAutofit fontScale="85000" lnSpcReduction="20000"/>
          </a:bodyPr>
          <a:lstStyle>
            <a:lvl1pPr marL="457200" indent="-457200" algn="l" defTabSz="457200" rtl="0" eaLnBrk="1" latinLnBrk="0" hangingPunct="1">
              <a:spcBef>
                <a:spcPct val="20000"/>
              </a:spcBef>
              <a:buFont typeface="Lucida Grande"/>
              <a:buChar char="-"/>
              <a:defRPr sz="3200" b="1" kern="1200">
                <a:solidFill>
                  <a:schemeClr val="accent1"/>
                </a:solidFill>
                <a:latin typeface="Helvetica"/>
                <a:ea typeface="+mn-ea"/>
                <a:cs typeface="Helvetica"/>
              </a:defRPr>
            </a:lvl1pPr>
            <a:lvl2pPr marL="914400" indent="-457200" algn="l" defTabSz="457200" rtl="0" eaLnBrk="1" latinLnBrk="0" hangingPunct="1">
              <a:spcBef>
                <a:spcPct val="20000"/>
              </a:spcBef>
              <a:buFont typeface="Lucida Grande"/>
              <a:buChar char="-"/>
              <a:defRPr sz="2800" b="1" kern="1200">
                <a:solidFill>
                  <a:schemeClr val="accent1"/>
                </a:solidFill>
                <a:latin typeface="Helvetica"/>
                <a:ea typeface="+mn-ea"/>
                <a:cs typeface="Helvetica"/>
              </a:defRPr>
            </a:lvl2pPr>
            <a:lvl3pPr marL="1257300" indent="-342900" algn="l" defTabSz="457200" rtl="0" eaLnBrk="1" latinLnBrk="0" hangingPunct="1">
              <a:spcBef>
                <a:spcPct val="20000"/>
              </a:spcBef>
              <a:buFont typeface="Lucida Grande"/>
              <a:buChar char="-"/>
              <a:defRPr sz="2400" b="1" kern="1200">
                <a:solidFill>
                  <a:schemeClr val="accent1"/>
                </a:solidFill>
                <a:latin typeface="Helvetica"/>
                <a:ea typeface="+mn-ea"/>
                <a:cs typeface="Helvetica"/>
              </a:defRPr>
            </a:lvl3pPr>
            <a:lvl4pPr marL="17145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4pPr>
            <a:lvl5pPr marL="21717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Case Studies</a:t>
            </a:r>
          </a:p>
        </p:txBody>
      </p:sp>
      <p:sp>
        <p:nvSpPr>
          <p:cNvPr id="12" name="Content Placeholder 2">
            <a:extLst>
              <a:ext uri="{FF2B5EF4-FFF2-40B4-BE49-F238E27FC236}">
                <a16:creationId xmlns:a16="http://schemas.microsoft.com/office/drawing/2014/main" id="{476918BD-477A-D24D-BA56-2013832C76E8}"/>
              </a:ext>
            </a:extLst>
          </p:cNvPr>
          <p:cNvSpPr txBox="1">
            <a:spLocks/>
          </p:cNvSpPr>
          <p:nvPr/>
        </p:nvSpPr>
        <p:spPr>
          <a:xfrm>
            <a:off x="5145506" y="5234456"/>
            <a:ext cx="2141621" cy="794084"/>
          </a:xfrm>
          <a:prstGeom prst="rect">
            <a:avLst/>
          </a:prstGeom>
        </p:spPr>
        <p:txBody>
          <a:bodyPr vert="horz" lIns="91440" tIns="45720" rIns="91440" bIns="45720" rtlCol="0">
            <a:normAutofit fontScale="92500"/>
          </a:bodyPr>
          <a:lstStyle>
            <a:lvl1pPr marL="457200" indent="-457200" algn="l" defTabSz="457200" rtl="0" eaLnBrk="1" latinLnBrk="0" hangingPunct="1">
              <a:spcBef>
                <a:spcPct val="20000"/>
              </a:spcBef>
              <a:buFont typeface="Lucida Grande"/>
              <a:buChar char="-"/>
              <a:defRPr sz="3200" b="1" kern="1200">
                <a:solidFill>
                  <a:schemeClr val="accent1"/>
                </a:solidFill>
                <a:latin typeface="Helvetica"/>
                <a:ea typeface="+mn-ea"/>
                <a:cs typeface="Helvetica"/>
              </a:defRPr>
            </a:lvl1pPr>
            <a:lvl2pPr marL="914400" indent="-457200" algn="l" defTabSz="457200" rtl="0" eaLnBrk="1" latinLnBrk="0" hangingPunct="1">
              <a:spcBef>
                <a:spcPct val="20000"/>
              </a:spcBef>
              <a:buFont typeface="Lucida Grande"/>
              <a:buChar char="-"/>
              <a:defRPr sz="2800" b="1" kern="1200">
                <a:solidFill>
                  <a:schemeClr val="accent1"/>
                </a:solidFill>
                <a:latin typeface="Helvetica"/>
                <a:ea typeface="+mn-ea"/>
                <a:cs typeface="Helvetica"/>
              </a:defRPr>
            </a:lvl2pPr>
            <a:lvl3pPr marL="1257300" indent="-342900" algn="l" defTabSz="457200" rtl="0" eaLnBrk="1" latinLnBrk="0" hangingPunct="1">
              <a:spcBef>
                <a:spcPct val="20000"/>
              </a:spcBef>
              <a:buFont typeface="Lucida Grande"/>
              <a:buChar char="-"/>
              <a:defRPr sz="2400" b="1" kern="1200">
                <a:solidFill>
                  <a:schemeClr val="accent1"/>
                </a:solidFill>
                <a:latin typeface="Helvetica"/>
                <a:ea typeface="+mn-ea"/>
                <a:cs typeface="Helvetica"/>
              </a:defRPr>
            </a:lvl3pPr>
            <a:lvl4pPr marL="17145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4pPr>
            <a:lvl5pPr marL="2171700" indent="-342900" algn="l" defTabSz="457200" rtl="0" eaLnBrk="1" latinLnBrk="0" hangingPunct="1">
              <a:spcBef>
                <a:spcPct val="20000"/>
              </a:spcBef>
              <a:buFont typeface="Lucida Grande"/>
              <a:buChar char="-"/>
              <a:defRPr sz="2000" b="1" kern="1200">
                <a:solidFill>
                  <a:schemeClr val="accent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Interviews</a:t>
            </a:r>
          </a:p>
        </p:txBody>
      </p:sp>
      <p:pic>
        <p:nvPicPr>
          <p:cNvPr id="13" name="Picture 12">
            <a:extLst>
              <a:ext uri="{FF2B5EF4-FFF2-40B4-BE49-F238E27FC236}">
                <a16:creationId xmlns:a16="http://schemas.microsoft.com/office/drawing/2014/main" id="{34DA20D1-7B83-1842-917D-664A51DEA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0790" y="1955001"/>
            <a:ext cx="2657648" cy="2858074"/>
          </a:xfrm>
          <a:prstGeom prst="rect">
            <a:avLst/>
          </a:prstGeom>
          <a:noFill/>
          <a:ln>
            <a:noFill/>
          </a:ln>
        </p:spPr>
      </p:pic>
      <p:pic>
        <p:nvPicPr>
          <p:cNvPr id="14" name="Picture 13">
            <a:extLst>
              <a:ext uri="{FF2B5EF4-FFF2-40B4-BE49-F238E27FC236}">
                <a16:creationId xmlns:a16="http://schemas.microsoft.com/office/drawing/2014/main" id="{78DE24D0-D893-5B4D-BB56-BB58E60C7984}"/>
              </a:ext>
            </a:extLst>
          </p:cNvPr>
          <p:cNvPicPr>
            <a:picLocks noChangeAspect="1"/>
          </p:cNvPicPr>
          <p:nvPr/>
        </p:nvPicPr>
        <p:blipFill rotWithShape="1">
          <a:blip r:embed="rId3"/>
          <a:srcRect l="27332" r="10952"/>
          <a:stretch/>
        </p:blipFill>
        <p:spPr>
          <a:xfrm>
            <a:off x="4760755" y="1915443"/>
            <a:ext cx="2570976" cy="3124374"/>
          </a:xfrm>
          <a:prstGeom prst="rect">
            <a:avLst/>
          </a:prstGeom>
        </p:spPr>
      </p:pic>
      <p:pic>
        <p:nvPicPr>
          <p:cNvPr id="15" name="Picture 14">
            <a:extLst>
              <a:ext uri="{FF2B5EF4-FFF2-40B4-BE49-F238E27FC236}">
                <a16:creationId xmlns:a16="http://schemas.microsoft.com/office/drawing/2014/main" id="{DAF3BE98-D9CD-C24E-A174-64590878C021}"/>
              </a:ext>
            </a:extLst>
          </p:cNvPr>
          <p:cNvPicPr>
            <a:picLocks noChangeAspect="1"/>
          </p:cNvPicPr>
          <p:nvPr/>
        </p:nvPicPr>
        <p:blipFill rotWithShape="1">
          <a:blip r:embed="rId4">
            <a:extLst>
              <a:ext uri="{28A0092B-C50C-407E-A947-70E740481C1C}">
                <a14:useLocalDpi xmlns:a14="http://schemas.microsoft.com/office/drawing/2010/main" val="0"/>
              </a:ext>
            </a:extLst>
          </a:blip>
          <a:srcRect l="4856" t="59076" r="7331"/>
          <a:stretch/>
        </p:blipFill>
        <p:spPr bwMode="auto">
          <a:xfrm>
            <a:off x="7502967" y="2692815"/>
            <a:ext cx="2904073" cy="1727199"/>
          </a:xfrm>
          <a:prstGeom prst="rect">
            <a:avLst/>
          </a:prstGeom>
          <a:noFill/>
          <a:ln>
            <a:noFill/>
          </a:ln>
        </p:spPr>
      </p:pic>
    </p:spTree>
    <p:extLst>
      <p:ext uri="{BB962C8B-B14F-4D97-AF65-F5344CB8AC3E}">
        <p14:creationId xmlns:p14="http://schemas.microsoft.com/office/powerpoint/2010/main" val="4942748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ECA5-FA0E-8D40-AA7E-9A4504789429}"/>
              </a:ext>
            </a:extLst>
          </p:cNvPr>
          <p:cNvSpPr>
            <a:spLocks noGrp="1"/>
          </p:cNvSpPr>
          <p:nvPr>
            <p:ph type="title"/>
          </p:nvPr>
        </p:nvSpPr>
        <p:spPr>
          <a:xfrm>
            <a:off x="1981200" y="2981288"/>
            <a:ext cx="8229600" cy="1143000"/>
          </a:xfrm>
        </p:spPr>
        <p:txBody>
          <a:bodyPr/>
          <a:lstStyle/>
          <a:p>
            <a:r>
              <a:rPr lang="en-US" dirty="0"/>
              <a:t>open-</a:t>
            </a:r>
            <a:r>
              <a:rPr lang="en-US" dirty="0" err="1"/>
              <a:t>storm.org</a:t>
            </a:r>
            <a:endParaRPr lang="en-US" dirty="0"/>
          </a:p>
        </p:txBody>
      </p:sp>
      <p:sp>
        <p:nvSpPr>
          <p:cNvPr id="4" name="Slide Number Placeholder 3">
            <a:extLst>
              <a:ext uri="{FF2B5EF4-FFF2-40B4-BE49-F238E27FC236}">
                <a16:creationId xmlns:a16="http://schemas.microsoft.com/office/drawing/2014/main" id="{9D3E85B7-0A92-3743-8079-0636ADE852E0}"/>
              </a:ext>
            </a:extLst>
          </p:cNvPr>
          <p:cNvSpPr>
            <a:spLocks noGrp="1"/>
          </p:cNvSpPr>
          <p:nvPr>
            <p:ph type="sldNum" sz="quarter" idx="12"/>
          </p:nvPr>
        </p:nvSpPr>
        <p:spPr/>
        <p:txBody>
          <a:bodyPr/>
          <a:lstStyle/>
          <a:p>
            <a:fld id="{E81A9DC2-7117-2449-8119-C3E6E9913C81}" type="slidenum">
              <a:rPr lang="en-US" smtClean="0"/>
              <a:pPr/>
              <a:t>14</a:t>
            </a:fld>
            <a:endParaRPr lang="en-US" dirty="0"/>
          </a:p>
        </p:txBody>
      </p:sp>
      <p:pic>
        <p:nvPicPr>
          <p:cNvPr id="5" name="Picture 4">
            <a:extLst>
              <a:ext uri="{FF2B5EF4-FFF2-40B4-BE49-F238E27FC236}">
                <a16:creationId xmlns:a16="http://schemas.microsoft.com/office/drawing/2014/main" id="{0C64EED2-CD15-9A49-8D74-668A1E3E933B}"/>
              </a:ext>
            </a:extLst>
          </p:cNvPr>
          <p:cNvPicPr>
            <a:picLocks noChangeAspect="1"/>
          </p:cNvPicPr>
          <p:nvPr/>
        </p:nvPicPr>
        <p:blipFill>
          <a:blip r:embed="rId2"/>
          <a:stretch>
            <a:fillRect/>
          </a:stretch>
        </p:blipFill>
        <p:spPr>
          <a:xfrm>
            <a:off x="6781634" y="2686163"/>
            <a:ext cx="2591132" cy="1733250"/>
          </a:xfrm>
          <a:prstGeom prst="rect">
            <a:avLst/>
          </a:prstGeom>
        </p:spPr>
      </p:pic>
    </p:spTree>
    <p:extLst>
      <p:ext uri="{BB962C8B-B14F-4D97-AF65-F5344CB8AC3E}">
        <p14:creationId xmlns:p14="http://schemas.microsoft.com/office/powerpoint/2010/main" val="81035482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0634"/>
            <a:ext cx="8229600" cy="1143000"/>
          </a:xfrm>
        </p:spPr>
        <p:txBody>
          <a:bodyPr/>
          <a:lstStyle/>
          <a:p>
            <a:r>
              <a:rPr lang="en-US" dirty="0"/>
              <a:t>Motivation</a:t>
            </a:r>
          </a:p>
        </p:txBody>
      </p:sp>
      <p:sp>
        <p:nvSpPr>
          <p:cNvPr id="4" name="Slide Number Placeholder 3"/>
          <p:cNvSpPr>
            <a:spLocks noGrp="1"/>
          </p:cNvSpPr>
          <p:nvPr>
            <p:ph type="sldNum" sz="quarter" idx="12"/>
          </p:nvPr>
        </p:nvSpPr>
        <p:spPr/>
        <p:txBody>
          <a:bodyPr/>
          <a:lstStyle/>
          <a:p>
            <a:pPr>
              <a:defRPr/>
            </a:pPr>
            <a:fld id="{E81A9DC2-7117-2449-8119-C3E6E9913C81}" type="slidenum">
              <a:rPr lang="en-US" sz="1400">
                <a:solidFill>
                  <a:srgbClr val="FFFFFF">
                    <a:lumMod val="50000"/>
                  </a:srgbClr>
                </a:solidFill>
                <a:latin typeface="Helvetica"/>
              </a:rPr>
              <a:pPr>
                <a:defRPr/>
              </a:pPr>
              <a:t>2</a:t>
            </a:fld>
            <a:endParaRPr lang="en-US" sz="1400" dirty="0">
              <a:solidFill>
                <a:srgbClr val="FFFFFF">
                  <a:lumMod val="50000"/>
                </a:srgbClr>
              </a:solidFill>
              <a:latin typeface="Helvetica"/>
            </a:endParaRPr>
          </a:p>
        </p:txBody>
      </p:sp>
      <p:pic>
        <p:nvPicPr>
          <p:cNvPr id="5" name="Picture 4"/>
          <p:cNvPicPr>
            <a:picLocks noChangeAspect="1"/>
          </p:cNvPicPr>
          <p:nvPr/>
        </p:nvPicPr>
        <p:blipFill>
          <a:blip r:embed="rId3"/>
          <a:stretch>
            <a:fillRect/>
          </a:stretch>
        </p:blipFill>
        <p:spPr>
          <a:xfrm>
            <a:off x="6172200" y="1122206"/>
            <a:ext cx="3644900" cy="2278062"/>
          </a:xfrm>
          <a:prstGeom prst="rect">
            <a:avLst/>
          </a:prstGeom>
        </p:spPr>
      </p:pic>
      <p:pic>
        <p:nvPicPr>
          <p:cNvPr id="6" name="Picture 5"/>
          <p:cNvPicPr>
            <a:picLocks noChangeAspect="1"/>
          </p:cNvPicPr>
          <p:nvPr/>
        </p:nvPicPr>
        <p:blipFill>
          <a:blip r:embed="rId4"/>
          <a:stretch>
            <a:fillRect/>
          </a:stretch>
        </p:blipFill>
        <p:spPr>
          <a:xfrm>
            <a:off x="6173114" y="3548953"/>
            <a:ext cx="3651401" cy="2432746"/>
          </a:xfrm>
          <a:prstGeom prst="rect">
            <a:avLst/>
          </a:prstGeom>
        </p:spPr>
      </p:pic>
      <p:sp>
        <p:nvSpPr>
          <p:cNvPr id="8" name="Content Placeholder 2"/>
          <p:cNvSpPr>
            <a:spLocks noGrp="1"/>
          </p:cNvSpPr>
          <p:nvPr>
            <p:ph idx="1"/>
          </p:nvPr>
        </p:nvSpPr>
        <p:spPr>
          <a:xfrm>
            <a:off x="1981200" y="1339157"/>
            <a:ext cx="3670300" cy="4525963"/>
          </a:xfrm>
        </p:spPr>
        <p:txBody>
          <a:bodyPr>
            <a:normAutofit fontScale="92500" lnSpcReduction="10000"/>
          </a:bodyPr>
          <a:lstStyle/>
          <a:p>
            <a:pPr marL="0" indent="0">
              <a:buNone/>
            </a:pPr>
            <a:r>
              <a:rPr lang="en-US" dirty="0"/>
              <a:t>Floods are the leading cause of severe weather fatalities</a:t>
            </a:r>
          </a:p>
          <a:p>
            <a:pPr marL="0" indent="0">
              <a:buNone/>
            </a:pPr>
            <a:endParaRPr lang="en-US" dirty="0"/>
          </a:p>
          <a:p>
            <a:pPr marL="0" indent="0">
              <a:buNone/>
            </a:pPr>
            <a:r>
              <a:rPr lang="en-US" dirty="0"/>
              <a:t>Pollutant loads in stormwater are one of our greatest environmental challenges  </a:t>
            </a:r>
          </a:p>
          <a:p>
            <a:pPr marL="0" indent="0">
              <a:buNone/>
            </a:pPr>
            <a:endParaRPr lang="en-US" dirty="0"/>
          </a:p>
          <a:p>
            <a:pPr marL="0" indent="0">
              <a:buNone/>
            </a:pPr>
            <a:r>
              <a:rPr lang="en-US" dirty="0"/>
              <a:t>NAE Grant Challenge to improve and restore infrastructure </a:t>
            </a:r>
          </a:p>
        </p:txBody>
      </p:sp>
      <p:sp>
        <p:nvSpPr>
          <p:cNvPr id="7" name="Rectangle 6"/>
          <p:cNvSpPr/>
          <p:nvPr/>
        </p:nvSpPr>
        <p:spPr>
          <a:xfrm>
            <a:off x="7965188" y="5966144"/>
            <a:ext cx="1905239" cy="215444"/>
          </a:xfrm>
          <a:prstGeom prst="rect">
            <a:avLst/>
          </a:prstGeom>
        </p:spPr>
        <p:txBody>
          <a:bodyPr wrap="none">
            <a:spAutoFit/>
          </a:bodyPr>
          <a:lstStyle/>
          <a:p>
            <a:pPr>
              <a:defRPr/>
            </a:pPr>
            <a:r>
              <a:rPr lang="en-US" sz="800" dirty="0">
                <a:solidFill>
                  <a:srgbClr val="FFFFFF">
                    <a:lumMod val="50000"/>
                  </a:srgbClr>
                </a:solidFill>
                <a:latin typeface="Calibri"/>
              </a:rPr>
              <a:t>Source: </a:t>
            </a:r>
            <a:r>
              <a:rPr lang="en-US" sz="800" dirty="0" err="1">
                <a:solidFill>
                  <a:srgbClr val="FFFFFF">
                    <a:lumMod val="50000"/>
                  </a:srgbClr>
                </a:solidFill>
                <a:latin typeface="Calibri"/>
              </a:rPr>
              <a:t>Duluty</a:t>
            </a:r>
            <a:r>
              <a:rPr lang="en-US" sz="800" dirty="0">
                <a:solidFill>
                  <a:srgbClr val="FFFFFF">
                    <a:lumMod val="50000"/>
                  </a:srgbClr>
                </a:solidFill>
                <a:latin typeface="Calibri"/>
              </a:rPr>
              <a:t>, Water Technology Online</a:t>
            </a:r>
          </a:p>
        </p:txBody>
      </p:sp>
    </p:spTree>
    <p:extLst>
      <p:ext uri="{BB962C8B-B14F-4D97-AF65-F5344CB8AC3E}">
        <p14:creationId xmlns:p14="http://schemas.microsoft.com/office/powerpoint/2010/main" val="1320488534"/>
      </p:ext>
    </p:extLst>
  </p:cSld>
  <p:clrMapOvr>
    <a:masterClrMapping/>
  </p:clrMapOvr>
  <p:transition advTm="3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8881" y="400860"/>
            <a:ext cx="7611981" cy="5552900"/>
          </a:xfrm>
          <a:prstGeom prst="rect">
            <a:avLst/>
          </a:prstGeom>
        </p:spPr>
      </p:pic>
      <p:sp>
        <p:nvSpPr>
          <p:cNvPr id="4" name="Slide Number Placeholder 3"/>
          <p:cNvSpPr>
            <a:spLocks noGrp="1"/>
          </p:cNvSpPr>
          <p:nvPr>
            <p:ph type="sldNum" sz="quarter" idx="12"/>
          </p:nvPr>
        </p:nvSpPr>
        <p:spPr/>
        <p:txBody>
          <a:bodyPr/>
          <a:lstStyle/>
          <a:p>
            <a:pPr>
              <a:defRPr/>
            </a:pPr>
            <a:fld id="{E81A9DC2-7117-2449-8119-C3E6E9913C81}" type="slidenum">
              <a:rPr lang="en-US" sz="1400">
                <a:solidFill>
                  <a:srgbClr val="FFFFFF">
                    <a:lumMod val="50000"/>
                  </a:srgbClr>
                </a:solidFill>
                <a:latin typeface="Helvetica"/>
              </a:rPr>
              <a:pPr>
                <a:defRPr/>
              </a:pPr>
              <a:t>3</a:t>
            </a:fld>
            <a:endParaRPr lang="en-US" sz="1400" dirty="0">
              <a:solidFill>
                <a:srgbClr val="FFFFFF">
                  <a:lumMod val="50000"/>
                </a:srgbClr>
              </a:solidFill>
              <a:latin typeface="Helvetica"/>
            </a:endParaRPr>
          </a:p>
        </p:txBody>
      </p:sp>
      <p:sp>
        <p:nvSpPr>
          <p:cNvPr id="7" name="Text Box 3"/>
          <p:cNvSpPr txBox="1"/>
          <p:nvPr/>
        </p:nvSpPr>
        <p:spPr>
          <a:xfrm>
            <a:off x="2006919" y="5765800"/>
            <a:ext cx="3428365" cy="37592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defRPr/>
            </a:pPr>
            <a:endParaRPr lang="en-US" sz="1100" i="1" dirty="0">
              <a:solidFill>
                <a:srgbClr val="7F7F7F"/>
              </a:solidFill>
              <a:latin typeface="Hele"/>
              <a:ea typeface="ＭＳ 明朝"/>
              <a:cs typeface="Hele"/>
            </a:endParaRPr>
          </a:p>
          <a:p>
            <a:pPr>
              <a:defRPr/>
            </a:pPr>
            <a:r>
              <a:rPr lang="en-US" sz="1100" i="1" dirty="0">
                <a:solidFill>
                  <a:srgbClr val="7F7F7F"/>
                </a:solidFill>
                <a:latin typeface="Hele"/>
                <a:ea typeface="ＭＳ 明朝"/>
                <a:cs typeface="Hele"/>
              </a:rPr>
              <a:t>Source</a:t>
            </a:r>
            <a:r>
              <a:rPr lang="en-US" sz="1100" dirty="0">
                <a:solidFill>
                  <a:srgbClr val="7F7F7F"/>
                </a:solidFill>
                <a:latin typeface="Hele"/>
                <a:ea typeface="ＭＳ 明朝"/>
                <a:cs typeface="Hele"/>
              </a:rPr>
              <a:t>: Kerkez et al. (2016)</a:t>
            </a:r>
            <a:r>
              <a:rPr lang="en-US" sz="1100" baseline="30000" dirty="0">
                <a:solidFill>
                  <a:srgbClr val="7F7F7F"/>
                </a:solidFill>
                <a:latin typeface="Hele"/>
                <a:ea typeface="ＭＳ 明朝"/>
                <a:cs typeface="Hele"/>
              </a:rPr>
              <a:t>1</a:t>
            </a:r>
            <a:endParaRPr lang="en-US" sz="1200" dirty="0">
              <a:solidFill>
                <a:srgbClr val="7F7F7F"/>
              </a:solidFill>
              <a:latin typeface="Hele"/>
              <a:ea typeface="ＭＳ 明朝"/>
              <a:cs typeface="Hele"/>
            </a:endParaRPr>
          </a:p>
        </p:txBody>
      </p:sp>
    </p:spTree>
    <p:extLst>
      <p:ext uri="{BB962C8B-B14F-4D97-AF65-F5344CB8AC3E}">
        <p14:creationId xmlns:p14="http://schemas.microsoft.com/office/powerpoint/2010/main" val="66082739"/>
      </p:ext>
    </p:extLst>
  </p:cSld>
  <p:clrMapOvr>
    <a:masterClrMapping/>
  </p:clrMapOvr>
  <p:transition advTm="3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734"/>
            <a:ext cx="8229600" cy="1143000"/>
          </a:xfrm>
        </p:spPr>
        <p:txBody>
          <a:bodyPr/>
          <a:lstStyle/>
          <a:p>
            <a:r>
              <a:rPr lang="en-US" dirty="0"/>
              <a:t>Open-</a:t>
            </a:r>
            <a:r>
              <a:rPr lang="en-US" dirty="0" err="1"/>
              <a:t>storm.org</a:t>
            </a:r>
            <a:endParaRPr lang="en-US" dirty="0"/>
          </a:p>
        </p:txBody>
      </p:sp>
      <p:sp>
        <p:nvSpPr>
          <p:cNvPr id="4" name="Slide Number Placeholder 3"/>
          <p:cNvSpPr>
            <a:spLocks noGrp="1"/>
          </p:cNvSpPr>
          <p:nvPr>
            <p:ph type="sldNum" sz="quarter" idx="12"/>
          </p:nvPr>
        </p:nvSpPr>
        <p:spPr/>
        <p:txBody>
          <a:bodyPr/>
          <a:lstStyle/>
          <a:p>
            <a:pPr>
              <a:defRPr/>
            </a:pPr>
            <a:fld id="{E81A9DC2-7117-2449-8119-C3E6E9913C81}" type="slidenum">
              <a:rPr lang="en-US" sz="1400">
                <a:solidFill>
                  <a:srgbClr val="FFFFFF">
                    <a:lumMod val="50000"/>
                  </a:srgbClr>
                </a:solidFill>
                <a:latin typeface="Helvetica"/>
              </a:rPr>
              <a:pPr>
                <a:defRPr/>
              </a:pPr>
              <a:t>4</a:t>
            </a:fld>
            <a:endParaRPr lang="en-US" sz="1400" dirty="0">
              <a:solidFill>
                <a:srgbClr val="FFFFFF">
                  <a:lumMod val="50000"/>
                </a:srgbClr>
              </a:solidFill>
              <a:latin typeface="Helvetica"/>
            </a:endParaRPr>
          </a:p>
        </p:txBody>
      </p:sp>
      <p:pic>
        <p:nvPicPr>
          <p:cNvPr id="5" name="Picture 4" descr="3db26cb337e066b3fb88be89ccffd25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00" y="914400"/>
            <a:ext cx="7772400" cy="5029200"/>
          </a:xfrm>
          <a:prstGeom prst="rect">
            <a:avLst/>
          </a:prstGeom>
        </p:spPr>
      </p:pic>
    </p:spTree>
    <p:extLst>
      <p:ext uri="{BB962C8B-B14F-4D97-AF65-F5344CB8AC3E}">
        <p14:creationId xmlns:p14="http://schemas.microsoft.com/office/powerpoint/2010/main" val="692568092"/>
      </p:ext>
    </p:extLst>
  </p:cSld>
  <p:clrMapOvr>
    <a:masterClrMapping/>
  </p:clrMapOvr>
  <p:transition advTm="3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742"/>
          <a:stretch/>
        </p:blipFill>
        <p:spPr>
          <a:xfrm>
            <a:off x="7025149" y="3850941"/>
            <a:ext cx="1475907" cy="1991363"/>
          </a:xfrm>
          <a:prstGeom prst="rect">
            <a:avLst/>
          </a:prstGeom>
        </p:spPr>
      </p:pic>
      <p:pic>
        <p:nvPicPr>
          <p:cNvPr id="3" name="Picture 2"/>
          <p:cNvPicPr>
            <a:picLocks noChangeAspect="1"/>
          </p:cNvPicPr>
          <p:nvPr/>
        </p:nvPicPr>
        <p:blipFill rotWithShape="1">
          <a:blip r:embed="rId4"/>
          <a:srcRect r="19855"/>
          <a:stretch/>
        </p:blipFill>
        <p:spPr>
          <a:xfrm>
            <a:off x="2133602" y="3890969"/>
            <a:ext cx="2819399" cy="1951335"/>
          </a:xfrm>
          <a:prstGeom prst="rect">
            <a:avLst/>
          </a:prstGeom>
        </p:spPr>
      </p:pic>
      <p:pic>
        <p:nvPicPr>
          <p:cNvPr id="4" name="Picture 3"/>
          <p:cNvPicPr>
            <a:picLocks noChangeAspect="1"/>
          </p:cNvPicPr>
          <p:nvPr/>
        </p:nvPicPr>
        <p:blipFill>
          <a:blip r:embed="rId5"/>
          <a:stretch>
            <a:fillRect/>
          </a:stretch>
        </p:blipFill>
        <p:spPr>
          <a:xfrm>
            <a:off x="7167918" y="613603"/>
            <a:ext cx="3022276" cy="2860675"/>
          </a:xfrm>
          <a:prstGeom prst="rect">
            <a:avLst/>
          </a:prstGeom>
        </p:spPr>
      </p:pic>
      <p:pic>
        <p:nvPicPr>
          <p:cNvPr id="7" name="Picture 6"/>
          <p:cNvPicPr>
            <a:picLocks noChangeAspect="1"/>
          </p:cNvPicPr>
          <p:nvPr/>
        </p:nvPicPr>
        <p:blipFill>
          <a:blip r:embed="rId6"/>
          <a:stretch>
            <a:fillRect/>
          </a:stretch>
        </p:blipFill>
        <p:spPr>
          <a:xfrm>
            <a:off x="5103438" y="3890968"/>
            <a:ext cx="1790613" cy="1983512"/>
          </a:xfrm>
          <a:prstGeom prst="rect">
            <a:avLst/>
          </a:prstGeom>
        </p:spPr>
      </p:pic>
      <p:sp>
        <p:nvSpPr>
          <p:cNvPr id="5" name="Slide Number Placeholder 4"/>
          <p:cNvSpPr>
            <a:spLocks noGrp="1"/>
          </p:cNvSpPr>
          <p:nvPr>
            <p:ph type="sldNum" sz="quarter" idx="12"/>
          </p:nvPr>
        </p:nvSpPr>
        <p:spPr/>
        <p:txBody>
          <a:bodyPr/>
          <a:lstStyle/>
          <a:p>
            <a:pPr>
              <a:defRPr/>
            </a:pPr>
            <a:fld id="{E81A9DC2-7117-2449-8119-C3E6E9913C81}" type="slidenum">
              <a:rPr lang="en-US" sz="1400">
                <a:solidFill>
                  <a:srgbClr val="FFFFFF">
                    <a:lumMod val="50000"/>
                  </a:srgbClr>
                </a:solidFill>
                <a:latin typeface="Helvetica"/>
              </a:rPr>
              <a:pPr>
                <a:defRPr/>
              </a:pPr>
              <a:t>5</a:t>
            </a:fld>
            <a:endParaRPr lang="en-US" sz="1400" dirty="0">
              <a:solidFill>
                <a:srgbClr val="FFFFFF">
                  <a:lumMod val="50000"/>
                </a:srgbClr>
              </a:solidFill>
              <a:latin typeface="Helvetica"/>
            </a:endParaRPr>
          </a:p>
        </p:txBody>
      </p:sp>
      <p:pic>
        <p:nvPicPr>
          <p:cNvPr id="13" name="Picture 12">
            <a:extLst>
              <a:ext uri="{FF2B5EF4-FFF2-40B4-BE49-F238E27FC236}">
                <a16:creationId xmlns:a16="http://schemas.microsoft.com/office/drawing/2014/main" id="{1D469DD2-B4B5-4943-84C0-89C6422AE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156" y="637815"/>
            <a:ext cx="4939992" cy="2782862"/>
          </a:xfrm>
          <a:prstGeom prst="rect">
            <a:avLst/>
          </a:prstGeom>
        </p:spPr>
      </p:pic>
      <p:pic>
        <p:nvPicPr>
          <p:cNvPr id="15" name="Picture 14">
            <a:extLst>
              <a:ext uri="{FF2B5EF4-FFF2-40B4-BE49-F238E27FC236}">
                <a16:creationId xmlns:a16="http://schemas.microsoft.com/office/drawing/2014/main" id="{54E3F17C-ED09-5340-AAFF-512C414144F5}"/>
              </a:ext>
            </a:extLst>
          </p:cNvPr>
          <p:cNvPicPr>
            <a:picLocks noChangeAspect="1"/>
          </p:cNvPicPr>
          <p:nvPr/>
        </p:nvPicPr>
        <p:blipFill>
          <a:blip r:embed="rId8"/>
          <a:stretch>
            <a:fillRect/>
          </a:stretch>
        </p:blipFill>
        <p:spPr>
          <a:xfrm>
            <a:off x="8663644" y="3834660"/>
            <a:ext cx="1505732" cy="2007643"/>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5556" b="59630" l="35580" r="49530"/>
                    </a14:imgEffect>
                  </a14:imgLayer>
                </a14:imgProps>
              </a:ext>
            </a:extLst>
          </a:blip>
          <a:srcRect l="34013" t="15061" r="49687" b="40000"/>
          <a:stretch/>
        </p:blipFill>
        <p:spPr>
          <a:xfrm>
            <a:off x="8559751" y="4976305"/>
            <a:ext cx="634427" cy="1110249"/>
          </a:xfrm>
          <a:prstGeom prst="rect">
            <a:avLst/>
          </a:prstGeom>
        </p:spPr>
      </p:pic>
    </p:spTree>
    <p:extLst>
      <p:ext uri="{BB962C8B-B14F-4D97-AF65-F5344CB8AC3E}">
        <p14:creationId xmlns:p14="http://schemas.microsoft.com/office/powerpoint/2010/main" val="2062041430"/>
      </p:ext>
    </p:extLst>
  </p:cSld>
  <p:clrMapOvr>
    <a:masterClrMapping/>
  </p:clrMapOvr>
  <p:transition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437" y="0"/>
            <a:ext cx="8229600" cy="1143000"/>
          </a:xfrm>
        </p:spPr>
        <p:txBody>
          <a:bodyPr/>
          <a:lstStyle/>
          <a:p>
            <a:r>
              <a:rPr lang="en-US" sz="3200" dirty="0"/>
              <a:t>Knowledge gaps and barriers </a:t>
            </a:r>
          </a:p>
        </p:txBody>
      </p:sp>
      <p:sp>
        <p:nvSpPr>
          <p:cNvPr id="4" name="Slide Number Placeholder 3"/>
          <p:cNvSpPr>
            <a:spLocks noGrp="1"/>
          </p:cNvSpPr>
          <p:nvPr>
            <p:ph type="sldNum" sz="quarter" idx="12"/>
          </p:nvPr>
        </p:nvSpPr>
        <p:spPr/>
        <p:txBody>
          <a:bodyPr/>
          <a:lstStyle/>
          <a:p>
            <a:pPr>
              <a:defRPr/>
            </a:pPr>
            <a:fld id="{E81A9DC2-7117-2449-8119-C3E6E9913C81}" type="slidenum">
              <a:rPr lang="en-US" sz="1400">
                <a:solidFill>
                  <a:srgbClr val="FFFFFF">
                    <a:lumMod val="50000"/>
                  </a:srgbClr>
                </a:solidFill>
                <a:latin typeface="Helvetica"/>
              </a:rPr>
              <a:pPr>
                <a:defRPr/>
              </a:pPr>
              <a:t>6</a:t>
            </a:fld>
            <a:endParaRPr lang="en-US" sz="1400" dirty="0">
              <a:solidFill>
                <a:srgbClr val="FFFFFF">
                  <a:lumMod val="50000"/>
                </a:srgbClr>
              </a:solidFill>
              <a:latin typeface="Helvetica"/>
            </a:endParaRPr>
          </a:p>
        </p:txBody>
      </p:sp>
      <p:cxnSp>
        <p:nvCxnSpPr>
          <p:cNvPr id="6" name="Straight Arrow Connector 5"/>
          <p:cNvCxnSpPr/>
          <p:nvPr/>
        </p:nvCxnSpPr>
        <p:spPr>
          <a:xfrm>
            <a:off x="2178672" y="5906116"/>
            <a:ext cx="1319540" cy="0"/>
          </a:xfrm>
          <a:prstGeom prst="straightConnector1">
            <a:avLst/>
          </a:prstGeom>
          <a:ln>
            <a:solidFill>
              <a:srgbClr val="797B7E"/>
            </a:solidFill>
            <a:prstDash val="dash"/>
            <a:headEnd type="none"/>
            <a:tailEnd type="triangle" w="lg" len="lg"/>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3498212" y="4738882"/>
            <a:ext cx="1319540" cy="0"/>
          </a:xfrm>
          <a:prstGeom prst="straightConnector1">
            <a:avLst/>
          </a:prstGeom>
          <a:ln>
            <a:headEnd type="none"/>
            <a:tailEnd type="triangle" w="lg" len="lg"/>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498212" y="4738882"/>
            <a:ext cx="0" cy="1167234"/>
          </a:xfrm>
          <a:prstGeom prst="line">
            <a:avLst/>
          </a:prstGeom>
          <a:ln>
            <a:solidFill>
              <a:srgbClr val="797B7E"/>
            </a:solidFill>
            <a:prstDash val="dash"/>
          </a:ln>
        </p:spPr>
        <p:style>
          <a:lnRef idx="1">
            <a:schemeClr val="dk1"/>
          </a:lnRef>
          <a:fillRef idx="0">
            <a:schemeClr val="dk1"/>
          </a:fillRef>
          <a:effectRef idx="0">
            <a:schemeClr val="dk1"/>
          </a:effectRef>
          <a:fontRef idx="minor">
            <a:schemeClr val="tx1"/>
          </a:fontRef>
        </p:style>
      </p:cxnSp>
      <p:sp>
        <p:nvSpPr>
          <p:cNvPr id="9" name="Freeform 8"/>
          <p:cNvSpPr/>
          <p:nvPr/>
        </p:nvSpPr>
        <p:spPr>
          <a:xfrm>
            <a:off x="2310626" y="4569982"/>
            <a:ext cx="1418506" cy="1121694"/>
          </a:xfrm>
          <a:custGeom>
            <a:avLst/>
            <a:gdLst>
              <a:gd name="connsiteX0" fmla="*/ 0 w 2573103"/>
              <a:gd name="connsiteY0" fmla="*/ 1154685 h 1154685"/>
              <a:gd name="connsiteX1" fmla="*/ 1055632 w 2573103"/>
              <a:gd name="connsiteY1" fmla="*/ 956739 h 1154685"/>
              <a:gd name="connsiteX2" fmla="*/ 1319540 w 2573103"/>
              <a:gd name="connsiteY2" fmla="*/ 181451 h 1154685"/>
              <a:gd name="connsiteX3" fmla="*/ 2573103 w 2573103"/>
              <a:gd name="connsiteY3" fmla="*/ 0 h 1154685"/>
            </a:gdLst>
            <a:ahLst/>
            <a:cxnLst>
              <a:cxn ang="0">
                <a:pos x="connsiteX0" y="connsiteY0"/>
              </a:cxn>
              <a:cxn ang="0">
                <a:pos x="connsiteX1" y="connsiteY1"/>
              </a:cxn>
              <a:cxn ang="0">
                <a:pos x="connsiteX2" y="connsiteY2"/>
              </a:cxn>
              <a:cxn ang="0">
                <a:pos x="connsiteX3" y="connsiteY3"/>
              </a:cxn>
            </a:cxnLst>
            <a:rect l="l" t="t" r="r" b="b"/>
            <a:pathLst>
              <a:path w="2573103" h="1154685">
                <a:moveTo>
                  <a:pt x="0" y="1154685"/>
                </a:moveTo>
                <a:cubicBezTo>
                  <a:pt x="417854" y="1136815"/>
                  <a:pt x="835709" y="1118945"/>
                  <a:pt x="1055632" y="956739"/>
                </a:cubicBezTo>
                <a:cubicBezTo>
                  <a:pt x="1275555" y="794533"/>
                  <a:pt x="1066628" y="340907"/>
                  <a:pt x="1319540" y="181451"/>
                </a:cubicBezTo>
                <a:cubicBezTo>
                  <a:pt x="1572452" y="21994"/>
                  <a:pt x="2573103" y="0"/>
                  <a:pt x="2573103" y="0"/>
                </a:cubicBezTo>
              </a:path>
            </a:pathLst>
          </a:custGeom>
          <a:ln>
            <a:solidFill>
              <a:srgbClr val="797B7E"/>
            </a:solidFill>
            <a:prstDash val="dash"/>
            <a:headEnd type="none"/>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sz="1700">
              <a:solidFill>
                <a:srgbClr val="000000"/>
              </a:solidFill>
              <a:latin typeface="Calibri"/>
            </a:endParaRPr>
          </a:p>
        </p:txBody>
      </p:sp>
      <p:cxnSp>
        <p:nvCxnSpPr>
          <p:cNvPr id="10" name="Straight Arrow Connector 9"/>
          <p:cNvCxnSpPr/>
          <p:nvPr/>
        </p:nvCxnSpPr>
        <p:spPr>
          <a:xfrm>
            <a:off x="4801258" y="3720102"/>
            <a:ext cx="1319540" cy="0"/>
          </a:xfrm>
          <a:prstGeom prst="straightConnector1">
            <a:avLst/>
          </a:prstGeom>
          <a:ln>
            <a:headEnd type="none"/>
            <a:tailEnd type="triangle" w="lg" len="lg"/>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801258" y="3720103"/>
            <a:ext cx="0" cy="101877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6120798" y="2680887"/>
            <a:ext cx="1319540" cy="0"/>
          </a:xfrm>
          <a:prstGeom prst="straightConnector1">
            <a:avLst/>
          </a:prstGeom>
          <a:ln>
            <a:headEnd type="none"/>
            <a:tailEnd type="triangle" w="lg" len="lg"/>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120798" y="2680888"/>
            <a:ext cx="0" cy="101877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440338" y="1658166"/>
            <a:ext cx="2966386" cy="0"/>
          </a:xfrm>
          <a:prstGeom prst="straightConnector1">
            <a:avLst/>
          </a:prstGeom>
          <a:ln>
            <a:headEnd type="none"/>
            <a:tailEnd type="triangle" w="lg" len="lg"/>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440338" y="1658167"/>
            <a:ext cx="0" cy="1018779"/>
          </a:xfrm>
          <a:prstGeom prst="line">
            <a:avLst/>
          </a:prstGeom>
        </p:spPr>
        <p:style>
          <a:lnRef idx="1">
            <a:schemeClr val="dk1"/>
          </a:lnRef>
          <a:fillRef idx="0">
            <a:schemeClr val="dk1"/>
          </a:fillRef>
          <a:effectRef idx="0">
            <a:schemeClr val="dk1"/>
          </a:effectRef>
          <a:fontRef idx="minor">
            <a:schemeClr val="tx1"/>
          </a:fontRef>
        </p:style>
      </p:cxnSp>
      <p:sp>
        <p:nvSpPr>
          <p:cNvPr id="16" name="Freeform 15"/>
          <p:cNvSpPr/>
          <p:nvPr/>
        </p:nvSpPr>
        <p:spPr>
          <a:xfrm>
            <a:off x="3745626" y="3448288"/>
            <a:ext cx="1418506" cy="1121694"/>
          </a:xfrm>
          <a:custGeom>
            <a:avLst/>
            <a:gdLst>
              <a:gd name="connsiteX0" fmla="*/ 0 w 2573103"/>
              <a:gd name="connsiteY0" fmla="*/ 1154685 h 1154685"/>
              <a:gd name="connsiteX1" fmla="*/ 1055632 w 2573103"/>
              <a:gd name="connsiteY1" fmla="*/ 956739 h 1154685"/>
              <a:gd name="connsiteX2" fmla="*/ 1319540 w 2573103"/>
              <a:gd name="connsiteY2" fmla="*/ 181451 h 1154685"/>
              <a:gd name="connsiteX3" fmla="*/ 2573103 w 2573103"/>
              <a:gd name="connsiteY3" fmla="*/ 0 h 1154685"/>
            </a:gdLst>
            <a:ahLst/>
            <a:cxnLst>
              <a:cxn ang="0">
                <a:pos x="connsiteX0" y="connsiteY0"/>
              </a:cxn>
              <a:cxn ang="0">
                <a:pos x="connsiteX1" y="connsiteY1"/>
              </a:cxn>
              <a:cxn ang="0">
                <a:pos x="connsiteX2" y="connsiteY2"/>
              </a:cxn>
              <a:cxn ang="0">
                <a:pos x="connsiteX3" y="connsiteY3"/>
              </a:cxn>
            </a:cxnLst>
            <a:rect l="l" t="t" r="r" b="b"/>
            <a:pathLst>
              <a:path w="2573103" h="1154685">
                <a:moveTo>
                  <a:pt x="0" y="1154685"/>
                </a:moveTo>
                <a:cubicBezTo>
                  <a:pt x="417854" y="1136815"/>
                  <a:pt x="835709" y="1118945"/>
                  <a:pt x="1055632" y="956739"/>
                </a:cubicBezTo>
                <a:cubicBezTo>
                  <a:pt x="1275555" y="794533"/>
                  <a:pt x="1066628" y="340907"/>
                  <a:pt x="1319540" y="181451"/>
                </a:cubicBezTo>
                <a:cubicBezTo>
                  <a:pt x="1572452" y="21994"/>
                  <a:pt x="2573103" y="0"/>
                  <a:pt x="2573103" y="0"/>
                </a:cubicBezTo>
              </a:path>
            </a:pathLst>
          </a:custGeom>
          <a:ln>
            <a:solidFill>
              <a:schemeClr val="accent2"/>
            </a:solidFill>
            <a:headEnd type="none"/>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sz="1700">
              <a:solidFill>
                <a:srgbClr val="000000"/>
              </a:solidFill>
              <a:latin typeface="Calibri"/>
            </a:endParaRPr>
          </a:p>
        </p:txBody>
      </p:sp>
      <p:sp>
        <p:nvSpPr>
          <p:cNvPr id="17" name="Freeform 16"/>
          <p:cNvSpPr/>
          <p:nvPr/>
        </p:nvSpPr>
        <p:spPr>
          <a:xfrm>
            <a:off x="5197120" y="2392574"/>
            <a:ext cx="1418506" cy="1121694"/>
          </a:xfrm>
          <a:custGeom>
            <a:avLst/>
            <a:gdLst>
              <a:gd name="connsiteX0" fmla="*/ 0 w 2573103"/>
              <a:gd name="connsiteY0" fmla="*/ 1154685 h 1154685"/>
              <a:gd name="connsiteX1" fmla="*/ 1055632 w 2573103"/>
              <a:gd name="connsiteY1" fmla="*/ 956739 h 1154685"/>
              <a:gd name="connsiteX2" fmla="*/ 1319540 w 2573103"/>
              <a:gd name="connsiteY2" fmla="*/ 181451 h 1154685"/>
              <a:gd name="connsiteX3" fmla="*/ 2573103 w 2573103"/>
              <a:gd name="connsiteY3" fmla="*/ 0 h 1154685"/>
            </a:gdLst>
            <a:ahLst/>
            <a:cxnLst>
              <a:cxn ang="0">
                <a:pos x="connsiteX0" y="connsiteY0"/>
              </a:cxn>
              <a:cxn ang="0">
                <a:pos x="connsiteX1" y="connsiteY1"/>
              </a:cxn>
              <a:cxn ang="0">
                <a:pos x="connsiteX2" y="connsiteY2"/>
              </a:cxn>
              <a:cxn ang="0">
                <a:pos x="connsiteX3" y="connsiteY3"/>
              </a:cxn>
            </a:cxnLst>
            <a:rect l="l" t="t" r="r" b="b"/>
            <a:pathLst>
              <a:path w="2573103" h="1154685">
                <a:moveTo>
                  <a:pt x="0" y="1154685"/>
                </a:moveTo>
                <a:cubicBezTo>
                  <a:pt x="417854" y="1136815"/>
                  <a:pt x="835709" y="1118945"/>
                  <a:pt x="1055632" y="956739"/>
                </a:cubicBezTo>
                <a:cubicBezTo>
                  <a:pt x="1275555" y="794533"/>
                  <a:pt x="1066628" y="340907"/>
                  <a:pt x="1319540" y="181451"/>
                </a:cubicBezTo>
                <a:cubicBezTo>
                  <a:pt x="1572452" y="21994"/>
                  <a:pt x="2573103" y="0"/>
                  <a:pt x="2573103" y="0"/>
                </a:cubicBezTo>
              </a:path>
            </a:pathLst>
          </a:custGeom>
          <a:ln>
            <a:solidFill>
              <a:schemeClr val="accent1"/>
            </a:solidFill>
            <a:headEnd type="none"/>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sz="1700">
              <a:solidFill>
                <a:srgbClr val="000000"/>
              </a:solidFill>
              <a:latin typeface="Calibri"/>
            </a:endParaRPr>
          </a:p>
        </p:txBody>
      </p:sp>
      <p:sp>
        <p:nvSpPr>
          <p:cNvPr id="18" name="Freeform 17"/>
          <p:cNvSpPr/>
          <p:nvPr/>
        </p:nvSpPr>
        <p:spPr>
          <a:xfrm>
            <a:off x="6681602" y="1237890"/>
            <a:ext cx="1418506" cy="1121694"/>
          </a:xfrm>
          <a:custGeom>
            <a:avLst/>
            <a:gdLst>
              <a:gd name="connsiteX0" fmla="*/ 0 w 2573103"/>
              <a:gd name="connsiteY0" fmla="*/ 1154685 h 1154685"/>
              <a:gd name="connsiteX1" fmla="*/ 1055632 w 2573103"/>
              <a:gd name="connsiteY1" fmla="*/ 956739 h 1154685"/>
              <a:gd name="connsiteX2" fmla="*/ 1319540 w 2573103"/>
              <a:gd name="connsiteY2" fmla="*/ 181451 h 1154685"/>
              <a:gd name="connsiteX3" fmla="*/ 2573103 w 2573103"/>
              <a:gd name="connsiteY3" fmla="*/ 0 h 1154685"/>
            </a:gdLst>
            <a:ahLst/>
            <a:cxnLst>
              <a:cxn ang="0">
                <a:pos x="connsiteX0" y="connsiteY0"/>
              </a:cxn>
              <a:cxn ang="0">
                <a:pos x="connsiteX1" y="connsiteY1"/>
              </a:cxn>
              <a:cxn ang="0">
                <a:pos x="connsiteX2" y="connsiteY2"/>
              </a:cxn>
              <a:cxn ang="0">
                <a:pos x="connsiteX3" y="connsiteY3"/>
              </a:cxn>
            </a:cxnLst>
            <a:rect l="l" t="t" r="r" b="b"/>
            <a:pathLst>
              <a:path w="2573103" h="1154685">
                <a:moveTo>
                  <a:pt x="0" y="1154685"/>
                </a:moveTo>
                <a:cubicBezTo>
                  <a:pt x="417854" y="1136815"/>
                  <a:pt x="835709" y="1118945"/>
                  <a:pt x="1055632" y="956739"/>
                </a:cubicBezTo>
                <a:cubicBezTo>
                  <a:pt x="1275555" y="794533"/>
                  <a:pt x="1066628" y="340907"/>
                  <a:pt x="1319540" y="181451"/>
                </a:cubicBezTo>
                <a:cubicBezTo>
                  <a:pt x="1572452" y="21994"/>
                  <a:pt x="2573103" y="0"/>
                  <a:pt x="2573103" y="0"/>
                </a:cubicBezTo>
              </a:path>
            </a:pathLst>
          </a:custGeom>
          <a:ln>
            <a:solidFill>
              <a:srgbClr val="008000"/>
            </a:solidFill>
            <a:headEnd type="none"/>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sz="1700">
              <a:solidFill>
                <a:srgbClr val="000000"/>
              </a:solidFill>
              <a:latin typeface="Calibri"/>
            </a:endParaRPr>
          </a:p>
        </p:txBody>
      </p:sp>
      <p:sp>
        <p:nvSpPr>
          <p:cNvPr id="19" name="TextBox 18"/>
          <p:cNvSpPr txBox="1"/>
          <p:nvPr/>
        </p:nvSpPr>
        <p:spPr>
          <a:xfrm>
            <a:off x="2646616" y="3699667"/>
            <a:ext cx="1454244" cy="569387"/>
          </a:xfrm>
          <a:prstGeom prst="rect">
            <a:avLst/>
          </a:prstGeom>
          <a:noFill/>
        </p:spPr>
        <p:txBody>
          <a:bodyPr wrap="none" rtlCol="0">
            <a:spAutoFit/>
          </a:bodyPr>
          <a:lstStyle/>
          <a:p>
            <a:pPr algn="ctr">
              <a:defRPr/>
            </a:pPr>
            <a:r>
              <a:rPr lang="en-US" sz="1700" b="1" dirty="0">
                <a:solidFill>
                  <a:srgbClr val="F96A1B"/>
                </a:solidFill>
                <a:latin typeface="Calibri"/>
              </a:rPr>
              <a:t>Objective 1</a:t>
            </a:r>
          </a:p>
          <a:p>
            <a:pPr algn="ctr">
              <a:defRPr/>
            </a:pPr>
            <a:r>
              <a:rPr lang="en-US" sz="1400" dirty="0">
                <a:solidFill>
                  <a:srgbClr val="F96A1B"/>
                </a:solidFill>
                <a:latin typeface="Calibri"/>
              </a:rPr>
              <a:t>Culver/Hathaway</a:t>
            </a:r>
          </a:p>
        </p:txBody>
      </p:sp>
      <p:sp>
        <p:nvSpPr>
          <p:cNvPr id="20" name="TextBox 19"/>
          <p:cNvSpPr txBox="1"/>
          <p:nvPr/>
        </p:nvSpPr>
        <p:spPr>
          <a:xfrm>
            <a:off x="1708501" y="5120243"/>
            <a:ext cx="1147607" cy="353943"/>
          </a:xfrm>
          <a:prstGeom prst="rect">
            <a:avLst/>
          </a:prstGeom>
          <a:noFill/>
        </p:spPr>
        <p:txBody>
          <a:bodyPr wrap="none" rtlCol="0">
            <a:spAutoFit/>
          </a:bodyPr>
          <a:lstStyle/>
          <a:p>
            <a:pPr>
              <a:defRPr/>
            </a:pPr>
            <a:r>
              <a:rPr lang="en-US" sz="1700" dirty="0">
                <a:solidFill>
                  <a:srgbClr val="FFFFFF">
                    <a:lumMod val="50000"/>
                  </a:srgbClr>
                </a:solidFill>
                <a:latin typeface="Calibri"/>
              </a:rPr>
              <a:t>Prior Work</a:t>
            </a:r>
          </a:p>
        </p:txBody>
      </p:sp>
      <p:sp>
        <p:nvSpPr>
          <p:cNvPr id="21" name="TextBox 20"/>
          <p:cNvSpPr txBox="1"/>
          <p:nvPr/>
        </p:nvSpPr>
        <p:spPr>
          <a:xfrm>
            <a:off x="3136165" y="2543347"/>
            <a:ext cx="2608406" cy="569387"/>
          </a:xfrm>
          <a:prstGeom prst="rect">
            <a:avLst/>
          </a:prstGeom>
          <a:noFill/>
        </p:spPr>
        <p:txBody>
          <a:bodyPr wrap="none" rtlCol="0">
            <a:spAutoFit/>
          </a:bodyPr>
          <a:lstStyle/>
          <a:p>
            <a:pPr algn="ctr">
              <a:defRPr/>
            </a:pPr>
            <a:r>
              <a:rPr lang="en-US" sz="1700" b="1" dirty="0">
                <a:solidFill>
                  <a:srgbClr val="797B7E"/>
                </a:solidFill>
                <a:latin typeface="Calibri"/>
              </a:rPr>
              <a:t>Objective 2</a:t>
            </a:r>
          </a:p>
          <a:p>
            <a:pPr algn="ctr">
              <a:defRPr/>
            </a:pPr>
            <a:r>
              <a:rPr lang="en-US" sz="1400" dirty="0" err="1">
                <a:solidFill>
                  <a:srgbClr val="797B7E"/>
                </a:solidFill>
                <a:latin typeface="Calibri"/>
              </a:rPr>
              <a:t>Nassauer</a:t>
            </a:r>
            <a:r>
              <a:rPr lang="en-US" sz="1400" dirty="0">
                <a:solidFill>
                  <a:srgbClr val="797B7E"/>
                </a:solidFill>
                <a:latin typeface="Calibri"/>
              </a:rPr>
              <a:t>/Reyes Mason/Webster</a:t>
            </a:r>
          </a:p>
        </p:txBody>
      </p:sp>
      <p:sp>
        <p:nvSpPr>
          <p:cNvPr id="22" name="TextBox 21"/>
          <p:cNvSpPr txBox="1"/>
          <p:nvPr/>
        </p:nvSpPr>
        <p:spPr>
          <a:xfrm>
            <a:off x="5197121" y="1398873"/>
            <a:ext cx="1911563" cy="569387"/>
          </a:xfrm>
          <a:prstGeom prst="rect">
            <a:avLst/>
          </a:prstGeom>
          <a:noFill/>
        </p:spPr>
        <p:txBody>
          <a:bodyPr wrap="none" rtlCol="0">
            <a:spAutoFit/>
          </a:bodyPr>
          <a:lstStyle/>
          <a:p>
            <a:pPr algn="ctr">
              <a:defRPr/>
            </a:pPr>
            <a:r>
              <a:rPr lang="en-US" sz="1700" b="1" dirty="0">
                <a:solidFill>
                  <a:srgbClr val="008000"/>
                </a:solidFill>
                <a:latin typeface="Calibri"/>
              </a:rPr>
              <a:t>Objective 3</a:t>
            </a:r>
          </a:p>
          <a:p>
            <a:pPr algn="ctr">
              <a:defRPr/>
            </a:pPr>
            <a:r>
              <a:rPr lang="en-US" sz="1400" dirty="0">
                <a:solidFill>
                  <a:srgbClr val="008000"/>
                </a:solidFill>
                <a:latin typeface="Calibri"/>
              </a:rPr>
              <a:t>Kerkez/</a:t>
            </a:r>
            <a:r>
              <a:rPr lang="en-US" sz="1400" dirty="0" err="1">
                <a:solidFill>
                  <a:srgbClr val="008000"/>
                </a:solidFill>
                <a:latin typeface="Calibri"/>
              </a:rPr>
              <a:t>Goodall</a:t>
            </a:r>
            <a:r>
              <a:rPr lang="en-US" sz="1400" dirty="0">
                <a:solidFill>
                  <a:srgbClr val="008000"/>
                </a:solidFill>
                <a:latin typeface="Calibri"/>
              </a:rPr>
              <a:t>/</a:t>
            </a:r>
            <a:r>
              <a:rPr lang="en-US" sz="1400" dirty="0" err="1">
                <a:solidFill>
                  <a:srgbClr val="008000"/>
                </a:solidFill>
                <a:latin typeface="Calibri"/>
              </a:rPr>
              <a:t>Kertesz</a:t>
            </a:r>
            <a:endParaRPr lang="en-US" sz="1400" dirty="0">
              <a:solidFill>
                <a:srgbClr val="008000"/>
              </a:solidFill>
              <a:latin typeface="Calibri"/>
            </a:endParaRPr>
          </a:p>
        </p:txBody>
      </p:sp>
      <p:sp>
        <p:nvSpPr>
          <p:cNvPr id="23" name="TextBox 22"/>
          <p:cNvSpPr txBox="1"/>
          <p:nvPr/>
        </p:nvSpPr>
        <p:spPr>
          <a:xfrm>
            <a:off x="8187465" y="922315"/>
            <a:ext cx="2032947" cy="615553"/>
          </a:xfrm>
          <a:prstGeom prst="rect">
            <a:avLst/>
          </a:prstGeom>
          <a:noFill/>
        </p:spPr>
        <p:txBody>
          <a:bodyPr wrap="none" rtlCol="0">
            <a:spAutoFit/>
          </a:bodyPr>
          <a:lstStyle/>
          <a:p>
            <a:pPr algn="ctr">
              <a:defRPr/>
            </a:pPr>
            <a:r>
              <a:rPr lang="en-US" sz="1700" dirty="0">
                <a:solidFill>
                  <a:srgbClr val="000000"/>
                </a:solidFill>
                <a:latin typeface="Calibri"/>
              </a:rPr>
              <a:t>Broader Adoption</a:t>
            </a:r>
          </a:p>
          <a:p>
            <a:pPr algn="ctr">
              <a:defRPr/>
            </a:pPr>
            <a:r>
              <a:rPr lang="en-US" sz="1700" dirty="0">
                <a:solidFill>
                  <a:srgbClr val="000000"/>
                </a:solidFill>
                <a:latin typeface="Calibri"/>
              </a:rPr>
              <a:t>And Future Research</a:t>
            </a:r>
          </a:p>
        </p:txBody>
      </p:sp>
      <p:sp>
        <p:nvSpPr>
          <p:cNvPr id="24" name="TextBox 23"/>
          <p:cNvSpPr txBox="1"/>
          <p:nvPr/>
        </p:nvSpPr>
        <p:spPr>
          <a:xfrm>
            <a:off x="3548435" y="4795017"/>
            <a:ext cx="2326278" cy="1138773"/>
          </a:xfrm>
          <a:prstGeom prst="rect">
            <a:avLst/>
          </a:prstGeom>
          <a:noFill/>
        </p:spPr>
        <p:txBody>
          <a:bodyPr wrap="none" rtlCol="0">
            <a:spAutoFit/>
          </a:bodyPr>
          <a:lstStyle/>
          <a:p>
            <a:pPr>
              <a:defRPr/>
            </a:pPr>
            <a:r>
              <a:rPr lang="en-US" sz="1700" u="sng" dirty="0">
                <a:solidFill>
                  <a:srgbClr val="7F7F7F"/>
                </a:solidFill>
                <a:latin typeface="Calibri"/>
              </a:rPr>
              <a:t>Technological Barriers</a:t>
            </a:r>
            <a:endParaRPr lang="en-US" sz="1700" dirty="0">
              <a:solidFill>
                <a:srgbClr val="7F7F7F"/>
              </a:solidFill>
              <a:latin typeface="Calibri"/>
            </a:endParaRPr>
          </a:p>
          <a:p>
            <a:pPr marL="285750" indent="-285750">
              <a:buFont typeface="Arial"/>
              <a:buChar char="•"/>
              <a:defRPr/>
            </a:pPr>
            <a:r>
              <a:rPr lang="en-US" sz="1700" dirty="0">
                <a:solidFill>
                  <a:srgbClr val="7F7F7F"/>
                </a:solidFill>
                <a:latin typeface="Calibri"/>
              </a:rPr>
              <a:t>Embedded hardware</a:t>
            </a:r>
          </a:p>
          <a:p>
            <a:pPr marL="285750" indent="-285750">
              <a:buFont typeface="Arial"/>
              <a:buChar char="•"/>
              <a:defRPr/>
            </a:pPr>
            <a:r>
              <a:rPr lang="en-US" sz="1700" dirty="0">
                <a:solidFill>
                  <a:srgbClr val="7F7F7F"/>
                </a:solidFill>
                <a:latin typeface="Calibri"/>
              </a:rPr>
              <a:t>Sensing technologies</a:t>
            </a:r>
          </a:p>
          <a:p>
            <a:pPr marL="285750" indent="-285750">
              <a:buFont typeface="Arial"/>
              <a:buChar char="•"/>
              <a:defRPr/>
            </a:pPr>
            <a:r>
              <a:rPr lang="en-US" sz="1700" dirty="0">
                <a:solidFill>
                  <a:srgbClr val="7F7F7F"/>
                </a:solidFill>
                <a:latin typeface="Calibri"/>
              </a:rPr>
              <a:t>Connectivity</a:t>
            </a:r>
          </a:p>
        </p:txBody>
      </p:sp>
      <p:sp>
        <p:nvSpPr>
          <p:cNvPr id="25" name="TextBox 24"/>
          <p:cNvSpPr txBox="1"/>
          <p:nvPr/>
        </p:nvSpPr>
        <p:spPr>
          <a:xfrm>
            <a:off x="4966941" y="3798637"/>
            <a:ext cx="3365024" cy="877163"/>
          </a:xfrm>
          <a:prstGeom prst="rect">
            <a:avLst/>
          </a:prstGeom>
          <a:noFill/>
        </p:spPr>
        <p:txBody>
          <a:bodyPr wrap="none" rtlCol="0">
            <a:spAutoFit/>
          </a:bodyPr>
          <a:lstStyle/>
          <a:p>
            <a:pPr>
              <a:defRPr/>
            </a:pPr>
            <a:r>
              <a:rPr lang="en-US" sz="1700" u="sng" dirty="0">
                <a:solidFill>
                  <a:srgbClr val="F96A1B"/>
                </a:solidFill>
                <a:latin typeface="Calibri"/>
              </a:rPr>
              <a:t>Site-level Barriers</a:t>
            </a:r>
            <a:endParaRPr lang="en-US" sz="1700" dirty="0">
              <a:solidFill>
                <a:srgbClr val="F96A1B"/>
              </a:solidFill>
              <a:latin typeface="Calibri"/>
            </a:endParaRPr>
          </a:p>
          <a:p>
            <a:pPr marL="285750" indent="-285750">
              <a:buFont typeface="Arial"/>
              <a:buChar char="•"/>
              <a:defRPr/>
            </a:pPr>
            <a:r>
              <a:rPr lang="en-US" sz="1700" dirty="0">
                <a:solidFill>
                  <a:srgbClr val="F96A1B"/>
                </a:solidFill>
                <a:latin typeface="Calibri"/>
              </a:rPr>
              <a:t>Impact to </a:t>
            </a:r>
            <a:r>
              <a:rPr lang="en-US" sz="1700" dirty="0" err="1">
                <a:solidFill>
                  <a:srgbClr val="F96A1B"/>
                </a:solidFill>
                <a:latin typeface="Calibri"/>
              </a:rPr>
              <a:t>bioretention</a:t>
            </a:r>
            <a:r>
              <a:rPr lang="en-US" sz="1700" dirty="0">
                <a:solidFill>
                  <a:srgbClr val="F96A1B"/>
                </a:solidFill>
                <a:latin typeface="Calibri"/>
              </a:rPr>
              <a:t> dynamics</a:t>
            </a:r>
          </a:p>
          <a:p>
            <a:pPr marL="285750" indent="-285750">
              <a:buFont typeface="Arial"/>
              <a:buChar char="•"/>
              <a:defRPr/>
            </a:pPr>
            <a:r>
              <a:rPr lang="en-US" sz="1700" dirty="0">
                <a:solidFill>
                  <a:srgbClr val="F96A1B"/>
                </a:solidFill>
                <a:latin typeface="Calibri"/>
              </a:rPr>
              <a:t>Impact to aesthetics</a:t>
            </a:r>
          </a:p>
        </p:txBody>
      </p:sp>
      <p:sp>
        <p:nvSpPr>
          <p:cNvPr id="26" name="TextBox 25"/>
          <p:cNvSpPr txBox="1"/>
          <p:nvPr/>
        </p:nvSpPr>
        <p:spPr>
          <a:xfrm>
            <a:off x="6214667" y="2823524"/>
            <a:ext cx="2441694" cy="877163"/>
          </a:xfrm>
          <a:prstGeom prst="rect">
            <a:avLst/>
          </a:prstGeom>
          <a:noFill/>
        </p:spPr>
        <p:txBody>
          <a:bodyPr wrap="none" rtlCol="0">
            <a:spAutoFit/>
          </a:bodyPr>
          <a:lstStyle/>
          <a:p>
            <a:pPr>
              <a:defRPr/>
            </a:pPr>
            <a:r>
              <a:rPr lang="en-US" sz="1700" u="sng" dirty="0">
                <a:solidFill>
                  <a:srgbClr val="4F81BD"/>
                </a:solidFill>
                <a:latin typeface="Calibri"/>
              </a:rPr>
              <a:t>Social Barriers</a:t>
            </a:r>
            <a:endParaRPr lang="en-US" sz="1700" dirty="0">
              <a:solidFill>
                <a:srgbClr val="4F81BD"/>
              </a:solidFill>
              <a:latin typeface="Calibri"/>
            </a:endParaRPr>
          </a:p>
          <a:p>
            <a:pPr marL="285750" indent="-285750">
              <a:buFont typeface="Arial"/>
              <a:buChar char="•"/>
              <a:defRPr/>
            </a:pPr>
            <a:r>
              <a:rPr lang="en-US" sz="1700" dirty="0">
                <a:solidFill>
                  <a:srgbClr val="4F81BD"/>
                </a:solidFill>
                <a:latin typeface="Calibri"/>
              </a:rPr>
              <a:t>Public Perception</a:t>
            </a:r>
          </a:p>
          <a:p>
            <a:pPr marL="285750" indent="-285750">
              <a:buFont typeface="Arial"/>
              <a:buChar char="•"/>
              <a:defRPr/>
            </a:pPr>
            <a:r>
              <a:rPr lang="en-US" sz="1700" dirty="0">
                <a:solidFill>
                  <a:srgbClr val="4F81BD"/>
                </a:solidFill>
                <a:latin typeface="Calibri"/>
              </a:rPr>
              <a:t>Adoption mechanisms</a:t>
            </a:r>
          </a:p>
        </p:txBody>
      </p:sp>
      <p:sp>
        <p:nvSpPr>
          <p:cNvPr id="27" name="TextBox 26"/>
          <p:cNvSpPr txBox="1"/>
          <p:nvPr/>
        </p:nvSpPr>
        <p:spPr>
          <a:xfrm>
            <a:off x="7549222" y="1663868"/>
            <a:ext cx="2857503" cy="1138773"/>
          </a:xfrm>
          <a:prstGeom prst="rect">
            <a:avLst/>
          </a:prstGeom>
          <a:noFill/>
        </p:spPr>
        <p:txBody>
          <a:bodyPr wrap="square" rtlCol="0">
            <a:spAutoFit/>
          </a:bodyPr>
          <a:lstStyle/>
          <a:p>
            <a:pPr>
              <a:defRPr/>
            </a:pPr>
            <a:r>
              <a:rPr lang="en-US" sz="1700" u="sng" dirty="0">
                <a:solidFill>
                  <a:srgbClr val="008000"/>
                </a:solidFill>
                <a:latin typeface="Calibri"/>
              </a:rPr>
              <a:t>System-level Barriers</a:t>
            </a:r>
            <a:endParaRPr lang="en-US" sz="1700" dirty="0">
              <a:solidFill>
                <a:srgbClr val="008000"/>
              </a:solidFill>
              <a:latin typeface="Calibri"/>
            </a:endParaRPr>
          </a:p>
          <a:p>
            <a:pPr marL="285750" indent="-285750">
              <a:buFont typeface="Arial"/>
              <a:buChar char="•"/>
              <a:defRPr/>
            </a:pPr>
            <a:r>
              <a:rPr lang="en-US" sz="1700" dirty="0">
                <a:solidFill>
                  <a:srgbClr val="008000"/>
                </a:solidFill>
                <a:latin typeface="Calibri"/>
              </a:rPr>
              <a:t>Control robustness </a:t>
            </a:r>
          </a:p>
          <a:p>
            <a:pPr marL="285750" indent="-285750">
              <a:buFont typeface="Arial"/>
              <a:buChar char="•"/>
              <a:defRPr/>
            </a:pPr>
            <a:r>
              <a:rPr lang="en-US" sz="1700" dirty="0">
                <a:solidFill>
                  <a:srgbClr val="008000"/>
                </a:solidFill>
                <a:latin typeface="Calibri"/>
              </a:rPr>
              <a:t>Input uncertainty</a:t>
            </a:r>
          </a:p>
          <a:p>
            <a:pPr marL="285750" indent="-285750">
              <a:buFont typeface="Arial"/>
              <a:buChar char="•"/>
              <a:defRPr/>
            </a:pPr>
            <a:r>
              <a:rPr lang="en-US" sz="1700" dirty="0">
                <a:solidFill>
                  <a:srgbClr val="008000"/>
                </a:solidFill>
                <a:latin typeface="Calibri"/>
              </a:rPr>
              <a:t>Real-time interoperability</a:t>
            </a:r>
          </a:p>
        </p:txBody>
      </p:sp>
    </p:spTree>
    <p:extLst>
      <p:ext uri="{BB962C8B-B14F-4D97-AF65-F5344CB8AC3E}">
        <p14:creationId xmlns:p14="http://schemas.microsoft.com/office/powerpoint/2010/main" val="163589197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6E72-396A-E347-A463-AEB9F44E84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06D8B0-A74D-1545-ACF8-ECCE292B328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219356E-8579-154B-8E5D-A32A6C7DD98A}"/>
              </a:ext>
            </a:extLst>
          </p:cNvPr>
          <p:cNvSpPr>
            <a:spLocks noGrp="1"/>
          </p:cNvSpPr>
          <p:nvPr>
            <p:ph type="sldNum" sz="quarter" idx="12"/>
          </p:nvPr>
        </p:nvSpPr>
        <p:spPr/>
        <p:txBody>
          <a:bodyPr/>
          <a:lstStyle/>
          <a:p>
            <a:fld id="{E81A9DC2-7117-2449-8119-C3E6E9913C81}" type="slidenum">
              <a:rPr lang="en-US" smtClean="0"/>
              <a:pPr/>
              <a:t>7</a:t>
            </a:fld>
            <a:endParaRPr lang="en-US" dirty="0"/>
          </a:p>
        </p:txBody>
      </p:sp>
      <p:pic>
        <p:nvPicPr>
          <p:cNvPr id="5" name="Picture 4">
            <a:extLst>
              <a:ext uri="{FF2B5EF4-FFF2-40B4-BE49-F238E27FC236}">
                <a16:creationId xmlns:a16="http://schemas.microsoft.com/office/drawing/2014/main" id="{FA85560F-CE30-4D4C-9037-0639F0C1B61F}"/>
              </a:ext>
            </a:extLst>
          </p:cNvPr>
          <p:cNvPicPr>
            <a:picLocks noChangeAspect="1"/>
          </p:cNvPicPr>
          <p:nvPr/>
        </p:nvPicPr>
        <p:blipFill>
          <a:blip r:embed="rId2"/>
          <a:stretch>
            <a:fillRect/>
          </a:stretch>
        </p:blipFill>
        <p:spPr>
          <a:xfrm>
            <a:off x="6149703" y="5298952"/>
            <a:ext cx="543579" cy="576100"/>
          </a:xfrm>
          <a:prstGeom prst="rect">
            <a:avLst/>
          </a:prstGeom>
        </p:spPr>
      </p:pic>
      <p:pic>
        <p:nvPicPr>
          <p:cNvPr id="6" name="Picture 5">
            <a:extLst>
              <a:ext uri="{FF2B5EF4-FFF2-40B4-BE49-F238E27FC236}">
                <a16:creationId xmlns:a16="http://schemas.microsoft.com/office/drawing/2014/main" id="{470596AE-9C0A-4F4A-AF01-DDE255288D6D}"/>
              </a:ext>
            </a:extLst>
          </p:cNvPr>
          <p:cNvPicPr>
            <a:picLocks noChangeAspect="1"/>
          </p:cNvPicPr>
          <p:nvPr/>
        </p:nvPicPr>
        <p:blipFill>
          <a:blip r:embed="rId3"/>
          <a:stretch>
            <a:fillRect/>
          </a:stretch>
        </p:blipFill>
        <p:spPr>
          <a:xfrm>
            <a:off x="1793854" y="5152642"/>
            <a:ext cx="702356" cy="702356"/>
          </a:xfrm>
          <a:prstGeom prst="rect">
            <a:avLst/>
          </a:prstGeom>
        </p:spPr>
      </p:pic>
      <p:pic>
        <p:nvPicPr>
          <p:cNvPr id="7" name="Picture 6">
            <a:extLst>
              <a:ext uri="{FF2B5EF4-FFF2-40B4-BE49-F238E27FC236}">
                <a16:creationId xmlns:a16="http://schemas.microsoft.com/office/drawing/2014/main" id="{4016DC13-227A-DA48-B48A-6D26CEF14399}"/>
              </a:ext>
            </a:extLst>
          </p:cNvPr>
          <p:cNvPicPr>
            <a:picLocks noChangeAspect="1"/>
          </p:cNvPicPr>
          <p:nvPr/>
        </p:nvPicPr>
        <p:blipFill>
          <a:blip r:embed="rId4"/>
          <a:stretch>
            <a:fillRect/>
          </a:stretch>
        </p:blipFill>
        <p:spPr>
          <a:xfrm>
            <a:off x="8360285" y="5378204"/>
            <a:ext cx="1850254" cy="358969"/>
          </a:xfrm>
          <a:prstGeom prst="rect">
            <a:avLst/>
          </a:prstGeom>
        </p:spPr>
      </p:pic>
      <p:pic>
        <p:nvPicPr>
          <p:cNvPr id="8" name="Picture 7">
            <a:extLst>
              <a:ext uri="{FF2B5EF4-FFF2-40B4-BE49-F238E27FC236}">
                <a16:creationId xmlns:a16="http://schemas.microsoft.com/office/drawing/2014/main" id="{236541C1-7CC1-894E-8DA4-8BC81A5EC4A1}"/>
              </a:ext>
            </a:extLst>
          </p:cNvPr>
          <p:cNvPicPr>
            <a:picLocks noChangeAspect="1"/>
          </p:cNvPicPr>
          <p:nvPr/>
        </p:nvPicPr>
        <p:blipFill>
          <a:blip r:embed="rId5"/>
          <a:stretch>
            <a:fillRect/>
          </a:stretch>
        </p:blipFill>
        <p:spPr>
          <a:xfrm>
            <a:off x="2505188" y="5210408"/>
            <a:ext cx="658184" cy="658184"/>
          </a:xfrm>
          <a:prstGeom prst="rect">
            <a:avLst/>
          </a:prstGeom>
        </p:spPr>
      </p:pic>
      <p:pic>
        <p:nvPicPr>
          <p:cNvPr id="9" name="Picture 8">
            <a:extLst>
              <a:ext uri="{FF2B5EF4-FFF2-40B4-BE49-F238E27FC236}">
                <a16:creationId xmlns:a16="http://schemas.microsoft.com/office/drawing/2014/main" id="{FCDB2EF5-98DB-474B-A7A3-BB5A8B94041B}"/>
              </a:ext>
            </a:extLst>
          </p:cNvPr>
          <p:cNvPicPr>
            <a:picLocks noChangeAspect="1"/>
          </p:cNvPicPr>
          <p:nvPr/>
        </p:nvPicPr>
        <p:blipFill>
          <a:blip r:embed="rId6"/>
          <a:stretch>
            <a:fillRect/>
          </a:stretch>
        </p:blipFill>
        <p:spPr>
          <a:xfrm>
            <a:off x="4202796" y="5227430"/>
            <a:ext cx="1231409" cy="612765"/>
          </a:xfrm>
          <a:prstGeom prst="rect">
            <a:avLst/>
          </a:prstGeom>
        </p:spPr>
      </p:pic>
      <p:pic>
        <p:nvPicPr>
          <p:cNvPr id="10" name="Picture 9">
            <a:extLst>
              <a:ext uri="{FF2B5EF4-FFF2-40B4-BE49-F238E27FC236}">
                <a16:creationId xmlns:a16="http://schemas.microsoft.com/office/drawing/2014/main" id="{362A564E-76FA-A448-A168-F28D59381566}"/>
              </a:ext>
            </a:extLst>
          </p:cNvPr>
          <p:cNvPicPr>
            <a:picLocks noChangeAspect="1"/>
          </p:cNvPicPr>
          <p:nvPr/>
        </p:nvPicPr>
        <p:blipFill>
          <a:blip r:embed="rId7"/>
          <a:stretch>
            <a:fillRect/>
          </a:stretch>
        </p:blipFill>
        <p:spPr>
          <a:xfrm>
            <a:off x="3172351" y="5245569"/>
            <a:ext cx="1021467" cy="564361"/>
          </a:xfrm>
          <a:prstGeom prst="rect">
            <a:avLst/>
          </a:prstGeom>
        </p:spPr>
      </p:pic>
      <p:pic>
        <p:nvPicPr>
          <p:cNvPr id="11" name="Picture 10">
            <a:extLst>
              <a:ext uri="{FF2B5EF4-FFF2-40B4-BE49-F238E27FC236}">
                <a16:creationId xmlns:a16="http://schemas.microsoft.com/office/drawing/2014/main" id="{1D0EBA72-7054-6244-ADA7-F896965CBF7B}"/>
              </a:ext>
            </a:extLst>
          </p:cNvPr>
          <p:cNvPicPr>
            <a:picLocks noChangeAspect="1"/>
          </p:cNvPicPr>
          <p:nvPr/>
        </p:nvPicPr>
        <p:blipFill>
          <a:blip r:embed="rId8"/>
          <a:stretch>
            <a:fillRect/>
          </a:stretch>
        </p:blipFill>
        <p:spPr>
          <a:xfrm>
            <a:off x="5409729" y="5216026"/>
            <a:ext cx="679347" cy="679347"/>
          </a:xfrm>
          <a:prstGeom prst="rect">
            <a:avLst/>
          </a:prstGeom>
        </p:spPr>
      </p:pic>
      <p:pic>
        <p:nvPicPr>
          <p:cNvPr id="12" name="Picture 11">
            <a:extLst>
              <a:ext uri="{FF2B5EF4-FFF2-40B4-BE49-F238E27FC236}">
                <a16:creationId xmlns:a16="http://schemas.microsoft.com/office/drawing/2014/main" id="{12494AF8-169B-DA49-A353-BB5EE35E6CE9}"/>
              </a:ext>
            </a:extLst>
          </p:cNvPr>
          <p:cNvPicPr>
            <a:picLocks noChangeAspect="1"/>
          </p:cNvPicPr>
          <p:nvPr/>
        </p:nvPicPr>
        <p:blipFill>
          <a:blip r:embed="rId9"/>
          <a:stretch>
            <a:fillRect/>
          </a:stretch>
        </p:blipFill>
        <p:spPr>
          <a:xfrm>
            <a:off x="6752638" y="5260389"/>
            <a:ext cx="590527" cy="552346"/>
          </a:xfrm>
          <a:prstGeom prst="rect">
            <a:avLst/>
          </a:prstGeom>
        </p:spPr>
      </p:pic>
      <p:pic>
        <p:nvPicPr>
          <p:cNvPr id="13" name="Picture 12">
            <a:extLst>
              <a:ext uri="{FF2B5EF4-FFF2-40B4-BE49-F238E27FC236}">
                <a16:creationId xmlns:a16="http://schemas.microsoft.com/office/drawing/2014/main" id="{22344B10-9741-8D46-929D-C7BE1D955388}"/>
              </a:ext>
            </a:extLst>
          </p:cNvPr>
          <p:cNvPicPr>
            <a:picLocks noChangeAspect="1"/>
          </p:cNvPicPr>
          <p:nvPr/>
        </p:nvPicPr>
        <p:blipFill>
          <a:blip r:embed="rId10"/>
          <a:stretch>
            <a:fillRect/>
          </a:stretch>
        </p:blipFill>
        <p:spPr>
          <a:xfrm>
            <a:off x="7448115" y="5275728"/>
            <a:ext cx="751893" cy="563919"/>
          </a:xfrm>
          <a:prstGeom prst="rect">
            <a:avLst/>
          </a:prstGeom>
        </p:spPr>
      </p:pic>
      <p:pic>
        <p:nvPicPr>
          <p:cNvPr id="14" name="Picture 13">
            <a:extLst>
              <a:ext uri="{FF2B5EF4-FFF2-40B4-BE49-F238E27FC236}">
                <a16:creationId xmlns:a16="http://schemas.microsoft.com/office/drawing/2014/main" id="{A24ED79A-F1C3-8643-9F07-0B8E58CB25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48167" y="540191"/>
            <a:ext cx="6225102" cy="4449023"/>
          </a:xfrm>
          <a:prstGeom prst="rect">
            <a:avLst/>
          </a:prstGeom>
          <a:noFill/>
          <a:ln>
            <a:noFill/>
          </a:ln>
        </p:spPr>
      </p:pic>
    </p:spTree>
    <p:extLst>
      <p:ext uri="{BB962C8B-B14F-4D97-AF65-F5344CB8AC3E}">
        <p14:creationId xmlns:p14="http://schemas.microsoft.com/office/powerpoint/2010/main" val="19351362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904534"/>
            <a:ext cx="4123267" cy="1143000"/>
          </a:xfrm>
        </p:spPr>
        <p:txBody>
          <a:bodyPr>
            <a:normAutofit fontScale="90000"/>
          </a:bodyPr>
          <a:lstStyle/>
          <a:p>
            <a:r>
              <a:rPr lang="en-US" sz="3200" dirty="0"/>
              <a:t>Objective 1 Overcoming physical  barriers to scalability </a:t>
            </a:r>
          </a:p>
        </p:txBody>
      </p:sp>
      <p:sp>
        <p:nvSpPr>
          <p:cNvPr id="3" name="Content Placeholder 2"/>
          <p:cNvSpPr>
            <a:spLocks noGrp="1"/>
          </p:cNvSpPr>
          <p:nvPr>
            <p:ph idx="1"/>
          </p:nvPr>
        </p:nvSpPr>
        <p:spPr>
          <a:xfrm>
            <a:off x="1981200" y="2446867"/>
            <a:ext cx="3615267" cy="3577696"/>
          </a:xfrm>
        </p:spPr>
        <p:txBody>
          <a:bodyPr>
            <a:normAutofit fontScale="92500" lnSpcReduction="10000"/>
          </a:bodyPr>
          <a:lstStyle/>
          <a:p>
            <a:r>
              <a:rPr lang="en-US" b="0" dirty="0"/>
              <a:t>Quantify range of site-scale benefits</a:t>
            </a:r>
          </a:p>
          <a:p>
            <a:r>
              <a:rPr lang="en-US" b="0" dirty="0"/>
              <a:t>Test the hypothesis that a control algorithm tuned to reducing soil-moisture variability will improve site-scale </a:t>
            </a:r>
            <a:r>
              <a:rPr lang="en-US" b="0" dirty="0" err="1"/>
              <a:t>bioretention</a:t>
            </a:r>
            <a:r>
              <a:rPr lang="en-US" b="0" dirty="0"/>
              <a:t> and the treatment of stormwater pollutants </a:t>
            </a:r>
          </a:p>
        </p:txBody>
      </p:sp>
      <p:sp>
        <p:nvSpPr>
          <p:cNvPr id="4" name="Slide Number Placeholder 3"/>
          <p:cNvSpPr>
            <a:spLocks noGrp="1"/>
          </p:cNvSpPr>
          <p:nvPr>
            <p:ph type="sldNum" sz="quarter" idx="12"/>
          </p:nvPr>
        </p:nvSpPr>
        <p:spPr/>
        <p:txBody>
          <a:bodyPr/>
          <a:lstStyle/>
          <a:p>
            <a:fld id="{E81A9DC2-7117-2449-8119-C3E6E9913C81}" type="slidenum">
              <a:rPr lang="en-US" smtClean="0"/>
              <a:pPr/>
              <a:t>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540" y="730194"/>
            <a:ext cx="3007321" cy="3234118"/>
          </a:xfrm>
          <a:prstGeom prst="rect">
            <a:avLst/>
          </a:prstGeom>
          <a:noFill/>
          <a:ln>
            <a:noFill/>
          </a:ln>
        </p:spPr>
      </p:pic>
      <p:pic>
        <p:nvPicPr>
          <p:cNvPr id="6" name="Picture 5"/>
          <p:cNvPicPr>
            <a:picLocks noChangeAspect="1"/>
          </p:cNvPicPr>
          <p:nvPr/>
        </p:nvPicPr>
        <p:blipFill>
          <a:blip r:embed="rId4"/>
          <a:stretch>
            <a:fillRect/>
          </a:stretch>
        </p:blipFill>
        <p:spPr>
          <a:xfrm>
            <a:off x="6303600" y="4106333"/>
            <a:ext cx="1570401" cy="1703863"/>
          </a:xfrm>
          <a:prstGeom prst="rect">
            <a:avLst/>
          </a:prstGeom>
        </p:spPr>
      </p:pic>
      <p:pic>
        <p:nvPicPr>
          <p:cNvPr id="7" name="Picture 6"/>
          <p:cNvPicPr>
            <a:picLocks noChangeAspect="1"/>
          </p:cNvPicPr>
          <p:nvPr/>
        </p:nvPicPr>
        <p:blipFill>
          <a:blip r:embed="rId5"/>
          <a:stretch>
            <a:fillRect/>
          </a:stretch>
        </p:blipFill>
        <p:spPr>
          <a:xfrm>
            <a:off x="8026400" y="4106332"/>
            <a:ext cx="2271817" cy="1703863"/>
          </a:xfrm>
          <a:prstGeom prst="rect">
            <a:avLst/>
          </a:prstGeom>
        </p:spPr>
      </p:pic>
      <p:sp>
        <p:nvSpPr>
          <p:cNvPr id="8" name="TextBox 7"/>
          <p:cNvSpPr txBox="1"/>
          <p:nvPr/>
        </p:nvSpPr>
        <p:spPr>
          <a:xfrm>
            <a:off x="6303599" y="5827129"/>
            <a:ext cx="1211352" cy="369332"/>
          </a:xfrm>
          <a:prstGeom prst="rect">
            <a:avLst/>
          </a:prstGeom>
          <a:noFill/>
        </p:spPr>
        <p:txBody>
          <a:bodyPr wrap="none" rtlCol="0">
            <a:spAutoFit/>
          </a:bodyPr>
          <a:lstStyle/>
          <a:p>
            <a:r>
              <a:rPr lang="en-US" dirty="0">
                <a:solidFill>
                  <a:schemeClr val="bg1">
                    <a:lumMod val="50000"/>
                  </a:schemeClr>
                </a:solidFill>
                <a:latin typeface="Helvetica"/>
                <a:cs typeface="Helvetica"/>
              </a:rPr>
              <a:t>Ann Arbor</a:t>
            </a:r>
          </a:p>
        </p:txBody>
      </p:sp>
      <p:sp>
        <p:nvSpPr>
          <p:cNvPr id="9" name="TextBox 8"/>
          <p:cNvSpPr txBox="1"/>
          <p:nvPr/>
        </p:nvSpPr>
        <p:spPr>
          <a:xfrm>
            <a:off x="8927273" y="3554707"/>
            <a:ext cx="1108446" cy="369332"/>
          </a:xfrm>
          <a:prstGeom prst="rect">
            <a:avLst/>
          </a:prstGeom>
          <a:noFill/>
        </p:spPr>
        <p:txBody>
          <a:bodyPr wrap="none" rtlCol="0">
            <a:spAutoFit/>
          </a:bodyPr>
          <a:lstStyle/>
          <a:p>
            <a:r>
              <a:rPr lang="en-US" dirty="0">
                <a:solidFill>
                  <a:schemeClr val="bg1">
                    <a:lumMod val="50000"/>
                  </a:schemeClr>
                </a:solidFill>
                <a:latin typeface="Helvetica"/>
                <a:cs typeface="Helvetica"/>
              </a:rPr>
              <a:t>Knoxville</a:t>
            </a:r>
          </a:p>
        </p:txBody>
      </p:sp>
      <p:sp>
        <p:nvSpPr>
          <p:cNvPr id="10" name="TextBox 9"/>
          <p:cNvSpPr txBox="1"/>
          <p:nvPr/>
        </p:nvSpPr>
        <p:spPr>
          <a:xfrm>
            <a:off x="8077201" y="5827129"/>
            <a:ext cx="1697901" cy="369332"/>
          </a:xfrm>
          <a:prstGeom prst="rect">
            <a:avLst/>
          </a:prstGeom>
          <a:noFill/>
        </p:spPr>
        <p:txBody>
          <a:bodyPr wrap="none" rtlCol="0">
            <a:spAutoFit/>
          </a:bodyPr>
          <a:lstStyle/>
          <a:p>
            <a:r>
              <a:rPr lang="en-US" dirty="0">
                <a:solidFill>
                  <a:schemeClr val="bg1">
                    <a:lumMod val="50000"/>
                  </a:schemeClr>
                </a:solidFill>
                <a:latin typeface="Helvetica"/>
                <a:cs typeface="Helvetica"/>
              </a:rPr>
              <a:t>Charlottesville </a:t>
            </a:r>
          </a:p>
        </p:txBody>
      </p:sp>
    </p:spTree>
    <p:extLst>
      <p:ext uri="{BB962C8B-B14F-4D97-AF65-F5344CB8AC3E}">
        <p14:creationId xmlns:p14="http://schemas.microsoft.com/office/powerpoint/2010/main" val="1944308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6167"/>
            <a:ext cx="8229600" cy="1143000"/>
          </a:xfrm>
        </p:spPr>
        <p:txBody>
          <a:bodyPr/>
          <a:lstStyle/>
          <a:p>
            <a:r>
              <a:rPr lang="en-US" sz="3200" dirty="0"/>
              <a:t>Objective 2 </a:t>
            </a:r>
            <a:br>
              <a:rPr lang="en-US" sz="3200" dirty="0"/>
            </a:br>
            <a:r>
              <a:rPr lang="en-US" sz="3200" dirty="0"/>
              <a:t>Overcoming social barriers</a:t>
            </a:r>
          </a:p>
        </p:txBody>
      </p:sp>
      <p:sp>
        <p:nvSpPr>
          <p:cNvPr id="3" name="Content Placeholder 2"/>
          <p:cNvSpPr>
            <a:spLocks noGrp="1"/>
          </p:cNvSpPr>
          <p:nvPr>
            <p:ph idx="1"/>
          </p:nvPr>
        </p:nvSpPr>
        <p:spPr>
          <a:xfrm>
            <a:off x="1981201" y="2006601"/>
            <a:ext cx="5317067" cy="4525963"/>
          </a:xfrm>
        </p:spPr>
        <p:txBody>
          <a:bodyPr>
            <a:normAutofit/>
          </a:bodyPr>
          <a:lstStyle/>
          <a:p>
            <a:r>
              <a:rPr lang="en-US" sz="2400" dirty="0"/>
              <a:t>Formation of advisory committee, focus groups, and workshops</a:t>
            </a:r>
          </a:p>
          <a:p>
            <a:r>
              <a:rPr lang="en-US" sz="2400" dirty="0"/>
              <a:t>Develop visualizations and survey of three cities that are at varying stages of adoption of smart stormwater systems  </a:t>
            </a:r>
          </a:p>
          <a:p>
            <a:r>
              <a:rPr lang="en-US" sz="2400" dirty="0"/>
              <a:t>Analyze survey to develop agent typologies for use in third objective</a:t>
            </a:r>
          </a:p>
        </p:txBody>
      </p:sp>
      <p:sp>
        <p:nvSpPr>
          <p:cNvPr id="4" name="Slide Number Placeholder 3"/>
          <p:cNvSpPr>
            <a:spLocks noGrp="1"/>
          </p:cNvSpPr>
          <p:nvPr>
            <p:ph type="sldNum" sz="quarter" idx="12"/>
          </p:nvPr>
        </p:nvSpPr>
        <p:spPr/>
        <p:txBody>
          <a:bodyPr/>
          <a:lstStyle/>
          <a:p>
            <a:fld id="{E81A9DC2-7117-2449-8119-C3E6E9913C81}"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7479253" y="1600200"/>
            <a:ext cx="2371714" cy="1917700"/>
          </a:xfrm>
          <a:prstGeom prst="rect">
            <a:avLst/>
          </a:prstGeom>
        </p:spPr>
      </p:pic>
      <p:pic>
        <p:nvPicPr>
          <p:cNvPr id="6" name="Picture 5"/>
          <p:cNvPicPr>
            <a:picLocks noChangeAspect="1"/>
          </p:cNvPicPr>
          <p:nvPr/>
        </p:nvPicPr>
        <p:blipFill rotWithShape="1">
          <a:blip r:embed="rId4"/>
          <a:srcRect l="10364" r="15266"/>
          <a:stretch/>
        </p:blipFill>
        <p:spPr>
          <a:xfrm>
            <a:off x="7479253" y="3683000"/>
            <a:ext cx="2371714" cy="2036762"/>
          </a:xfrm>
          <a:prstGeom prst="rect">
            <a:avLst/>
          </a:prstGeom>
        </p:spPr>
      </p:pic>
      <p:sp>
        <p:nvSpPr>
          <p:cNvPr id="7" name="Rectangle 6"/>
          <p:cNvSpPr/>
          <p:nvPr/>
        </p:nvSpPr>
        <p:spPr>
          <a:xfrm>
            <a:off x="8483987" y="6035766"/>
            <a:ext cx="1366981" cy="215444"/>
          </a:xfrm>
          <a:prstGeom prst="rect">
            <a:avLst/>
          </a:prstGeom>
        </p:spPr>
        <p:txBody>
          <a:bodyPr wrap="none">
            <a:spAutoFit/>
          </a:bodyPr>
          <a:lstStyle/>
          <a:p>
            <a:r>
              <a:rPr lang="en-US" sz="800" dirty="0">
                <a:solidFill>
                  <a:schemeClr val="bg1">
                    <a:lumMod val="50000"/>
                  </a:schemeClr>
                </a:solidFill>
              </a:rPr>
              <a:t>Source: Ann Arbor Chronicle</a:t>
            </a:r>
          </a:p>
        </p:txBody>
      </p:sp>
    </p:spTree>
    <p:extLst>
      <p:ext uri="{BB962C8B-B14F-4D97-AF65-F5344CB8AC3E}">
        <p14:creationId xmlns:p14="http://schemas.microsoft.com/office/powerpoint/2010/main" val="148760521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1518</Words>
  <Application>Microsoft Office PowerPoint</Application>
  <PresentationFormat>Widescreen</PresentationFormat>
  <Paragraphs>170</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ＭＳ 明朝</vt:lpstr>
      <vt:lpstr>Arial</vt:lpstr>
      <vt:lpstr>Calibri</vt:lpstr>
      <vt:lpstr>Calibri Light</vt:lpstr>
      <vt:lpstr>Hele</vt:lpstr>
      <vt:lpstr>Helvetica</vt:lpstr>
      <vt:lpstr>Lucida Grande</vt:lpstr>
      <vt:lpstr>Office Theme</vt:lpstr>
      <vt:lpstr>PowerPoint Presentation</vt:lpstr>
      <vt:lpstr>Motivation</vt:lpstr>
      <vt:lpstr>PowerPoint Presentation</vt:lpstr>
      <vt:lpstr>Open-storm.org</vt:lpstr>
      <vt:lpstr>PowerPoint Presentation</vt:lpstr>
      <vt:lpstr>Knowledge gaps and barriers </vt:lpstr>
      <vt:lpstr>PowerPoint Presentation</vt:lpstr>
      <vt:lpstr>Objective 1 Overcoming physical  barriers to scalability </vt:lpstr>
      <vt:lpstr>Objective 2  Overcoming social barriers</vt:lpstr>
      <vt:lpstr>Objective 3  Overcoming barriers to system-level control </vt:lpstr>
      <vt:lpstr>OPEN-STORM.ORG</vt:lpstr>
      <vt:lpstr>Status</vt:lpstr>
      <vt:lpstr>Next Steps</vt:lpstr>
      <vt:lpstr>open-storm.org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F. Harding</dc:creator>
  <cp:lastModifiedBy>Sean F. Harding</cp:lastModifiedBy>
  <cp:revision>3</cp:revision>
  <dcterms:created xsi:type="dcterms:W3CDTF">2018-04-05T18:21:39Z</dcterms:created>
  <dcterms:modified xsi:type="dcterms:W3CDTF">2018-04-05T18:30:46Z</dcterms:modified>
</cp:coreProperties>
</file>