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1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B5E4E-915B-4ACD-B59E-0DECB064B70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34C53-E092-4F5C-AA54-5C2A9CD2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1200" b="1"/>
            </a:lvl1pPr>
          </a:lstStyle>
          <a:p>
            <a:r>
              <a:t>BRIEFLY INTRODUCE YOURSELF AND YOUR INVESTIGATORS (10 sec slide)</a:t>
            </a:r>
          </a:p>
        </p:txBody>
      </p:sp>
    </p:spTree>
    <p:extLst>
      <p:ext uri="{BB962C8B-B14F-4D97-AF65-F5344CB8AC3E}">
        <p14:creationId xmlns:p14="http://schemas.microsoft.com/office/powerpoint/2010/main" val="1958829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t>Building continuing support for the S&amp;CC program and growing the S&amp;CC community requires that we convey the essence and community engagement of S&amp;CC-funded research to diverse stakeholders in a clear, concise, and visual way, quantifying impacts where possible.  The summary should be understandable by the broader S&amp;CC community– those who know S&amp;CC, but aren’t in your specific domain. </a:t>
            </a:r>
          </a:p>
          <a:p>
            <a:pPr>
              <a:defRPr sz="1200"/>
            </a:pPr>
            <a:endParaRPr/>
          </a:p>
          <a:p>
            <a:pPr>
              <a:defRPr sz="1200"/>
            </a:pPr>
            <a:r>
              <a:t>Consider including your graphic on a separate slide if space is a concern. These slides may be used to promote the program both within and outside NSF. For project abstract, posters, and videos, please prepare one page for each.      </a:t>
            </a:r>
          </a:p>
        </p:txBody>
      </p:sp>
    </p:spTree>
    <p:extLst>
      <p:ext uri="{BB962C8B-B14F-4D97-AF65-F5344CB8AC3E}">
        <p14:creationId xmlns:p14="http://schemas.microsoft.com/office/powerpoint/2010/main" val="3327954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1200" b="1"/>
            </a:lvl1pPr>
          </a:lstStyle>
          <a:p>
            <a:r>
              <a:t>A brief background: Please describe the problem you are addressing and why it is important (20sec slide)</a:t>
            </a:r>
          </a:p>
        </p:txBody>
      </p:sp>
    </p:spTree>
    <p:extLst>
      <p:ext uri="{BB962C8B-B14F-4D97-AF65-F5344CB8AC3E}">
        <p14:creationId xmlns:p14="http://schemas.microsoft.com/office/powerpoint/2010/main" val="1260657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1200" b="1"/>
            </a:lvl1pPr>
          </a:lstStyle>
          <a:p>
            <a:r>
              <a:t>A brief background: Please describe the problem you are addressing and why it is important (20sec slide)</a:t>
            </a:r>
          </a:p>
        </p:txBody>
      </p:sp>
    </p:spTree>
    <p:extLst>
      <p:ext uri="{BB962C8B-B14F-4D97-AF65-F5344CB8AC3E}">
        <p14:creationId xmlns:p14="http://schemas.microsoft.com/office/powerpoint/2010/main" val="127779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AC59-92B5-46C3-AC81-9EE61E365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6192E-A504-4CFB-87CC-2F3E5253E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EF04D-B588-42CF-8946-74F9A592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F7FEA-FE85-408B-A994-53A17178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CEF9A-2C85-4568-9390-94C27BA7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8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3B7-0A4C-4DB2-89F4-FB195716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87369-6468-45B4-85F5-1789933B1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61DE-BC8D-4555-956A-EAB6859D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DAEF8-5F7C-4184-ABDF-3310926B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071BB-A976-47C4-8DFA-12B4A674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4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C1489-2E7E-47D3-9313-3657BDAF1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8F068-3231-4789-B076-AFC4D9219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A4F08-BE3E-4ED1-A11C-62B1DCC5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423A8-4A87-4CCE-8F34-3904A2BE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EF903-90A7-4C54-A364-810C93B9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2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9BDB-0132-420F-A2DC-9BCDF037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A6B37-9D7B-4194-9AA4-C69C47DC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0054A-7E9A-4BE5-A008-5904EAFD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CA80-A30C-447F-B963-9F4A50AA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0A7F-CD34-4996-AB39-A5B689DC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9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51C4-FA5C-412E-ABA1-097A5F43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77447-594F-47E7-8FF5-E4F041283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110A8-6ED2-4B40-B79B-48150EA1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1BA56-DD16-4AF8-95E6-9327D89F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8CC4A-65F5-40B9-89DD-BE967E92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9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69F6-4339-4EC9-9393-63C30EA0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AE31-1EE8-4466-8A8D-057666C2C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313A7-D70E-42CE-9158-F8515FEB8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131D-25E1-42A5-BE1D-C0EA33AD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A4795-5953-4A20-9530-B09C23D1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842DD-071C-4CAB-93DF-31DD5429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3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07B4-F1F3-4F46-81F6-544F62F8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B7A0-1800-4821-88F8-A056A1817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C350F-3251-4C3F-BEE3-8650F8ACA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D6A10-1BF7-4429-A07A-FE6B2944D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6AC76-39DD-4807-80E0-D95705922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697F0-C379-47A4-98DE-DEC6A70E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0E58E-7046-40D9-8FEA-B336BB37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68EB91-8153-4FA7-96A4-BDA0BB05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3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FD51-F936-43EB-ACBC-5D80406C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6447B-FB7C-4039-9761-1E139C55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ED803-430C-4405-8309-C04867C7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8B829-412A-4A02-8A52-8495D69C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4EEC3-00F6-434E-9461-130FCA44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ED0C0E-A119-48A3-A40D-72CF19A8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F0EA0-ED3B-4E8E-8807-7209C8FC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4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429C-78D2-47EF-AC6F-D00CCAFA3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0299-3527-4E10-8817-B89537114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5773E-4CD4-4A78-BBBF-1C05132E0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DE978-D653-483C-B517-7ADAF88D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2C4A2-126B-4DA8-9166-D9E41EDB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14058-CB56-4A34-A8E6-87342B8D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3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9F1F-5AFC-4CB9-950A-87BE0A66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8E5E8-5D4F-4989-BF19-2BE335C91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5B94A-43FF-4260-86EE-80018AEF7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8BFF4-6F2D-48A2-BAE9-621E9590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53CB6-BDD0-4E24-962F-CA51BF0C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EE88B-0520-4FA7-8722-097CAABF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3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3C4BD-9B4B-4F8C-878B-5B09C3EB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BEA2D-62DA-4B30-B9CC-3EFA0A82A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2E81C-0C60-4480-B020-A9A2C68B1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81A86-EC97-47BD-A0CF-9B2D4E2C5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EB43E-1AA5-4FFF-907B-23B72A788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7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9" descr="Picture 19"/>
          <p:cNvPicPr>
            <a:picLocks noChangeAspect="1"/>
          </p:cNvPicPr>
          <p:nvPr/>
        </p:nvPicPr>
        <p:blipFill>
          <a:blip r:embed="rId3">
            <a:alphaModFix amt="33000"/>
            <a:extLst/>
          </a:blip>
          <a:stretch>
            <a:fillRect/>
          </a:stretch>
        </p:blipFill>
        <p:spPr>
          <a:xfrm>
            <a:off x="1520227" y="296776"/>
            <a:ext cx="9144001" cy="1626462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itle 1"/>
          <p:cNvSpPr txBox="1"/>
          <p:nvPr/>
        </p:nvSpPr>
        <p:spPr>
          <a:xfrm>
            <a:off x="1941095" y="2149919"/>
            <a:ext cx="8373979" cy="120032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45720" bIns="45720">
            <a:spAutoFit/>
          </a:bodyPr>
          <a:lstStyle>
            <a:lvl1pPr algn="ctr" defTabSz="1828800">
              <a:lnSpc>
                <a:spcPts val="11600"/>
              </a:lnSpc>
              <a:defRPr sz="7200" b="1">
                <a:solidFill>
                  <a:schemeClr val="accent2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sz="3600"/>
              <a:t>PG: ZER0H: Zero Energy Ready Homes, NSF# 1737538</a:t>
            </a:r>
          </a:p>
        </p:txBody>
      </p:sp>
      <p:sp>
        <p:nvSpPr>
          <p:cNvPr id="123" name="Subtitle 3"/>
          <p:cNvSpPr txBox="1"/>
          <p:nvPr/>
        </p:nvSpPr>
        <p:spPr>
          <a:xfrm>
            <a:off x="1740187" y="3673642"/>
            <a:ext cx="8737679" cy="24894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45720" bIns="45720">
            <a:normAutofit/>
          </a:bodyPr>
          <a:lstStyle/>
          <a:p>
            <a:pPr marL="342900" indent="-342900" defTabSz="914400">
              <a:spcBef>
                <a:spcPts val="550"/>
              </a:spcBef>
              <a:buSzPct val="100000"/>
              <a:buFont typeface="Arial"/>
              <a:buChar char="•"/>
              <a:defRPr sz="4800">
                <a:solidFill>
                  <a:srgbClr val="2F5897"/>
                </a:solidFill>
              </a:defRPr>
            </a:pPr>
            <a:r>
              <a:rPr sz="2400"/>
              <a:t>Lead-R.Kavasseri, D. Cao, Q. Zhang, M. Srivastava, D. Fischer (Electrical|Computer|Architecture|Landscape)</a:t>
            </a:r>
          </a:p>
          <a:p>
            <a:pPr marL="342900" indent="-342900" defTabSz="914400">
              <a:spcBef>
                <a:spcPts val="550"/>
              </a:spcBef>
              <a:buSzPct val="100000"/>
              <a:buFont typeface="Arial"/>
              <a:buChar char="•"/>
              <a:defRPr sz="4800">
                <a:solidFill>
                  <a:srgbClr val="2F5897"/>
                </a:solidFill>
              </a:defRPr>
            </a:pPr>
            <a:r>
              <a:rPr sz="2400"/>
              <a:t>Community: Native Indian Reservations in North Dakota</a:t>
            </a:r>
            <a:endParaRPr sz="2400">
              <a:solidFill>
                <a:srgbClr val="808080"/>
              </a:solidFill>
            </a:endParaRPr>
          </a:p>
          <a:p>
            <a:pPr marL="342900" indent="-342900" defTabSz="914400">
              <a:spcBef>
                <a:spcPts val="550"/>
              </a:spcBef>
              <a:buSzPct val="100000"/>
              <a:buFont typeface="Arial"/>
              <a:buChar char="•"/>
              <a:defRPr sz="4800">
                <a:solidFill>
                  <a:srgbClr val="2F5897"/>
                </a:solidFill>
              </a:defRPr>
            </a:pPr>
            <a:r>
              <a:rPr sz="2400"/>
              <a:t>North Dakota State University, NDSU, Fargo</a:t>
            </a:r>
          </a:p>
        </p:txBody>
      </p:sp>
      <p:grpSp>
        <p:nvGrpSpPr>
          <p:cNvPr id="126" name="Group 12"/>
          <p:cNvGrpSpPr/>
          <p:nvPr/>
        </p:nvGrpSpPr>
        <p:grpSpPr>
          <a:xfrm>
            <a:off x="1941095" y="-48127"/>
            <a:ext cx="8769196" cy="6970296"/>
            <a:chOff x="0" y="-1"/>
            <a:chExt cx="17538390" cy="13940589"/>
          </a:xfrm>
        </p:grpSpPr>
        <p:sp>
          <p:nvSpPr>
            <p:cNvPr id="124" name="TextBox 16"/>
            <p:cNvSpPr txBox="1"/>
            <p:nvPr/>
          </p:nvSpPr>
          <p:spPr>
            <a:xfrm>
              <a:off x="0" y="-1"/>
              <a:ext cx="16094968" cy="80022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20" tIns="45720" rIns="45720" bIns="45720" numCol="1" anchor="t">
              <a:spAutoFit/>
            </a:bodyPr>
            <a:lstStyle>
              <a:lvl1pPr algn="ctr">
                <a:defRPr sz="4000" b="1"/>
              </a:lvl1pPr>
            </a:lstStyle>
            <a:p>
              <a:r>
                <a:rPr sz="2000"/>
                <a:t>2018 NSF SMART AND CONNECTED COMMUNITIES PI MEETING</a:t>
              </a:r>
            </a:p>
          </p:txBody>
        </p:sp>
        <p:pic>
          <p:nvPicPr>
            <p:cNvPr id="125" name="Picture 14" descr="Picture 14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065" t="3766" r="3181" b="3040"/>
            <a:stretch>
              <a:fillRect/>
            </a:stretch>
          </p:blipFill>
          <p:spPr>
            <a:xfrm>
              <a:off x="15957523" y="12369189"/>
              <a:ext cx="1580867" cy="1571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10725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000"/>
    </mc:Choice>
    <mc:Fallback xmlns="">
      <p:transition spd="slow" advTm="2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20"/>
          <p:cNvSpPr txBox="1"/>
          <p:nvPr/>
        </p:nvSpPr>
        <p:spPr>
          <a:xfrm>
            <a:off x="7667185" y="3368503"/>
            <a:ext cx="2606502" cy="30783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>
            <a:normAutofit/>
          </a:bodyPr>
          <a:lstStyle/>
          <a:p>
            <a:pPr defTabSz="832104">
              <a:lnSpc>
                <a:spcPct val="90000"/>
              </a:lnSpc>
              <a:spcBef>
                <a:spcPts val="350"/>
              </a:spcBef>
              <a:defRPr sz="3276" b="1" u="sng"/>
            </a:pPr>
            <a:r>
              <a:rPr sz="1638"/>
              <a:t>Impact: </a:t>
            </a:r>
            <a:endParaRPr sz="2912"/>
          </a:p>
          <a:p>
            <a:pPr marL="293684" indent="-293684" defTabSz="832104">
              <a:lnSpc>
                <a:spcPct val="90000"/>
              </a:lnSpc>
              <a:spcBef>
                <a:spcPts val="350"/>
              </a:spcBef>
              <a:buSzPct val="100000"/>
              <a:buFont typeface="Arial"/>
              <a:buChar char="•"/>
              <a:defRPr sz="2912"/>
            </a:pPr>
            <a:r>
              <a:rPr sz="1456"/>
              <a:t>Development of culturally-informed zero-energy ready systems for remote rural communities;</a:t>
            </a:r>
            <a:endParaRPr sz="2912"/>
          </a:p>
          <a:p>
            <a:pPr marL="293684" indent="-293684" defTabSz="832104">
              <a:lnSpc>
                <a:spcPct val="90000"/>
              </a:lnSpc>
              <a:spcBef>
                <a:spcPts val="350"/>
              </a:spcBef>
              <a:buSzPct val="100000"/>
              <a:buFont typeface="Arial"/>
              <a:buChar char="•"/>
              <a:defRPr sz="2912"/>
            </a:pPr>
            <a:r>
              <a:rPr sz="1456"/>
              <a:t>Improve survivability of existing micro/nano grids systems in the wake of natural or system disasters;</a:t>
            </a:r>
          </a:p>
          <a:p>
            <a:pPr marL="293684" indent="-293684" defTabSz="832104">
              <a:lnSpc>
                <a:spcPct val="90000"/>
              </a:lnSpc>
              <a:spcBef>
                <a:spcPts val="350"/>
              </a:spcBef>
              <a:buSzPct val="100000"/>
              <a:buFont typeface="Arial"/>
              <a:buChar char="•"/>
              <a:defRPr sz="2912"/>
            </a:pPr>
            <a:r>
              <a:rPr sz="1456"/>
              <a:t>Engage Native American communities in sustainable energy technologies;</a:t>
            </a:r>
          </a:p>
        </p:txBody>
      </p:sp>
      <p:sp>
        <p:nvSpPr>
          <p:cNvPr id="131" name="Shape 121"/>
          <p:cNvSpPr txBox="1"/>
          <p:nvPr/>
        </p:nvSpPr>
        <p:spPr>
          <a:xfrm>
            <a:off x="1741429" y="3414904"/>
            <a:ext cx="2536943" cy="298552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>
            <a:normAutofit/>
          </a:bodyPr>
          <a:lstStyle/>
          <a:p>
            <a:pPr defTabSz="813816">
              <a:lnSpc>
                <a:spcPct val="90000"/>
              </a:lnSpc>
              <a:spcBef>
                <a:spcPts val="350"/>
              </a:spcBef>
              <a:defRPr sz="3204" b="1" u="sng"/>
            </a:pPr>
            <a:r>
              <a:rPr sz="1602"/>
              <a:t>Integrative Research: </a:t>
            </a:r>
            <a:endParaRPr sz="1780"/>
          </a:p>
          <a:p>
            <a:pPr marL="400550" indent="-400550" defTabSz="813816">
              <a:lnSpc>
                <a:spcPct val="90000"/>
              </a:lnSpc>
              <a:spcBef>
                <a:spcPts val="250"/>
              </a:spcBef>
              <a:buSzPct val="100000"/>
              <a:buFont typeface="Arial"/>
              <a:buChar char="•"/>
              <a:defRPr sz="2848"/>
            </a:pPr>
            <a:r>
              <a:rPr sz="1424"/>
              <a:t>Exploit passive home design technologies to develop primarily DC energy delivery systems for residences;</a:t>
            </a:r>
          </a:p>
          <a:p>
            <a:pPr marL="400550" indent="-400550" defTabSz="813816">
              <a:lnSpc>
                <a:spcPct val="90000"/>
              </a:lnSpc>
              <a:spcBef>
                <a:spcPts val="250"/>
              </a:spcBef>
              <a:buSzPct val="100000"/>
              <a:buFont typeface="Arial"/>
              <a:buChar char="•"/>
              <a:defRPr sz="2848"/>
            </a:pPr>
            <a:r>
              <a:rPr sz="1424"/>
              <a:t>Integrate photovoltaic and energy storage systems using  next-generation earth-abundant materials;</a:t>
            </a:r>
          </a:p>
          <a:p>
            <a:pPr marL="400550" indent="-400550" defTabSz="813816">
              <a:lnSpc>
                <a:spcPct val="90000"/>
              </a:lnSpc>
              <a:spcBef>
                <a:spcPts val="250"/>
              </a:spcBef>
              <a:buSzPct val="100000"/>
              <a:buFont typeface="Arial"/>
              <a:buChar char="•"/>
              <a:defRPr sz="2848"/>
            </a:pPr>
            <a:r>
              <a:rPr sz="1424"/>
              <a:t>Community inputs will be factored into residential energy design module;</a:t>
            </a:r>
          </a:p>
        </p:txBody>
      </p:sp>
      <p:sp>
        <p:nvSpPr>
          <p:cNvPr id="132" name="Shape 122"/>
          <p:cNvSpPr txBox="1"/>
          <p:nvPr/>
        </p:nvSpPr>
        <p:spPr>
          <a:xfrm>
            <a:off x="1817030" y="486171"/>
            <a:ext cx="2385740" cy="264938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>
            <a:normAutofit/>
          </a:bodyPr>
          <a:lstStyle/>
          <a:p>
            <a:pPr defTabSz="804672">
              <a:spcBef>
                <a:spcPts val="350"/>
              </a:spcBef>
              <a:defRPr sz="3168" b="1" u="sng"/>
            </a:pPr>
            <a:r>
              <a:rPr sz="1584"/>
              <a:t>Challenge: </a:t>
            </a:r>
          </a:p>
          <a:p>
            <a:pPr marL="301752" indent="-301752" defTabSz="804672">
              <a:spcBef>
                <a:spcPts val="350"/>
              </a:spcBef>
              <a:buSzPct val="100000"/>
              <a:buFont typeface="Arial"/>
              <a:buChar char="•"/>
              <a:defRPr sz="2816"/>
            </a:pPr>
            <a:r>
              <a:rPr sz="1408"/>
              <a:t>communities in remote rural areas face economic and environmental barriers to  routine electrification;</a:t>
            </a:r>
          </a:p>
          <a:p>
            <a:pPr marL="301752" indent="-301752" defTabSz="804672">
              <a:spcBef>
                <a:spcPts val="350"/>
              </a:spcBef>
              <a:buSzPct val="100000"/>
              <a:buFont typeface="Arial"/>
              <a:buChar char="•"/>
              <a:defRPr sz="2816"/>
            </a:pPr>
            <a:r>
              <a:rPr sz="1408"/>
              <a:t>cultural, environmental, and ethical dimensions are often overlooked in energy planning projects;</a:t>
            </a:r>
          </a:p>
        </p:txBody>
      </p:sp>
      <p:sp>
        <p:nvSpPr>
          <p:cNvPr id="133" name="Shape 123"/>
          <p:cNvSpPr txBox="1"/>
          <p:nvPr/>
        </p:nvSpPr>
        <p:spPr>
          <a:xfrm>
            <a:off x="7490085" y="515645"/>
            <a:ext cx="2760009" cy="259043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>
            <a:normAutofit/>
          </a:bodyPr>
          <a:lstStyle/>
          <a:p>
            <a:pPr defTabSz="813816">
              <a:spcBef>
                <a:spcPts val="350"/>
              </a:spcBef>
              <a:defRPr sz="3204" b="1" u="sng"/>
            </a:pPr>
            <a:r>
              <a:rPr sz="1602"/>
              <a:t>Community Engagement: </a:t>
            </a:r>
            <a:endParaRPr sz="2848"/>
          </a:p>
          <a:p>
            <a:pPr marL="305181" indent="-305181" defTabSz="813816">
              <a:spcBef>
                <a:spcPts val="350"/>
              </a:spcBef>
              <a:buSzPct val="100000"/>
              <a:buFont typeface="Arial"/>
              <a:buChar char="•"/>
              <a:defRPr sz="2848"/>
            </a:pPr>
            <a:r>
              <a:rPr sz="1424"/>
              <a:t>The community is constituted by residents of the Native American reservations in North Dakota;</a:t>
            </a:r>
          </a:p>
          <a:p>
            <a:pPr marL="305181" indent="-305181" defTabSz="813816">
              <a:spcBef>
                <a:spcPts val="350"/>
              </a:spcBef>
              <a:buSzPct val="100000"/>
              <a:buFont typeface="Arial"/>
              <a:buChar char="•"/>
              <a:defRPr sz="2848"/>
            </a:pPr>
            <a:r>
              <a:rPr sz="1424"/>
              <a:t>An artist-mediated engagement plan is being developed to glean and integrate community’s perspectives on land/energy use with cultural factors. </a:t>
            </a:r>
          </a:p>
        </p:txBody>
      </p:sp>
      <p:sp>
        <p:nvSpPr>
          <p:cNvPr id="134" name="Shape 124"/>
          <p:cNvSpPr/>
          <p:nvPr/>
        </p:nvSpPr>
        <p:spPr>
          <a:xfrm>
            <a:off x="1524000" y="3620150"/>
            <a:ext cx="2971800" cy="1"/>
          </a:xfrm>
          <a:prstGeom prst="line">
            <a:avLst/>
          </a:prstGeom>
          <a:ln w="3175">
            <a:solidFill>
              <a:srgbClr val="4472C4"/>
            </a:solidFill>
            <a:miter/>
          </a:ln>
        </p:spPr>
        <p:txBody>
          <a:bodyPr lIns="34289" tIns="34289" rIns="34289" bIns="34289"/>
          <a:lstStyle/>
          <a:p>
            <a:pPr defTabSz="914400">
              <a:defRPr>
                <a:latin typeface="+mn-lt"/>
                <a:ea typeface="+mn-ea"/>
                <a:cs typeface="+mn-cs"/>
                <a:sym typeface="Helvetica"/>
              </a:defRPr>
            </a:pPr>
            <a:endParaRPr sz="900"/>
          </a:p>
        </p:txBody>
      </p:sp>
      <p:sp>
        <p:nvSpPr>
          <p:cNvPr id="135" name="Shape 125"/>
          <p:cNvSpPr/>
          <p:nvPr/>
        </p:nvSpPr>
        <p:spPr>
          <a:xfrm>
            <a:off x="7272870" y="3620150"/>
            <a:ext cx="3395130" cy="1"/>
          </a:xfrm>
          <a:prstGeom prst="line">
            <a:avLst/>
          </a:prstGeom>
          <a:ln w="3175">
            <a:solidFill>
              <a:srgbClr val="4472C4"/>
            </a:solidFill>
            <a:miter/>
          </a:ln>
        </p:spPr>
        <p:txBody>
          <a:bodyPr lIns="34289" tIns="34289" rIns="34289" bIns="34289"/>
          <a:lstStyle/>
          <a:p>
            <a:pPr defTabSz="914400">
              <a:defRPr>
                <a:latin typeface="+mn-lt"/>
                <a:ea typeface="+mn-ea"/>
                <a:cs typeface="+mn-cs"/>
                <a:sym typeface="Helvetica"/>
              </a:defRPr>
            </a:pPr>
            <a:endParaRPr sz="900"/>
          </a:p>
        </p:txBody>
      </p:sp>
      <p:sp>
        <p:nvSpPr>
          <p:cNvPr id="136" name="Shape 126"/>
          <p:cNvSpPr/>
          <p:nvPr/>
        </p:nvSpPr>
        <p:spPr>
          <a:xfrm>
            <a:off x="4495800" y="2227899"/>
            <a:ext cx="2777071" cy="2982353"/>
          </a:xfrm>
          <a:prstGeom prst="ellipse">
            <a:avLst/>
          </a:prstGeom>
          <a:ln w="3175">
            <a:solidFill>
              <a:srgbClr val="32538F"/>
            </a:solidFill>
            <a:miter/>
          </a:ln>
        </p:spPr>
        <p:txBody>
          <a:bodyPr lIns="34289" tIns="34289" rIns="34289" bIns="3428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  <a:endParaRPr sz="900"/>
          </a:p>
        </p:txBody>
      </p:sp>
      <p:pic>
        <p:nvPicPr>
          <p:cNvPr id="137" name="noun_15282.png" descr="noun_1528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4608" y="3354905"/>
            <a:ext cx="728342" cy="728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noun_2072.png" descr="noun_207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82257" y="3354905"/>
            <a:ext cx="728342" cy="728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001-light-connected-to-battery-and-solar-panel.png" descr="001-light-connected-to-battery-and-solar-panel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05155" y="3340704"/>
            <a:ext cx="756743" cy="756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002-fields.png" descr="002-fields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495731" y="4212253"/>
            <a:ext cx="756743" cy="756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003-tent.png" descr="003-tent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505964" y="2622290"/>
            <a:ext cx="756743" cy="756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20170326_100845.jpg" descr="20170326_100845.jpg"/>
          <p:cNvPicPr>
            <a:picLocks noChangeAspect="1"/>
          </p:cNvPicPr>
          <p:nvPr/>
        </p:nvPicPr>
        <p:blipFill>
          <a:blip r:embed="rId8">
            <a:alphaModFix amt="47742"/>
            <a:extLst/>
          </a:blip>
          <a:srcRect t="12884"/>
          <a:stretch>
            <a:fillRect/>
          </a:stretch>
        </p:blipFill>
        <p:spPr>
          <a:xfrm>
            <a:off x="-33603" y="10068"/>
            <a:ext cx="12291712" cy="8030988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ext"/>
          <p:cNvSpPr txBox="1"/>
          <p:nvPr/>
        </p:nvSpPr>
        <p:spPr>
          <a:xfrm>
            <a:off x="5830058" y="3249930"/>
            <a:ext cx="184731" cy="230832"/>
          </a:xfrm>
          <a:prstGeom prst="rect">
            <a:avLst/>
          </a:prstGeom>
          <a:ln w="25400">
            <a:miter lim="400000"/>
          </a:ln>
        </p:spPr>
        <p:txBody>
          <a:bodyPr wrap="none" tIns="45720" bIns="45720">
            <a:spAutoFit/>
          </a:bodyPr>
          <a:lstStyle/>
          <a:p>
            <a:endParaRPr sz="900"/>
          </a:p>
        </p:txBody>
      </p:sp>
    </p:spTree>
    <p:extLst>
      <p:ext uri="{BB962C8B-B14F-4D97-AF65-F5344CB8AC3E}">
        <p14:creationId xmlns:p14="http://schemas.microsoft.com/office/powerpoint/2010/main" val="180571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30000"/>
    </mc:Choice>
    <mc:Fallback xmlns="">
      <p:transition spd="slow" advClick="0" advTm="1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5" y="0"/>
            <a:ext cx="12117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4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30000"/>
    </mc:Choice>
    <mc:Fallback xmlns="">
      <p:transition spd="slow" advClick="0" advTm="1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82" y="0"/>
            <a:ext cx="11921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30000"/>
    </mc:Choice>
    <mc:Fallback xmlns="">
      <p:transition spd="slow" advClick="0" advTm="1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386</Words>
  <Application>Microsoft Office PowerPoint</Application>
  <PresentationFormat>Widescreen</PresentationFormat>
  <Paragraphs>25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F. Harding</dc:creator>
  <cp:lastModifiedBy>Sean F. Harding</cp:lastModifiedBy>
  <cp:revision>37</cp:revision>
  <dcterms:created xsi:type="dcterms:W3CDTF">2018-04-05T18:21:39Z</dcterms:created>
  <dcterms:modified xsi:type="dcterms:W3CDTF">2018-04-05T20:28:06Z</dcterms:modified>
</cp:coreProperties>
</file>