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1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runswi\Dropbox%20(RCODI)\02_research_projects\2016_17_Dean's%20Award\2018%20NSF_Vis_Group%20Folder\00%20Admin\01_BIC:NSF%20Presentations\2018\NSF%20Milestone%20Presentation\Results_Sabine_Excel%20for%20Updat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runswi\Dropbox%20(RCODI)\02_research_projects\2016_17_Dean's%20Award\2018%20NSF_Vis_Group%20Folder\00%20Admin\01_BIC:NSF%20Presentations\2018\NSF%20Milestone%20Presentation\Results_Sabine_Excel%20for%20Updat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runswi\Dropbox%20(RCODI)\02_research_projects\2016_17_Dean's%20Award\2018%20NSF_Vis_Group%20Folder\00%20Admin\01_BIC:NSF%20Presentations\2018\NSF%20Milestone%20Presentation\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85190464535999"/>
          <c:y val="0.25373410297106203"/>
          <c:w val="0.78171953475199596"/>
          <c:h val="0.678806928010087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'C-P'!$C$69</c:f>
              <c:strCache>
                <c:ptCount val="1"/>
                <c:pt idx="0">
                  <c:v>Perceived _x000d_Rapport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'C-P'!$G$70:$G$71</c:f>
                <c:numCache>
                  <c:formatCode>General</c:formatCode>
                  <c:ptCount val="2"/>
                  <c:pt idx="0">
                    <c:v>0.17199999999999999</c:v>
                  </c:pt>
                  <c:pt idx="1">
                    <c:v>0.17299999999999999</c:v>
                  </c:pt>
                </c:numCache>
              </c:numRef>
            </c:plus>
            <c:minus>
              <c:numRef>
                <c:f>'C-P'!$F$70:$F$71</c:f>
                <c:numCache>
                  <c:formatCode>General</c:formatCode>
                  <c:ptCount val="2"/>
                  <c:pt idx="0">
                    <c:v>0.17199999999999999</c:v>
                  </c:pt>
                  <c:pt idx="1">
                    <c:v>0.17199999999999999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'C-P'!$B$51:$B$52</c:f>
              <c:strCache>
                <c:ptCount val="2"/>
                <c:pt idx="0">
                  <c:v>Control</c:v>
                </c:pt>
                <c:pt idx="1">
                  <c:v>Proximity</c:v>
                </c:pt>
              </c:strCache>
            </c:strRef>
          </c:cat>
          <c:val>
            <c:numRef>
              <c:f>'C-P'!$C$70:$C$71</c:f>
              <c:numCache>
                <c:formatCode>General</c:formatCode>
                <c:ptCount val="2"/>
                <c:pt idx="0">
                  <c:v>2.673</c:v>
                </c:pt>
                <c:pt idx="1">
                  <c:v>3.403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6-45A6-931E-30B622C29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-1724049328"/>
        <c:axId val="-1757697760"/>
      </c:barChart>
      <c:catAx>
        <c:axId val="-1724049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7697760"/>
        <c:crosses val="autoZero"/>
        <c:auto val="1"/>
        <c:lblAlgn val="ctr"/>
        <c:lblOffset val="100"/>
        <c:noMultiLvlLbl val="0"/>
      </c:catAx>
      <c:valAx>
        <c:axId val="-1757697760"/>
        <c:scaling>
          <c:orientation val="minMax"/>
          <c:max val="4"/>
          <c:min val="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172404932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00827272413901"/>
          <c:y val="0"/>
          <c:w val="0.79237842460413199"/>
          <c:h val="0.873062123291888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'C-P'!$B$94</c:f>
              <c:strCache>
                <c:ptCount val="1"/>
                <c:pt idx="0">
                  <c:v>Skewed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('C-P'!$G$86,'C-P'!$G$89)</c:f>
                <c:numCache>
                  <c:formatCode>General</c:formatCode>
                  <c:ptCount val="2"/>
                  <c:pt idx="0">
                    <c:v>0.27500000000000002</c:v>
                  </c:pt>
                  <c:pt idx="1">
                    <c:v>0.26</c:v>
                  </c:pt>
                </c:numCache>
              </c:numRef>
            </c:plus>
            <c:minus>
              <c:numRef>
                <c:f>('C-P'!$F$86,'C-P'!$F$89)</c:f>
                <c:numCache>
                  <c:formatCode>General</c:formatCode>
                  <c:ptCount val="2"/>
                  <c:pt idx="0">
                    <c:v>0.28000000000000003</c:v>
                  </c:pt>
                  <c:pt idx="1">
                    <c:v>0.3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'C-P'!$C$93:$D$93</c:f>
              <c:strCache>
                <c:ptCount val="2"/>
                <c:pt idx="0">
                  <c:v>Control</c:v>
                </c:pt>
                <c:pt idx="1">
                  <c:v>Proximity</c:v>
                </c:pt>
              </c:strCache>
            </c:strRef>
          </c:cat>
          <c:val>
            <c:numRef>
              <c:f>'C-P'!$C$94:$D$94</c:f>
              <c:numCache>
                <c:formatCode>General</c:formatCode>
                <c:ptCount val="2"/>
                <c:pt idx="0">
                  <c:v>2.375</c:v>
                </c:pt>
                <c:pt idx="1">
                  <c:v>2.2400000000000002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2B-430E-8066-1470D717B6DE}"/>
            </c:ext>
          </c:extLst>
        </c:ser>
        <c:ser>
          <c:idx val="1"/>
          <c:order val="1"/>
          <c:tx>
            <c:strRef>
              <c:f>'C-P'!$B$95</c:f>
              <c:strCache>
                <c:ptCount val="1"/>
                <c:pt idx="0">
                  <c:v>Balanced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('C-P'!$G$87,'C-P'!$G$90)</c:f>
                <c:numCache>
                  <c:formatCode>General</c:formatCode>
                  <c:ptCount val="2"/>
                  <c:pt idx="0">
                    <c:v>0.26600000000000001</c:v>
                  </c:pt>
                  <c:pt idx="1">
                    <c:v>0.27500000000000002</c:v>
                  </c:pt>
                </c:numCache>
              </c:numRef>
            </c:plus>
            <c:minus>
              <c:numRef>
                <c:f>('C-P'!$F$87,'C-P'!$F$90)</c:f>
                <c:numCache>
                  <c:formatCode>General</c:formatCode>
                  <c:ptCount val="2"/>
                  <c:pt idx="0">
                    <c:v>0.26600000000000001</c:v>
                  </c:pt>
                  <c:pt idx="1">
                    <c:v>0.27600000000000002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'C-P'!$C$93:$D$93</c:f>
              <c:strCache>
                <c:ptCount val="2"/>
                <c:pt idx="0">
                  <c:v>Control</c:v>
                </c:pt>
                <c:pt idx="1">
                  <c:v>Proximity</c:v>
                </c:pt>
              </c:strCache>
            </c:strRef>
          </c:cat>
          <c:val>
            <c:numRef>
              <c:f>'C-P'!$C$95:$D$95</c:f>
              <c:numCache>
                <c:formatCode>General</c:formatCode>
                <c:ptCount val="2"/>
                <c:pt idx="0">
                  <c:v>2.54</c:v>
                </c:pt>
                <c:pt idx="1">
                  <c:v>3.0150000000000001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2B-430E-8066-1470D717B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0"/>
        <c:overlap val="-30"/>
        <c:axId val="-1716163840"/>
        <c:axId val="-1777962752"/>
      </c:barChart>
      <c:catAx>
        <c:axId val="-1716163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7962752"/>
        <c:crossesAt val="2"/>
        <c:auto val="1"/>
        <c:lblAlgn val="ctr"/>
        <c:lblOffset val="100"/>
        <c:noMultiLvlLbl val="0"/>
      </c:catAx>
      <c:valAx>
        <c:axId val="-1777962752"/>
        <c:scaling>
          <c:orientation val="minMax"/>
          <c:max val="4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16163840"/>
        <c:crosses val="autoZero"/>
        <c:crossBetween val="between"/>
        <c:majorUnit val="0.5"/>
        <c:minorUnit val="0.0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63383511344595"/>
          <c:y val="0.38145675409768798"/>
          <c:w val="0.27094323692376499"/>
          <c:h val="8.50802696287210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43317812009301"/>
          <c:y val="0.139500685415195"/>
          <c:w val="0.78977859292045904"/>
          <c:h val="0.681144851077970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'C-P'!$B$51:$B$52</c:f>
              <c:strCache>
                <c:ptCount val="2"/>
                <c:pt idx="0">
                  <c:v>Control</c:v>
                </c:pt>
                <c:pt idx="1">
                  <c:v>Proximity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'C-P'!$G$51:$G$52</c:f>
                <c:numCache>
                  <c:formatCode>General</c:formatCode>
                  <c:ptCount val="2"/>
                  <c:pt idx="0">
                    <c:v>0.153</c:v>
                  </c:pt>
                  <c:pt idx="1">
                    <c:v>0.16500000000000001</c:v>
                  </c:pt>
                </c:numCache>
              </c:numRef>
            </c:plus>
            <c:minus>
              <c:numRef>
                <c:f>'C-P'!$F$51:$F$52</c:f>
                <c:numCache>
                  <c:formatCode>General</c:formatCode>
                  <c:ptCount val="2"/>
                  <c:pt idx="0">
                    <c:v>0.154</c:v>
                  </c:pt>
                  <c:pt idx="1">
                    <c:v>0.155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'C-P'!$B$51:$B$52</c:f>
              <c:strCache>
                <c:ptCount val="2"/>
                <c:pt idx="0">
                  <c:v>Control</c:v>
                </c:pt>
                <c:pt idx="1">
                  <c:v>Proximity</c:v>
                </c:pt>
              </c:strCache>
            </c:strRef>
          </c:cat>
          <c:val>
            <c:numRef>
              <c:f>'C-P'!$C$51:$C$52</c:f>
              <c:numCache>
                <c:formatCode>General</c:formatCode>
                <c:ptCount val="2"/>
                <c:pt idx="0">
                  <c:v>2.823</c:v>
                </c:pt>
                <c:pt idx="1">
                  <c:v>3.3340000000000001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C-4A65-AE66-18B04A80B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-1719031792"/>
        <c:axId val="-1718813696"/>
      </c:barChart>
      <c:catAx>
        <c:axId val="-1719031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18813696"/>
        <c:crosses val="autoZero"/>
        <c:auto val="1"/>
        <c:lblAlgn val="ctr"/>
        <c:lblOffset val="100"/>
        <c:noMultiLvlLbl val="0"/>
      </c:catAx>
      <c:valAx>
        <c:axId val="-1718813696"/>
        <c:scaling>
          <c:orientation val="minMax"/>
          <c:max val="4"/>
          <c:min val="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171903179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B5E4E-915B-4ACD-B59E-0DECB064B70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4C53-E092-4F5C-AA54-5C2A9CD2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2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6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3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7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3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2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3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AC59-92B5-46C3-AC81-9EE61E365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6192E-A504-4CFB-87CC-2F3E5253E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F04D-B588-42CF-8946-74F9A592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F7FEA-FE85-408B-A994-53A17178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EF9A-2C85-4568-9390-94C27BA7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13B7-0A4C-4DB2-89F4-FB195716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87369-6468-45B4-85F5-1789933B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61DE-BC8D-4555-956A-EAB6859D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DAEF8-5F7C-4184-ABDF-3310926B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71BB-A976-47C4-8DFA-12B4A67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1489-2E7E-47D3-9313-3657BDAF1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8F068-3231-4789-B076-AFC4D9219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A4F08-BE3E-4ED1-A11C-62B1DCC5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23A8-4A87-4CCE-8F34-3904A2BE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F903-90A7-4C54-A364-810C93B9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2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9BDB-0132-420F-A2DC-9BCDF037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6B37-9D7B-4194-9AA4-C69C47DC2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0054A-7E9A-4BE5-A008-5904EAFD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CA80-A30C-447F-B963-9F4A50AA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0A7F-CD34-4996-AB39-A5B689DC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51C4-FA5C-412E-ABA1-097A5F43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7447-594F-47E7-8FF5-E4F04128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110A8-6ED2-4B40-B79B-48150EA1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BA56-DD16-4AF8-95E6-9327D89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8CC4A-65F5-40B9-89DD-BE967E92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69F6-4339-4EC9-9393-63C30EA0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AE31-1EE8-4466-8A8D-057666C2C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313A7-D70E-42CE-9158-F8515FEB8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131D-25E1-42A5-BE1D-C0EA33AD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A4795-5953-4A20-9530-B09C23D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42DD-071C-4CAB-93DF-31DD5429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07B4-F1F3-4F46-81F6-544F62F8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CB7A0-1800-4821-88F8-A056A181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C350F-3251-4C3F-BEE3-8650F8ACA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D6A10-1BF7-4429-A07A-FE6B2944D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6AC76-39DD-4807-80E0-D95705922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697F0-C379-47A4-98DE-DEC6A70E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0E58E-7046-40D9-8FEA-B336BB37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8EB91-8153-4FA7-96A4-BDA0BB05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FD51-F936-43EB-ACBC-5D80406C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6447B-FB7C-4039-9761-1E139C55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D803-430C-4405-8309-C04867C7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B829-412A-4A02-8A52-8495D69C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1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4EEC3-00F6-434E-9461-130FCA4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D0C0E-A119-48A3-A40D-72CF19A8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F0EA0-ED3B-4E8E-8807-7209C8FC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429C-78D2-47EF-AC6F-D00CCAFA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0299-3527-4E10-8817-B8953711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5773E-4CD4-4A78-BBBF-1C05132E0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E978-D653-483C-B517-7ADAF88D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2C4A2-126B-4DA8-9166-D9E41EDB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14058-CB56-4A34-A8E6-87342B8D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9F1F-5AFC-4CB9-950A-87BE0A66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E5E8-5D4F-4989-BF19-2BE335C91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5B94A-43FF-4260-86EE-80018AEF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8BFF4-6F2D-48A2-BAE9-621E9590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53CB6-BDD0-4E24-962F-CA51BF0C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EE88B-0520-4FA7-8722-097CAABF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3C4BD-9B4B-4F8C-878B-5B09C3EB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BEA2D-62DA-4B30-B9CC-3EFA0A82A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E81C-0C60-4480-B020-A9A2C68B1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81A86-EC97-47BD-A0CF-9B2D4E2C5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EB43E-1AA5-4FFF-907B-23B72A788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hart" Target="../charts/chart2.xml"/><Relationship Id="rId10" Type="http://schemas.openxmlformats.org/officeDocument/2006/relationships/image" Target="../media/image33.png"/><Relationship Id="rId4" Type="http://schemas.openxmlformats.org/officeDocument/2006/relationships/chart" Target="../charts/chart1.xml"/><Relationship Id="rId9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emf"/><Relationship Id="rId21" Type="http://schemas.openxmlformats.org/officeDocument/2006/relationships/image" Target="../media/image56.e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SmartEnergyGame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xdanielsb.github.io/Energy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1848973"/>
            <a:ext cx="12192000" cy="20383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accent2"/>
                </a:solidFill>
                <a:effectLst/>
              </a:rPr>
              <a:t>IRG Track 1: Sociotechnical systems to enable smart 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accent2"/>
                </a:solidFill>
                <a:effectLst/>
              </a:rPr>
              <a:t>&amp; connected energy-aware residential communities 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accent2"/>
                </a:solidFill>
                <a:effectLst/>
              </a:rPr>
              <a:t>#1737591 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1401080" y="3388768"/>
            <a:ext cx="9927324" cy="33313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solidFill>
                  <a:srgbClr val="2F5897"/>
                </a:solidFill>
              </a:rPr>
              <a:t>Purdue University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F5897"/>
                </a:solidFill>
              </a:rPr>
              <a:t>Panagiota </a:t>
            </a:r>
            <a:r>
              <a:rPr lang="en-US" sz="1800" dirty="0" err="1">
                <a:solidFill>
                  <a:srgbClr val="2F5897"/>
                </a:solidFill>
              </a:rPr>
              <a:t>Karava</a:t>
            </a:r>
            <a:r>
              <a:rPr lang="en-US" sz="1800" dirty="0">
                <a:solidFill>
                  <a:srgbClr val="2F5897"/>
                </a:solidFill>
              </a:rPr>
              <a:t> (PI)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2F5897"/>
                </a:solidFill>
              </a:rPr>
              <a:t>Ilias</a:t>
            </a:r>
            <a:r>
              <a:rPr lang="en-US" sz="1800" dirty="0">
                <a:solidFill>
                  <a:srgbClr val="2F5897"/>
                </a:solidFill>
              </a:rPr>
              <a:t> </a:t>
            </a:r>
            <a:r>
              <a:rPr lang="en-US" sz="1800" dirty="0" err="1">
                <a:solidFill>
                  <a:srgbClr val="2F5897"/>
                </a:solidFill>
              </a:rPr>
              <a:t>Bilionis</a:t>
            </a:r>
            <a:r>
              <a:rPr lang="en-US" sz="1800" dirty="0">
                <a:solidFill>
                  <a:srgbClr val="2F5897"/>
                </a:solidFill>
              </a:rPr>
              <a:t>, James Braun, Leigh Raymond, </a:t>
            </a:r>
            <a:r>
              <a:rPr lang="en-US" sz="1800" dirty="0" err="1">
                <a:solidFill>
                  <a:srgbClr val="2F5897"/>
                </a:solidFill>
              </a:rPr>
              <a:t>Torsten</a:t>
            </a:r>
            <a:r>
              <a:rPr lang="en-US" sz="1800" dirty="0">
                <a:solidFill>
                  <a:srgbClr val="2F5897"/>
                </a:solidFill>
              </a:rPr>
              <a:t> Reimer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F5897"/>
                </a:solidFill>
              </a:rPr>
              <a:t>Sabine </a:t>
            </a:r>
            <a:r>
              <a:rPr lang="en-US" sz="1800" dirty="0" err="1">
                <a:solidFill>
                  <a:srgbClr val="2F5897"/>
                </a:solidFill>
              </a:rPr>
              <a:t>Brunswicker</a:t>
            </a:r>
            <a:r>
              <a:rPr lang="en-US" sz="1800" dirty="0">
                <a:solidFill>
                  <a:srgbClr val="2F5897"/>
                </a:solidFill>
              </a:rPr>
              <a:t>, </a:t>
            </a:r>
            <a:r>
              <a:rPr lang="en-US" sz="1800" dirty="0" err="1">
                <a:solidFill>
                  <a:srgbClr val="2F5897"/>
                </a:solidFill>
              </a:rPr>
              <a:t>Yingjie</a:t>
            </a:r>
            <a:r>
              <a:rPr lang="en-US" sz="1800" dirty="0">
                <a:solidFill>
                  <a:srgbClr val="2F5897"/>
                </a:solidFill>
              </a:rPr>
              <a:t> Chen, Travis Horton, </a:t>
            </a:r>
            <a:r>
              <a:rPr lang="en-US" sz="1800" dirty="0" err="1">
                <a:solidFill>
                  <a:srgbClr val="2F5897"/>
                </a:solidFill>
              </a:rPr>
              <a:t>Eckhard</a:t>
            </a:r>
            <a:r>
              <a:rPr lang="en-US" sz="1800" dirty="0">
                <a:solidFill>
                  <a:srgbClr val="2F5897"/>
                </a:solidFill>
              </a:rPr>
              <a:t> </a:t>
            </a:r>
            <a:r>
              <a:rPr lang="en-US" sz="1800" dirty="0" err="1">
                <a:solidFill>
                  <a:srgbClr val="2F5897"/>
                </a:solidFill>
              </a:rPr>
              <a:t>Groll</a:t>
            </a:r>
            <a:r>
              <a:rPr lang="en-US" sz="1800" dirty="0">
                <a:solidFill>
                  <a:srgbClr val="2F5897"/>
                </a:solidFill>
              </a:rPr>
              <a:t>, Thanh Nguyen, Julia </a:t>
            </a:r>
            <a:r>
              <a:rPr lang="en-US" sz="1800" dirty="0" err="1">
                <a:solidFill>
                  <a:srgbClr val="2F5897"/>
                </a:solidFill>
              </a:rPr>
              <a:t>Rayz</a:t>
            </a:r>
            <a:endParaRPr lang="en-US" sz="1800" dirty="0">
              <a:solidFill>
                <a:srgbClr val="2F5897"/>
              </a:solidFill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2F5897"/>
                </a:solidFill>
              </a:rPr>
              <a:t>Government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F5897"/>
                </a:solidFill>
              </a:rPr>
              <a:t>Jacob </a:t>
            </a:r>
            <a:r>
              <a:rPr lang="en-US" sz="1800" dirty="0" err="1">
                <a:solidFill>
                  <a:srgbClr val="2F5897"/>
                </a:solidFill>
              </a:rPr>
              <a:t>Sipe</a:t>
            </a:r>
            <a:r>
              <a:rPr lang="en-US" sz="1800" dirty="0">
                <a:solidFill>
                  <a:srgbClr val="2F5897"/>
                </a:solidFill>
              </a:rPr>
              <a:t>, Indiana Housing and Community Development Authority (IHCDA)</a:t>
            </a:r>
          </a:p>
          <a:p>
            <a:pPr marL="0" indent="0">
              <a:buNone/>
            </a:pPr>
            <a:r>
              <a:rPr lang="en-US" sz="1800" b="1" u="sng" dirty="0">
                <a:solidFill>
                  <a:srgbClr val="2F5897"/>
                </a:solidFill>
              </a:rPr>
              <a:t>Industry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F5897"/>
                </a:solidFill>
              </a:rPr>
              <a:t>BWI/</a:t>
            </a:r>
            <a:r>
              <a:rPr lang="en-US" sz="1800" dirty="0" err="1">
                <a:solidFill>
                  <a:srgbClr val="2F5897"/>
                </a:solidFill>
              </a:rPr>
              <a:t>ClearObject</a:t>
            </a:r>
            <a:r>
              <a:rPr lang="en-US" sz="1800" dirty="0">
                <a:solidFill>
                  <a:srgbClr val="2F5897"/>
                </a:solidFill>
              </a:rPr>
              <a:t>, </a:t>
            </a:r>
            <a:r>
              <a:rPr lang="en-US" sz="1800" dirty="0" err="1">
                <a:solidFill>
                  <a:srgbClr val="2F5897"/>
                </a:solidFill>
              </a:rPr>
              <a:t>Pedcor</a:t>
            </a:r>
            <a:r>
              <a:rPr lang="en-US" sz="1800" dirty="0">
                <a:solidFill>
                  <a:srgbClr val="2F5897"/>
                </a:solidFill>
              </a:rPr>
              <a:t>, </a:t>
            </a:r>
            <a:r>
              <a:rPr lang="en-US" sz="1800" dirty="0" err="1">
                <a:solidFill>
                  <a:srgbClr val="2F5897"/>
                </a:solidFill>
              </a:rPr>
              <a:t>RealAmerica</a:t>
            </a:r>
            <a:r>
              <a:rPr lang="en-US" sz="1800" dirty="0">
                <a:solidFill>
                  <a:srgbClr val="2F5897"/>
                </a:solidFill>
              </a:rPr>
              <a:t> Development, TWG Development</a:t>
            </a:r>
          </a:p>
          <a:p>
            <a:pPr marL="0" indent="0">
              <a:buNone/>
            </a:pPr>
            <a:r>
              <a:rPr lang="en-US" sz="1800" b="1" u="sng" dirty="0">
                <a:solidFill>
                  <a:srgbClr val="2F5897"/>
                </a:solidFill>
              </a:rPr>
              <a:t>Community action groups</a:t>
            </a:r>
            <a:endParaRPr lang="en-US" sz="1800" b="1" dirty="0">
              <a:solidFill>
                <a:srgbClr val="2F5897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F5897"/>
                </a:solidFill>
              </a:rPr>
              <a:t>Area IV Community Action Agency, Community Action of Greater Indianapolis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4922"/>
          <a:stretch/>
        </p:blipFill>
        <p:spPr>
          <a:xfrm>
            <a:off x="0" y="216098"/>
            <a:ext cx="12192000" cy="1632875"/>
          </a:xfrm>
          <a:prstGeom prst="rect">
            <a:avLst/>
          </a:prstGeom>
        </p:spPr>
      </p:pic>
      <p:pic>
        <p:nvPicPr>
          <p:cNvPr id="12" name="Picture 2" descr="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46" y="6033006"/>
            <a:ext cx="820054" cy="8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2018 NSF SMART AND CONNECTED COMMUNITIES PI MEETING</a:t>
            </a:r>
          </a:p>
        </p:txBody>
      </p:sp>
    </p:spTree>
    <p:extLst>
      <p:ext uri="{BB962C8B-B14F-4D97-AF65-F5344CB8AC3E}">
        <p14:creationId xmlns:p14="http://schemas.microsoft.com/office/powerpoint/2010/main" val="13531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5000"/>
    </mc:Choice>
    <mc:Fallback xmlns="">
      <p:transition advTm="2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885751" y="94957"/>
            <a:ext cx="10464978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Status of the Project – Visual User-interactive System</a:t>
            </a:r>
            <a:endParaRPr lang="en-US" sz="3600" b="1" dirty="0">
              <a:solidFill>
                <a:schemeClr val="accent2"/>
              </a:solidFill>
              <a:latin typeface="Corbel"/>
              <a:cs typeface="Corbe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1950447" y="6059708"/>
            <a:ext cx="742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Skewed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896009" y="503151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Balanced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5605" y="5786276"/>
            <a:ext cx="136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Skewedness </a:t>
            </a:r>
            <a:r>
              <a:rPr lang="en-US" sz="1400" b="1" dirty="0">
                <a:solidFill>
                  <a:srgbClr val="000000"/>
                </a:solidFill>
              </a:rPr>
              <a:t>of Energy Data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6167" y="1000381"/>
            <a:ext cx="297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EXCERPT OF RESULTS (2-WAY ANOVA)</a:t>
            </a:r>
          </a:p>
        </p:txBody>
      </p:sp>
      <p:sp>
        <p:nvSpPr>
          <p:cNvPr id="35" name="Triangle 34"/>
          <p:cNvSpPr/>
          <p:nvPr/>
        </p:nvSpPr>
        <p:spPr>
          <a:xfrm rot="5400000">
            <a:off x="5095938" y="5309308"/>
            <a:ext cx="2026024" cy="220382"/>
          </a:xfrm>
          <a:prstGeom prst="triangle">
            <a:avLst>
              <a:gd name="adj" fmla="val 4926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22120" y="4646533"/>
            <a:ext cx="1438878" cy="1079158"/>
            <a:chOff x="3165432" y="1760715"/>
            <a:chExt cx="1757768" cy="1318326"/>
          </a:xfrm>
        </p:grpSpPr>
        <p:pic>
          <p:nvPicPr>
            <p:cNvPr id="17" name="Picture 16" descr="Proximity Simil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432" y="1760715"/>
              <a:ext cx="1757768" cy="1318326"/>
            </a:xfrm>
            <a:prstGeom prst="rect">
              <a:avLst/>
            </a:prstGeom>
            <a:ln>
              <a:solidFill>
                <a:srgbClr val="F2F2F2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4243791" y="2533819"/>
              <a:ext cx="5504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n=45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56767" y="6137919"/>
            <a:ext cx="4368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 Measured as 5-item scale semantic differential (1 very low, </a:t>
            </a:r>
            <a:r>
              <a:rPr lang="en-US" sz="1100"/>
              <a:t>5 very high)</a:t>
            </a:r>
            <a:endParaRPr lang="en-US" sz="1100" dirty="0"/>
          </a:p>
        </p:txBody>
      </p:sp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6560430" y="2488553"/>
          <a:ext cx="4914656" cy="153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/>
          </p:nvPr>
        </p:nvGraphicFramePr>
        <p:xfrm>
          <a:off x="6630344" y="4089060"/>
          <a:ext cx="4873848" cy="1851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122118" y="5705452"/>
            <a:ext cx="1439341" cy="1079506"/>
            <a:chOff x="3189089" y="3328959"/>
            <a:chExt cx="1758334" cy="1318751"/>
          </a:xfrm>
        </p:grpSpPr>
        <p:pic>
          <p:nvPicPr>
            <p:cNvPr id="16" name="Picture 15" descr="Proximity Dissimil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089" y="3328959"/>
              <a:ext cx="1758334" cy="1318751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262946" y="4066874"/>
              <a:ext cx="5504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n=44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08749" y="4670494"/>
            <a:ext cx="1431448" cy="1050994"/>
            <a:chOff x="1251459" y="1790918"/>
            <a:chExt cx="1748692" cy="1283920"/>
          </a:xfrm>
        </p:grpSpPr>
        <p:pic>
          <p:nvPicPr>
            <p:cNvPr id="15" name="Picture 14" descr="Control Similar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59" y="1790918"/>
              <a:ext cx="1748692" cy="1283920"/>
            </a:xfrm>
            <a:prstGeom prst="rect">
              <a:avLst/>
            </a:prstGeom>
            <a:ln>
              <a:solidFill>
                <a:srgbClr val="F2F2F2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2373593" y="2533820"/>
              <a:ext cx="550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n=47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08748" y="5703524"/>
            <a:ext cx="1425745" cy="1070804"/>
            <a:chOff x="1258423" y="3414777"/>
            <a:chExt cx="1741726" cy="1308121"/>
          </a:xfrm>
        </p:grpSpPr>
        <p:pic>
          <p:nvPicPr>
            <p:cNvPr id="14" name="Picture 13" descr="Control Dissimila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423" y="3414777"/>
              <a:ext cx="1741726" cy="1308121"/>
            </a:xfrm>
            <a:prstGeom prst="rect">
              <a:avLst/>
            </a:prstGeom>
            <a:ln>
              <a:solidFill>
                <a:srgbClr val="F2F2F2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2380226" y="4124340"/>
              <a:ext cx="550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n=43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57305" y="4366604"/>
            <a:ext cx="1247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Control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48417" y="4356457"/>
            <a:ext cx="141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Proximity Group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77486" y="3916580"/>
            <a:ext cx="4470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Perceived Similarity* (Est. Mar. Mean; 95% Conf. Intervals)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73451" y="1465123"/>
            <a:ext cx="45847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Perceived </a:t>
            </a:r>
            <a:r>
              <a:rPr lang="en-US" dirty="0" err="1"/>
              <a:t>Entitativity</a:t>
            </a:r>
            <a:r>
              <a:rPr lang="en-US" dirty="0"/>
              <a:t>* (Est. Mar. Mean; 95% Conf. Intervals)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273451" y="2629939"/>
            <a:ext cx="4379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Perceived Rapport* (Est. Mar. Mean; 95% Conf. Intervals)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16313" y="4366604"/>
            <a:ext cx="5566766" cy="2418354"/>
          </a:xfrm>
          <a:prstGeom prst="roundRect">
            <a:avLst>
              <a:gd name="adj" fmla="val 10476"/>
            </a:avLst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8777" y="4514729"/>
            <a:ext cx="136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Visual Structure</a:t>
            </a:r>
          </a:p>
        </p:txBody>
      </p:sp>
      <p:graphicFrame>
        <p:nvGraphicFramePr>
          <p:cNvPr id="31" name="Chart 30"/>
          <p:cNvGraphicFramePr>
            <a:graphicFrameLocks/>
          </p:cNvGraphicFramePr>
          <p:nvPr>
            <p:extLst/>
          </p:nvPr>
        </p:nvGraphicFramePr>
        <p:xfrm>
          <a:off x="6586908" y="1557110"/>
          <a:ext cx="4873848" cy="132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21091" y="5007341"/>
            <a:ext cx="16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2 by 2 </a:t>
            </a:r>
          </a:p>
          <a:p>
            <a:r>
              <a:rPr lang="en-US" dirty="0"/>
              <a:t>Factorial Design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313" y="745269"/>
            <a:ext cx="5566766" cy="3545684"/>
          </a:xfrm>
          <a:prstGeom prst="rect">
            <a:avLst/>
          </a:prstGeom>
        </p:spPr>
      </p:pic>
      <p:sp>
        <p:nvSpPr>
          <p:cNvPr id="83" name="Triangle 34"/>
          <p:cNvSpPr/>
          <p:nvPr/>
        </p:nvSpPr>
        <p:spPr>
          <a:xfrm rot="5400000">
            <a:off x="5106974" y="2384878"/>
            <a:ext cx="2026024" cy="220382"/>
          </a:xfrm>
          <a:prstGeom prst="triangle">
            <a:avLst>
              <a:gd name="adj" fmla="val 4926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>
          <a:xfrm>
            <a:off x="429967" y="659463"/>
            <a:ext cx="1115893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415F8A"/>
                </a:solidFill>
                <a:latin typeface="+mn-lt"/>
                <a:cs typeface="Corbel"/>
              </a:rPr>
              <a:t>4 Views of the First Demo Web Application</a:t>
            </a:r>
          </a:p>
        </p:txBody>
      </p:sp>
      <p:pic>
        <p:nvPicPr>
          <p:cNvPr id="4" name="Picture 3" descr="IMG_27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r="3763" b="13046"/>
          <a:stretch/>
        </p:blipFill>
        <p:spPr>
          <a:xfrm>
            <a:off x="5839501" y="1271312"/>
            <a:ext cx="4918985" cy="2540486"/>
          </a:xfrm>
          <a:prstGeom prst="rect">
            <a:avLst/>
          </a:prstGeom>
        </p:spPr>
      </p:pic>
      <p:pic>
        <p:nvPicPr>
          <p:cNvPr id="5" name="Picture 4" descr="IMG_275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 r="8925" b="17802"/>
          <a:stretch/>
        </p:blipFill>
        <p:spPr>
          <a:xfrm>
            <a:off x="5845147" y="3904509"/>
            <a:ext cx="4913339" cy="2651760"/>
          </a:xfrm>
          <a:prstGeom prst="rect">
            <a:avLst/>
          </a:prstGeom>
        </p:spPr>
      </p:pic>
      <p:pic>
        <p:nvPicPr>
          <p:cNvPr id="6" name="Picture 5" descr="IMG_276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4586" b="21683"/>
          <a:stretch/>
        </p:blipFill>
        <p:spPr>
          <a:xfrm>
            <a:off x="768585" y="3916769"/>
            <a:ext cx="4884820" cy="2651760"/>
          </a:xfrm>
          <a:prstGeom prst="rect">
            <a:avLst/>
          </a:prstGeom>
        </p:spPr>
      </p:pic>
      <p:pic>
        <p:nvPicPr>
          <p:cNvPr id="8" name="Picture 7" descr="IMG_272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r="371" b="10583"/>
          <a:stretch/>
        </p:blipFill>
        <p:spPr>
          <a:xfrm>
            <a:off x="762940" y="1271312"/>
            <a:ext cx="4871656" cy="25300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9048" y="3154994"/>
            <a:ext cx="2421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Our Status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community aggregate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940" y="5922198"/>
            <a:ext cx="4775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My Wallet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gather energy tokens and exchange with others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45147" y="3166975"/>
            <a:ext cx="3583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Our Community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household break down and history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9500" y="5897351"/>
            <a:ext cx="4918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My Actions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singe household and direct options to take action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885751" y="94957"/>
            <a:ext cx="1046497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accent2"/>
                </a:solidFill>
              </a:rPr>
              <a:t>Status of the Project – Visual User-interactive System</a:t>
            </a:r>
            <a:endParaRPr lang="en-US" sz="3600" b="1" dirty="0">
              <a:solidFill>
                <a:schemeClr val="accent2"/>
              </a:solidFill>
              <a:latin typeface="Corbel"/>
              <a:cs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048" y="6543682"/>
            <a:ext cx="7780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Demo App (</a:t>
            </a:r>
            <a:r>
              <a:rPr lang="en-US" sz="1400" b="1" dirty="0"/>
              <a:t>developed for Amazon Tablet 10 inch):</a:t>
            </a:r>
            <a:r>
              <a:rPr lang="en-US" sz="1300" b="1" dirty="0"/>
              <a:t> </a:t>
            </a:r>
            <a:r>
              <a:rPr lang="de-DE" sz="1400" dirty="0">
                <a:solidFill>
                  <a:srgbClr val="0000FF"/>
                </a:solidFill>
              </a:rPr>
              <a:t>​https://xdanielsb.github.io/EnergyMonitor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/>
              <a:t> </a:t>
            </a:r>
            <a:r>
              <a:rPr lang="en-US" sz="1400" dirty="0"/>
              <a:t> </a:t>
            </a:r>
            <a:r>
              <a:rPr lang="en-US" sz="1300" dirty="0"/>
              <a:t> </a:t>
            </a:r>
            <a:r>
              <a:rPr lang="de-DE" sz="1400" dirty="0"/>
              <a:t>​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5659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/>
    </mc:Choice>
    <mc:Fallback xmlns="">
      <p:transition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891611" y="183586"/>
            <a:ext cx="10854743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Status of the Project – Verbal User-interactive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-3042243" y="2319767"/>
            <a:ext cx="973772" cy="591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-2984338" y="2509717"/>
            <a:ext cx="863047" cy="591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30241" y="1894430"/>
            <a:ext cx="171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Service Processes Request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03594" y="5404286"/>
            <a:ext cx="4397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15F8A"/>
                </a:solidFill>
              </a:rPr>
              <a:t>Amazon Alexa Custom Skill (Energy saver)</a:t>
            </a:r>
          </a:p>
        </p:txBody>
      </p:sp>
      <p:sp>
        <p:nvSpPr>
          <p:cNvPr id="184" name="Right Arrow 18">
            <a:extLst>
              <a:ext uri="{FF2B5EF4-FFF2-40B4-BE49-F238E27FC236}">
                <a16:creationId xmlns:a16="http://schemas.microsoft.com/office/drawing/2014/main" id="{C02E2877-E11F-40A2-B39C-D6CBCFBB7BF4}"/>
              </a:ext>
            </a:extLst>
          </p:cNvPr>
          <p:cNvSpPr/>
          <p:nvPr/>
        </p:nvSpPr>
        <p:spPr>
          <a:xfrm rot="2528741">
            <a:off x="4946411" y="5678623"/>
            <a:ext cx="594360" cy="274320"/>
          </a:xfrm>
          <a:prstGeom prst="rightArrow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78C410AA-BF8F-442A-B8BB-203CD3178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04" y="1067126"/>
            <a:ext cx="908985" cy="853687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5F74306-F3F7-4F37-8CB6-D0AC8EFB69B9}"/>
              </a:ext>
            </a:extLst>
          </p:cNvPr>
          <p:cNvGrpSpPr/>
          <p:nvPr/>
        </p:nvGrpSpPr>
        <p:grpSpPr>
          <a:xfrm>
            <a:off x="6997263" y="2522026"/>
            <a:ext cx="5015199" cy="2758732"/>
            <a:chOff x="3106452" y="3905392"/>
            <a:chExt cx="5015199" cy="2758732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3038A47-C5C0-4616-A258-DB034BC1258F}"/>
                </a:ext>
              </a:extLst>
            </p:cNvPr>
            <p:cNvSpPr/>
            <p:nvPr/>
          </p:nvSpPr>
          <p:spPr bwMode="auto">
            <a:xfrm>
              <a:off x="4302030" y="4974316"/>
              <a:ext cx="727280" cy="596600"/>
            </a:xfrm>
            <a:prstGeom prst="rect">
              <a:avLst/>
            </a:prstGeom>
            <a:gradFill flip="none" rotWithShape="1">
              <a:gsLst>
                <a:gs pos="17000">
                  <a:schemeClr val="bg1">
                    <a:lumMod val="85000"/>
                  </a:schemeClr>
                </a:gs>
                <a:gs pos="100000">
                  <a:srgbClr val="FFEBFA">
                    <a:alpha val="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2A959A4-9B80-475A-8795-09452C444045}"/>
                </a:ext>
              </a:extLst>
            </p:cNvPr>
            <p:cNvGrpSpPr/>
            <p:nvPr/>
          </p:nvGrpSpPr>
          <p:grpSpPr>
            <a:xfrm>
              <a:off x="6612713" y="4866130"/>
              <a:ext cx="1457508" cy="1781290"/>
              <a:chOff x="3758969" y="2757589"/>
              <a:chExt cx="1457508" cy="1781290"/>
            </a:xfrm>
          </p:grpSpPr>
          <p:sp>
            <p:nvSpPr>
              <p:cNvPr id="296" name="Text Box 92">
                <a:extLst>
                  <a:ext uri="{FF2B5EF4-FFF2-40B4-BE49-F238E27FC236}">
                    <a16:creationId xmlns:a16="http://schemas.microsoft.com/office/drawing/2014/main" id="{923507DF-A92E-401F-8B1A-E50BC28875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6530" y="4114961"/>
                <a:ext cx="1031664" cy="1029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00649C"/>
                    </a:solidFill>
                    <a:latin typeface="Helvetica"/>
                    <a:ea typeface="ＭＳ Ｐゴシック" pitchFamily="-110" charset="-128"/>
                    <a:cs typeface="Helvetica"/>
                  </a:rPr>
                  <a:t>Ontology</a:t>
                </a:r>
                <a:endParaRPr lang="en-US" sz="1800" dirty="0">
                  <a:solidFill>
                    <a:srgbClr val="00649C"/>
                  </a:solidFill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EB9BEB63-3340-4E3F-AF4A-FF2A2D37E753}"/>
                  </a:ext>
                </a:extLst>
              </p:cNvPr>
              <p:cNvSpPr/>
              <p:nvPr/>
            </p:nvSpPr>
            <p:spPr bwMode="auto">
              <a:xfrm rot="16200000">
                <a:off x="3597575" y="2919977"/>
                <a:ext cx="1780296" cy="1457508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85000"/>
                    </a:schemeClr>
                  </a:gs>
                  <a:gs pos="100000">
                    <a:schemeClr val="bg1">
                      <a:alpha val="4000"/>
                      <a:lumMod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 eaLnBrk="0" hangingPunct="0">
                  <a:defRPr/>
                </a:pPr>
                <a:endParaRPr lang="en-US" sz="1800" dirty="0">
                  <a:latin typeface="Helvetica"/>
                  <a:ea typeface="ＭＳ Ｐゴシック" pitchFamily="-112" charset="-128"/>
                  <a:cs typeface="Helvetica"/>
                </a:endParaRPr>
              </a:p>
            </p:txBody>
          </p:sp>
          <p:grpSp>
            <p:nvGrpSpPr>
              <p:cNvPr id="298" name="Group 115">
                <a:extLst>
                  <a:ext uri="{FF2B5EF4-FFF2-40B4-BE49-F238E27FC236}">
                    <a16:creationId xmlns:a16="http://schemas.microsoft.com/office/drawing/2014/main" id="{124EA14A-D933-4CDA-B71B-CFD11307B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775858" y="2824528"/>
                <a:ext cx="1272476" cy="1138597"/>
                <a:chOff x="3434525" y="1195388"/>
                <a:chExt cx="1254157" cy="67475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99" name="Picture 13" descr="C:\Documents and Settings\bbuck\My Documents\My Pictures\B4C.png">
                  <a:extLst>
                    <a:ext uri="{FF2B5EF4-FFF2-40B4-BE49-F238E27FC236}">
                      <a16:creationId xmlns:a16="http://schemas.microsoft.com/office/drawing/2014/main" id="{DFD47616-F766-4E64-B497-B59BCF8C6A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874743" y="1195388"/>
                  <a:ext cx="146857" cy="140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60D438BC-289C-45AF-AAF2-B113B7CE25E6}"/>
                    </a:ext>
                  </a:extLst>
                </p:cNvPr>
                <p:cNvCxnSpPr/>
                <p:nvPr/>
              </p:nvCxnSpPr>
              <p:spPr bwMode="auto">
                <a:xfrm rot="5400000">
                  <a:off x="3770890" y="1311827"/>
                  <a:ext cx="139868" cy="135884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01" name="Picture 16" descr="C:\Documents and Settings\bbuck\My Documents\My Pictures\B5C.png">
                  <a:extLst>
                    <a:ext uri="{FF2B5EF4-FFF2-40B4-BE49-F238E27FC236}">
                      <a16:creationId xmlns:a16="http://schemas.microsoft.com/office/drawing/2014/main" id="{48B3BD64-3F2E-47A0-A9BA-C427B12E03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670775" y="1399356"/>
                  <a:ext cx="146857" cy="140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FAF0288C-22AD-4D88-B447-F7A745EE896F}"/>
                    </a:ext>
                  </a:extLst>
                </p:cNvPr>
                <p:cNvCxnSpPr/>
                <p:nvPr/>
              </p:nvCxnSpPr>
              <p:spPr bwMode="auto">
                <a:xfrm>
                  <a:off x="3989698" y="1275867"/>
                  <a:ext cx="201828" cy="99905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03" name="Picture 7" descr="C:\Documents and Settings\bbuck\My Documents\My Pictures\B2C.png">
                  <a:extLst>
                    <a:ext uri="{FF2B5EF4-FFF2-40B4-BE49-F238E27FC236}">
                      <a16:creationId xmlns:a16="http://schemas.microsoft.com/office/drawing/2014/main" id="{136767C9-E45B-440B-AF87-0F5F61D953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29703" y="1309610"/>
                  <a:ext cx="146857" cy="140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AD0B6689-4211-4081-B06F-937A6EFBEED5}"/>
                    </a:ext>
                  </a:extLst>
                </p:cNvPr>
                <p:cNvCxnSpPr/>
                <p:nvPr/>
              </p:nvCxnSpPr>
              <p:spPr bwMode="auto">
                <a:xfrm>
                  <a:off x="3783873" y="1496658"/>
                  <a:ext cx="163860" cy="123883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05" name="Picture 19" descr="C:\Documents and Settings\bbuck\My Documents\My Pictures\B6C.png">
                  <a:extLst>
                    <a:ext uri="{FF2B5EF4-FFF2-40B4-BE49-F238E27FC236}">
                      <a16:creationId xmlns:a16="http://schemas.microsoft.com/office/drawing/2014/main" id="{2C230F0E-721F-4F3A-86B7-6543C773A0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874743" y="1552331"/>
                  <a:ext cx="146857" cy="140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06" name="Straight Connector 18">
                  <a:extLst>
                    <a:ext uri="{FF2B5EF4-FFF2-40B4-BE49-F238E27FC236}">
                      <a16:creationId xmlns:a16="http://schemas.microsoft.com/office/drawing/2014/main" id="{A07D7572-E3DD-4DD8-8279-FDD01FBF719F}"/>
                    </a:ext>
                  </a:extLst>
                </p:cNvPr>
                <p:cNvCxnSpPr/>
                <p:nvPr/>
              </p:nvCxnSpPr>
              <p:spPr bwMode="auto">
                <a:xfrm rot="5400000">
                  <a:off x="4105109" y="1522133"/>
                  <a:ext cx="205805" cy="10991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7" name="Straight Connector 19">
                  <a:extLst>
                    <a:ext uri="{FF2B5EF4-FFF2-40B4-BE49-F238E27FC236}">
                      <a16:creationId xmlns:a16="http://schemas.microsoft.com/office/drawing/2014/main" id="{D1512EA4-54E1-487F-8583-757173D21DE2}"/>
                    </a:ext>
                  </a:extLst>
                </p:cNvPr>
                <p:cNvCxnSpPr/>
                <p:nvPr/>
              </p:nvCxnSpPr>
              <p:spPr bwMode="auto">
                <a:xfrm>
                  <a:off x="4249476" y="1400749"/>
                  <a:ext cx="209821" cy="125881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08" name="Picture 10" descr="C:\Documents and Settings\bbuck\My Documents\My Pictures\B3C.png">
                  <a:extLst>
                    <a:ext uri="{FF2B5EF4-FFF2-40B4-BE49-F238E27FC236}">
                      <a16:creationId xmlns:a16="http://schemas.microsoft.com/office/drawing/2014/main" id="{E051DAF0-5E0F-48AF-86D3-0ECEFAEE12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384663" y="1450348"/>
                  <a:ext cx="146857" cy="140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7C742F82-75E8-43FF-83DB-EC7217683629}"/>
                    </a:ext>
                  </a:extLst>
                </p:cNvPr>
                <p:cNvCxnSpPr/>
                <p:nvPr/>
              </p:nvCxnSpPr>
              <p:spPr bwMode="auto">
                <a:xfrm rot="10800000" flipV="1">
                  <a:off x="3644991" y="1504651"/>
                  <a:ext cx="58950" cy="57945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10" name="Picture 13" descr="C:\Documents and Settings\bbuck\My Documents\My Pictures\B4C.png">
                  <a:extLst>
                    <a:ext uri="{FF2B5EF4-FFF2-40B4-BE49-F238E27FC236}">
                      <a16:creationId xmlns:a16="http://schemas.microsoft.com/office/drawing/2014/main" id="{F8EE2C1D-FA79-4C51-BE87-58D4055B24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591688" y="1535907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11" name="Straight Connector 24">
                  <a:extLst>
                    <a:ext uri="{FF2B5EF4-FFF2-40B4-BE49-F238E27FC236}">
                      <a16:creationId xmlns:a16="http://schemas.microsoft.com/office/drawing/2014/main" id="{71307DAF-1B57-4C9D-8042-5D1F18A70A36}"/>
                    </a:ext>
                  </a:extLst>
                </p:cNvPr>
                <p:cNvCxnSpPr/>
                <p:nvPr/>
              </p:nvCxnSpPr>
              <p:spPr bwMode="auto">
                <a:xfrm rot="16200000" flipH="1">
                  <a:off x="3620516" y="1610049"/>
                  <a:ext cx="79924" cy="369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12" name="Picture 7" descr="C:\Documents and Settings\bbuck\My Documents\My Pictures\B2C.png">
                  <a:extLst>
                    <a:ext uri="{FF2B5EF4-FFF2-40B4-BE49-F238E27FC236}">
                      <a16:creationId xmlns:a16="http://schemas.microsoft.com/office/drawing/2014/main" id="{F0A3D5B3-CD82-46A0-B75C-47AEDA68AF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644075" y="1640682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13" name="Straight Connector 26">
                  <a:extLst>
                    <a:ext uri="{FF2B5EF4-FFF2-40B4-BE49-F238E27FC236}">
                      <a16:creationId xmlns:a16="http://schemas.microsoft.com/office/drawing/2014/main" id="{5CFDD2AA-2154-4242-A28F-6EB5D3FE10F7}"/>
                    </a:ext>
                  </a:extLst>
                </p:cNvPr>
                <p:cNvCxnSpPr/>
                <p:nvPr/>
              </p:nvCxnSpPr>
              <p:spPr bwMode="auto">
                <a:xfrm rot="16200000" flipH="1">
                  <a:off x="3647493" y="1738928"/>
                  <a:ext cx="89915" cy="10991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4" name="Straight Connector 27">
                  <a:extLst>
                    <a:ext uri="{FF2B5EF4-FFF2-40B4-BE49-F238E27FC236}">
                      <a16:creationId xmlns:a16="http://schemas.microsoft.com/office/drawing/2014/main" id="{441333DB-1F10-4E6C-A7C4-2E73584B0DE4}"/>
                    </a:ext>
                  </a:extLst>
                </p:cNvPr>
                <p:cNvCxnSpPr/>
                <p:nvPr/>
              </p:nvCxnSpPr>
              <p:spPr bwMode="auto">
                <a:xfrm>
                  <a:off x="3707938" y="1687478"/>
                  <a:ext cx="89923" cy="48953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15" name="Picture 4" descr="C:\Documents and Settings\bbuck\My Documents\My Pictures\B1C.png">
                  <a:extLst>
                    <a:ext uri="{FF2B5EF4-FFF2-40B4-BE49-F238E27FC236}">
                      <a16:creationId xmlns:a16="http://schemas.microsoft.com/office/drawing/2014/main" id="{99420759-54D2-4E57-A9DE-EE1CB4060B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3661058" y="1755289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6" name="Picture 10" descr="C:\Documents and Settings\bbuck\My Documents\My Pictures\B3C.png">
                  <a:extLst>
                    <a:ext uri="{FF2B5EF4-FFF2-40B4-BE49-F238E27FC236}">
                      <a16:creationId xmlns:a16="http://schemas.microsoft.com/office/drawing/2014/main" id="{3B283793-EB9F-4034-9D13-FA87C2B8DC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3764394" y="1698297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17" name="Straight Connector 30">
                  <a:extLst>
                    <a:ext uri="{FF2B5EF4-FFF2-40B4-BE49-F238E27FC236}">
                      <a16:creationId xmlns:a16="http://schemas.microsoft.com/office/drawing/2014/main" id="{362BB9DA-C90D-49E1-BE25-758F14B0410A}"/>
                    </a:ext>
                  </a:extLst>
                </p:cNvPr>
                <p:cNvCxnSpPr/>
                <p:nvPr/>
              </p:nvCxnSpPr>
              <p:spPr bwMode="auto">
                <a:xfrm rot="16200000" flipH="1">
                  <a:off x="3911269" y="1713952"/>
                  <a:ext cx="109896" cy="1498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18" name="Picture 17" descr="C:\Documents and Settings\bbuck\My Documents\My Pictures\B6A.png">
                  <a:extLst>
                    <a:ext uri="{FF2B5EF4-FFF2-40B4-BE49-F238E27FC236}">
                      <a16:creationId xmlns:a16="http://schemas.microsoft.com/office/drawing/2014/main" id="{D564615C-F973-487D-91FB-233B1D4203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932206" y="1745457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19" name="Straight Connector 32">
                  <a:extLst>
                    <a:ext uri="{FF2B5EF4-FFF2-40B4-BE49-F238E27FC236}">
                      <a16:creationId xmlns:a16="http://schemas.microsoft.com/office/drawing/2014/main" id="{0EF185F5-EE90-4BA2-92B3-E1A8B78EA663}"/>
                    </a:ext>
                  </a:extLst>
                </p:cNvPr>
                <p:cNvCxnSpPr/>
                <p:nvPr/>
              </p:nvCxnSpPr>
              <p:spPr bwMode="auto">
                <a:xfrm rot="5400000">
                  <a:off x="4114097" y="1718946"/>
                  <a:ext cx="119887" cy="2697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0" name="Straight Connector 33">
                  <a:extLst>
                    <a:ext uri="{FF2B5EF4-FFF2-40B4-BE49-F238E27FC236}">
                      <a16:creationId xmlns:a16="http://schemas.microsoft.com/office/drawing/2014/main" id="{145529F5-4754-4524-946F-5E173E884FC6}"/>
                    </a:ext>
                  </a:extLst>
                </p:cNvPr>
                <p:cNvCxnSpPr/>
                <p:nvPr/>
              </p:nvCxnSpPr>
              <p:spPr bwMode="auto">
                <a:xfrm rot="16200000" flipH="1">
                  <a:off x="4171550" y="1718446"/>
                  <a:ext cx="162846" cy="54953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1" name="Straight Connector 34">
                  <a:extLst>
                    <a:ext uri="{FF2B5EF4-FFF2-40B4-BE49-F238E27FC236}">
                      <a16:creationId xmlns:a16="http://schemas.microsoft.com/office/drawing/2014/main" id="{B580105D-C87F-4C38-8BC8-681F533561A0}"/>
                    </a:ext>
                  </a:extLst>
                </p:cNvPr>
                <p:cNvCxnSpPr/>
                <p:nvPr/>
              </p:nvCxnSpPr>
              <p:spPr bwMode="auto">
                <a:xfrm>
                  <a:off x="4252473" y="1648514"/>
                  <a:ext cx="111905" cy="79924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22" name="Picture 2" descr="C:\Documents and Settings\bbuck\My Documents\My Pictures\B1A.png">
                  <a:extLst>
                    <a:ext uri="{FF2B5EF4-FFF2-40B4-BE49-F238E27FC236}">
                      <a16:creationId xmlns:a16="http://schemas.microsoft.com/office/drawing/2014/main" id="{3DED2579-0614-4731-9C9C-0F6262C377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246531" y="1797844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3" name="Picture 5" descr="C:\Documents and Settings\bbuck\My Documents\My Pictures\B2A.png">
                  <a:extLst>
                    <a:ext uri="{FF2B5EF4-FFF2-40B4-BE49-F238E27FC236}">
                      <a16:creationId xmlns:a16="http://schemas.microsoft.com/office/drawing/2014/main" id="{23A0EC0B-0C34-452A-AC6D-A94C8B27E5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325113" y="1693069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4" name="Picture 11" descr="C:\Documents and Settings\bbuck\My Documents\My Pictures\B4A.png">
                  <a:extLst>
                    <a:ext uri="{FF2B5EF4-FFF2-40B4-BE49-F238E27FC236}">
                      <a16:creationId xmlns:a16="http://schemas.microsoft.com/office/drawing/2014/main" id="{99185D16-9454-447B-B33A-18219C1B38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4115563" y="1771651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25" name="Straight Connector 38">
                  <a:extLst>
                    <a:ext uri="{FF2B5EF4-FFF2-40B4-BE49-F238E27FC236}">
                      <a16:creationId xmlns:a16="http://schemas.microsoft.com/office/drawing/2014/main" id="{78C04FB9-0D42-48F6-A799-97C56F648760}"/>
                    </a:ext>
                  </a:extLst>
                </p:cNvPr>
                <p:cNvCxnSpPr/>
                <p:nvPr/>
              </p:nvCxnSpPr>
              <p:spPr bwMode="auto">
                <a:xfrm>
                  <a:off x="4509255" y="1535622"/>
                  <a:ext cx="138881" cy="6593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6" name="Straight Connector 39">
                  <a:extLst>
                    <a:ext uri="{FF2B5EF4-FFF2-40B4-BE49-F238E27FC236}">
                      <a16:creationId xmlns:a16="http://schemas.microsoft.com/office/drawing/2014/main" id="{DC919E64-9057-42B1-BC0A-2D7272CDB86D}"/>
                    </a:ext>
                  </a:extLst>
                </p:cNvPr>
                <p:cNvCxnSpPr/>
                <p:nvPr/>
              </p:nvCxnSpPr>
              <p:spPr bwMode="auto">
                <a:xfrm rot="16200000" flipH="1">
                  <a:off x="4455305" y="1606552"/>
                  <a:ext cx="96908" cy="3896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27" name="Picture 8" descr="C:\Documents and Settings\bbuck\My Documents\My Pictures\B3A.png">
                  <a:extLst>
                    <a:ext uri="{FF2B5EF4-FFF2-40B4-BE49-F238E27FC236}">
                      <a16:creationId xmlns:a16="http://schemas.microsoft.com/office/drawing/2014/main" id="{88D25357-C037-4B07-9A3F-4BD57067FC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4613244" y="1562101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8" name="Picture 14" descr="C:\Documents and Settings\bbuck\My Documents\My Pictures\B5A.png">
                  <a:extLst>
                    <a:ext uri="{FF2B5EF4-FFF2-40B4-BE49-F238E27FC236}">
                      <a16:creationId xmlns:a16="http://schemas.microsoft.com/office/drawing/2014/main" id="{2B32EAFA-BA94-4532-BD0D-4DCAEB7E4F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4482275" y="1640682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29" name="Straight Connector 42">
                  <a:extLst>
                    <a:ext uri="{FF2B5EF4-FFF2-40B4-BE49-F238E27FC236}">
                      <a16:creationId xmlns:a16="http://schemas.microsoft.com/office/drawing/2014/main" id="{181638DA-0A19-41A6-8FC2-C449D2EF7172}"/>
                    </a:ext>
                  </a:extLst>
                </p:cNvPr>
                <p:cNvCxnSpPr/>
                <p:nvPr/>
              </p:nvCxnSpPr>
              <p:spPr bwMode="auto">
                <a:xfrm rot="10800000" flipV="1">
                  <a:off x="3472139" y="1585574"/>
                  <a:ext cx="141879" cy="8691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30" name="Picture 10" descr="C:\Documents and Settings\bbuck\My Documents\My Pictures\B3C.png">
                  <a:extLst>
                    <a:ext uri="{FF2B5EF4-FFF2-40B4-BE49-F238E27FC236}">
                      <a16:creationId xmlns:a16="http://schemas.microsoft.com/office/drawing/2014/main" id="{212ACFDE-9E04-4B41-82BA-C57B029E59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3434525" y="1640682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31" name="Straight Connector 44">
                  <a:extLst>
                    <a:ext uri="{FF2B5EF4-FFF2-40B4-BE49-F238E27FC236}">
                      <a16:creationId xmlns:a16="http://schemas.microsoft.com/office/drawing/2014/main" id="{C718BD23-9478-4DD8-B7FC-AE9BA36F1CA1}"/>
                    </a:ext>
                  </a:extLst>
                </p:cNvPr>
                <p:cNvCxnSpPr/>
                <p:nvPr/>
              </p:nvCxnSpPr>
              <p:spPr bwMode="auto">
                <a:xfrm rot="10800000" flipV="1">
                  <a:off x="3574052" y="1690475"/>
                  <a:ext cx="84927" cy="5494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32" name="Picture 19" descr="C:\Documents and Settings\bbuck\My Documents\My Pictures\B6C.png">
                  <a:extLst>
                    <a:ext uri="{FF2B5EF4-FFF2-40B4-BE49-F238E27FC236}">
                      <a16:creationId xmlns:a16="http://schemas.microsoft.com/office/drawing/2014/main" id="{F54EC3A3-7352-4BDD-B7AF-39D58F8115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3529513" y="1711203"/>
                  <a:ext cx="75438" cy="72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6E0D7D0D-EEBB-4265-9AE9-76F28EF287C7}"/>
                    </a:ext>
                  </a:extLst>
                </p:cNvPr>
                <p:cNvCxnSpPr>
                  <a:endCxn id="318" idx="3"/>
                </p:cNvCxnSpPr>
                <p:nvPr/>
              </p:nvCxnSpPr>
              <p:spPr bwMode="auto">
                <a:xfrm flipH="1">
                  <a:off x="4007644" y="1620541"/>
                  <a:ext cx="190875" cy="161063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34" name="Picture 4" descr="C:\Documents and Settings\bbuck\My Documents\My Pictures\B1C.png">
                  <a:extLst>
                    <a:ext uri="{FF2B5EF4-FFF2-40B4-BE49-F238E27FC236}">
                      <a16:creationId xmlns:a16="http://schemas.microsoft.com/office/drawing/2014/main" id="{77CCD243-90EA-4374-B658-280D5A10CC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4129703" y="1552331"/>
                  <a:ext cx="146857" cy="1407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89" name="Isosceles Triangle 188">
              <a:extLst>
                <a:ext uri="{FF2B5EF4-FFF2-40B4-BE49-F238E27FC236}">
                  <a16:creationId xmlns:a16="http://schemas.microsoft.com/office/drawing/2014/main" id="{E1DCD53F-0817-4F4F-92FA-9F2A87F332E2}"/>
                </a:ext>
              </a:extLst>
            </p:cNvPr>
            <p:cNvSpPr/>
            <p:nvPr/>
          </p:nvSpPr>
          <p:spPr bwMode="auto">
            <a:xfrm>
              <a:off x="4651023" y="5386504"/>
              <a:ext cx="151721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0" name="Isosceles Triangle 189">
              <a:extLst>
                <a:ext uri="{FF2B5EF4-FFF2-40B4-BE49-F238E27FC236}">
                  <a16:creationId xmlns:a16="http://schemas.microsoft.com/office/drawing/2014/main" id="{C8B80F1D-1DFF-4B40-B191-D231FD960F51}"/>
                </a:ext>
              </a:extLst>
            </p:cNvPr>
            <p:cNvSpPr/>
            <p:nvPr/>
          </p:nvSpPr>
          <p:spPr bwMode="auto">
            <a:xfrm flipV="1">
              <a:off x="4506627" y="5386504"/>
              <a:ext cx="151721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1" name="Isosceles Triangle 190">
              <a:extLst>
                <a:ext uri="{FF2B5EF4-FFF2-40B4-BE49-F238E27FC236}">
                  <a16:creationId xmlns:a16="http://schemas.microsoft.com/office/drawing/2014/main" id="{529F04CC-2261-4A85-BCC4-8BA7DCFC0C1E}"/>
                </a:ext>
              </a:extLst>
            </p:cNvPr>
            <p:cNvSpPr/>
            <p:nvPr/>
          </p:nvSpPr>
          <p:spPr bwMode="auto">
            <a:xfrm flipV="1">
              <a:off x="4802744" y="5386504"/>
              <a:ext cx="151720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2" name="Diamond 191">
              <a:extLst>
                <a:ext uri="{FF2B5EF4-FFF2-40B4-BE49-F238E27FC236}">
                  <a16:creationId xmlns:a16="http://schemas.microsoft.com/office/drawing/2014/main" id="{BDA46319-5A63-469A-A7D4-630C12DE5290}"/>
                </a:ext>
              </a:extLst>
            </p:cNvPr>
            <p:cNvSpPr/>
            <p:nvPr/>
          </p:nvSpPr>
          <p:spPr bwMode="auto">
            <a:xfrm>
              <a:off x="4375833" y="5383674"/>
              <a:ext cx="133932" cy="120837"/>
            </a:xfrm>
            <a:prstGeom prst="diamon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3" name="Isosceles Triangle 192">
              <a:extLst>
                <a:ext uri="{FF2B5EF4-FFF2-40B4-BE49-F238E27FC236}">
                  <a16:creationId xmlns:a16="http://schemas.microsoft.com/office/drawing/2014/main" id="{616D401E-7A8D-45BD-93DB-ADFA610DDF3E}"/>
                </a:ext>
              </a:extLst>
            </p:cNvPr>
            <p:cNvSpPr/>
            <p:nvPr/>
          </p:nvSpPr>
          <p:spPr bwMode="auto">
            <a:xfrm flipV="1">
              <a:off x="4391528" y="5207945"/>
              <a:ext cx="151721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4" name="Isosceles Triangle 193">
              <a:extLst>
                <a:ext uri="{FF2B5EF4-FFF2-40B4-BE49-F238E27FC236}">
                  <a16:creationId xmlns:a16="http://schemas.microsoft.com/office/drawing/2014/main" id="{B132830C-6658-4E6F-967A-3066A359B69B}"/>
                </a:ext>
              </a:extLst>
            </p:cNvPr>
            <p:cNvSpPr/>
            <p:nvPr/>
          </p:nvSpPr>
          <p:spPr bwMode="auto">
            <a:xfrm flipV="1">
              <a:off x="4671948" y="5207945"/>
              <a:ext cx="151721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5" name="Isosceles Triangle 194">
              <a:extLst>
                <a:ext uri="{FF2B5EF4-FFF2-40B4-BE49-F238E27FC236}">
                  <a16:creationId xmlns:a16="http://schemas.microsoft.com/office/drawing/2014/main" id="{273B8ECB-A4A7-4075-96B8-189A21F7E427}"/>
                </a:ext>
              </a:extLst>
            </p:cNvPr>
            <p:cNvSpPr/>
            <p:nvPr/>
          </p:nvSpPr>
          <p:spPr bwMode="auto">
            <a:xfrm>
              <a:off x="4534876" y="5207945"/>
              <a:ext cx="151720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6" name="Isosceles Triangle 195">
              <a:extLst>
                <a:ext uri="{FF2B5EF4-FFF2-40B4-BE49-F238E27FC236}">
                  <a16:creationId xmlns:a16="http://schemas.microsoft.com/office/drawing/2014/main" id="{24E5CE99-5A9C-4B63-8E95-F2C68E00EEE5}"/>
                </a:ext>
              </a:extLst>
            </p:cNvPr>
            <p:cNvSpPr/>
            <p:nvPr/>
          </p:nvSpPr>
          <p:spPr bwMode="auto">
            <a:xfrm>
              <a:off x="4823669" y="5207945"/>
              <a:ext cx="151720" cy="118006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7" name="Isosceles Triangle 196">
              <a:extLst>
                <a:ext uri="{FF2B5EF4-FFF2-40B4-BE49-F238E27FC236}">
                  <a16:creationId xmlns:a16="http://schemas.microsoft.com/office/drawing/2014/main" id="{0DBBD111-9303-4E34-B9BF-5390438203BA}"/>
                </a:ext>
              </a:extLst>
            </p:cNvPr>
            <p:cNvSpPr/>
            <p:nvPr/>
          </p:nvSpPr>
          <p:spPr bwMode="auto">
            <a:xfrm>
              <a:off x="4369555" y="5038161"/>
              <a:ext cx="151720" cy="118005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8" name="Isosceles Triangle 197">
              <a:extLst>
                <a:ext uri="{FF2B5EF4-FFF2-40B4-BE49-F238E27FC236}">
                  <a16:creationId xmlns:a16="http://schemas.microsoft.com/office/drawing/2014/main" id="{5D28A0AF-1C5A-403A-9261-A37855EF7AC6}"/>
                </a:ext>
              </a:extLst>
            </p:cNvPr>
            <p:cNvSpPr/>
            <p:nvPr/>
          </p:nvSpPr>
          <p:spPr bwMode="auto">
            <a:xfrm>
              <a:off x="4651020" y="5038161"/>
              <a:ext cx="151721" cy="118005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199" name="Isosceles Triangle 198">
              <a:extLst>
                <a:ext uri="{FF2B5EF4-FFF2-40B4-BE49-F238E27FC236}">
                  <a16:creationId xmlns:a16="http://schemas.microsoft.com/office/drawing/2014/main" id="{F07D0A98-00DE-4079-90F8-886A22BB8951}"/>
                </a:ext>
              </a:extLst>
            </p:cNvPr>
            <p:cNvSpPr/>
            <p:nvPr/>
          </p:nvSpPr>
          <p:spPr bwMode="auto">
            <a:xfrm flipV="1">
              <a:off x="4506626" y="5038161"/>
              <a:ext cx="151721" cy="118005"/>
            </a:xfrm>
            <a:prstGeom prst="triangl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200" name="Hexagon 199">
              <a:extLst>
                <a:ext uri="{FF2B5EF4-FFF2-40B4-BE49-F238E27FC236}">
                  <a16:creationId xmlns:a16="http://schemas.microsoft.com/office/drawing/2014/main" id="{8115E285-B6D0-4E9F-BBEB-5B3707F7F6FA}"/>
                </a:ext>
              </a:extLst>
            </p:cNvPr>
            <p:cNvSpPr/>
            <p:nvPr/>
          </p:nvSpPr>
          <p:spPr bwMode="auto">
            <a:xfrm>
              <a:off x="4823669" y="5052324"/>
              <a:ext cx="132886" cy="103845"/>
            </a:xfrm>
            <a:prstGeom prst="hexagon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4498" tIns="52249" rIns="104498" bIns="52249"/>
            <a:lstStyle/>
            <a:p>
              <a:pPr algn="r">
                <a:defRPr/>
              </a:pPr>
              <a:endParaRPr lang="en-US" sz="1800" dirty="0"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sp>
          <p:nvSpPr>
            <p:cNvPr id="201" name="Text Box 92">
              <a:extLst>
                <a:ext uri="{FF2B5EF4-FFF2-40B4-BE49-F238E27FC236}">
                  <a16:creationId xmlns:a16="http://schemas.microsoft.com/office/drawing/2014/main" id="{0CB3AF2A-A562-40E6-A47B-7A44BECDC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720" y="5572534"/>
              <a:ext cx="69396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1600" b="1" dirty="0">
                  <a:solidFill>
                    <a:srgbClr val="00649C"/>
                  </a:solidFill>
                  <a:latin typeface="Helvetica"/>
                  <a:ea typeface="Calibri" charset="0"/>
                  <a:cs typeface="Helvetica"/>
                </a:rPr>
                <a:t>Morph</a:t>
              </a:r>
              <a:endParaRPr lang="en-US" sz="1600" dirty="0">
                <a:solidFill>
                  <a:srgbClr val="00649C"/>
                </a:solidFill>
                <a:latin typeface="Helvetica"/>
                <a:ea typeface="Calibri" charset="0"/>
                <a:cs typeface="Helvetica"/>
              </a:endParaRPr>
            </a:p>
          </p:txBody>
        </p:sp>
        <p:sp>
          <p:nvSpPr>
            <p:cNvPr id="202" name="Text Box 92">
              <a:extLst>
                <a:ext uri="{FF2B5EF4-FFF2-40B4-BE49-F238E27FC236}">
                  <a16:creationId xmlns:a16="http://schemas.microsoft.com/office/drawing/2014/main" id="{7BD1B959-4EE4-41A6-AF54-05EF84B68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115" y="5567393"/>
              <a:ext cx="61271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1600" b="1" dirty="0" err="1">
                  <a:solidFill>
                    <a:srgbClr val="00649C"/>
                  </a:solidFill>
                  <a:latin typeface="Helvetica"/>
                  <a:ea typeface="Calibri" charset="0"/>
                  <a:cs typeface="Helvetica"/>
                </a:rPr>
                <a:t>Phon</a:t>
              </a:r>
              <a:endParaRPr lang="en-US" sz="1600" dirty="0">
                <a:solidFill>
                  <a:srgbClr val="00649C"/>
                </a:solidFill>
                <a:latin typeface="Helvetica"/>
                <a:ea typeface="Calibri" charset="0"/>
                <a:cs typeface="Helvetica"/>
              </a:endParaRPr>
            </a:p>
          </p:txBody>
        </p:sp>
        <p:sp>
          <p:nvSpPr>
            <p:cNvPr id="203" name="Text Box 92">
              <a:extLst>
                <a:ext uri="{FF2B5EF4-FFF2-40B4-BE49-F238E27FC236}">
                  <a16:creationId xmlns:a16="http://schemas.microsoft.com/office/drawing/2014/main" id="{0A19E434-C4F1-46E8-882E-2C7011FA4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458478" y="5556894"/>
              <a:ext cx="1690188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0649C"/>
                  </a:solidFill>
                  <a:latin typeface="Helvetica"/>
                  <a:ea typeface="ＭＳ Ｐゴシック" pitchFamily="-110" charset="-128"/>
                  <a:cs typeface="Helvetica"/>
                </a:rPr>
                <a:t>NL e.g. English</a:t>
              </a:r>
              <a:endParaRPr lang="en-US" sz="1800" dirty="0">
                <a:solidFill>
                  <a:srgbClr val="00649C"/>
                </a:solidFill>
                <a:latin typeface="Helvetica"/>
                <a:ea typeface="ＭＳ Ｐゴシック" pitchFamily="-110" charset="-128"/>
                <a:cs typeface="Helvetica"/>
              </a:endParaRPr>
            </a:p>
          </p:txBody>
        </p:sp>
        <p:grpSp>
          <p:nvGrpSpPr>
            <p:cNvPr id="204" name="Group 211">
              <a:extLst>
                <a:ext uri="{FF2B5EF4-FFF2-40B4-BE49-F238E27FC236}">
                  <a16:creationId xmlns:a16="http://schemas.microsoft.com/office/drawing/2014/main" id="{F6D22B61-43D1-4670-9A60-C64B054CDD5E}"/>
                </a:ext>
              </a:extLst>
            </p:cNvPr>
            <p:cNvGrpSpPr/>
            <p:nvPr/>
          </p:nvGrpSpPr>
          <p:grpSpPr>
            <a:xfrm>
              <a:off x="3532747" y="4974316"/>
              <a:ext cx="661879" cy="596600"/>
              <a:chOff x="308650" y="1520340"/>
              <a:chExt cx="1004193" cy="1003238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F3DEB12B-A783-4108-B937-138F9CA229FF}"/>
                  </a:ext>
                </a:extLst>
              </p:cNvPr>
              <p:cNvSpPr/>
              <p:nvPr/>
            </p:nvSpPr>
            <p:spPr bwMode="auto">
              <a:xfrm>
                <a:off x="308650" y="1520340"/>
                <a:ext cx="1004193" cy="1003238"/>
              </a:xfrm>
              <a:prstGeom prst="rect">
                <a:avLst/>
              </a:prstGeom>
              <a:gradFill flip="none" rotWithShape="1">
                <a:gsLst>
                  <a:gs pos="17000">
                    <a:schemeClr val="bg1">
                      <a:lumMod val="85000"/>
                    </a:schemeClr>
                  </a:gs>
                  <a:gs pos="100000">
                    <a:srgbClr val="FFEBFA">
                      <a:alpha val="4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grpSp>
            <p:nvGrpSpPr>
              <p:cNvPr id="281" name="Group 169">
                <a:extLst>
                  <a:ext uri="{FF2B5EF4-FFF2-40B4-BE49-F238E27FC236}">
                    <a16:creationId xmlns:a16="http://schemas.microsoft.com/office/drawing/2014/main" id="{31A894E2-819F-45C1-B284-C34AF82532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150" y="2225964"/>
                <a:ext cx="885821" cy="198438"/>
                <a:chOff x="379859" y="3883604"/>
                <a:chExt cx="662946" cy="1484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92" name="Isosceles Triangle 291">
                  <a:extLst>
                    <a:ext uri="{FF2B5EF4-FFF2-40B4-BE49-F238E27FC236}">
                      <a16:creationId xmlns:a16="http://schemas.microsoft.com/office/drawing/2014/main" id="{F601E7D3-0AB4-438C-9BF7-9906F3A4052E}"/>
                    </a:ext>
                  </a:extLst>
                </p:cNvPr>
                <p:cNvSpPr/>
                <p:nvPr/>
              </p:nvSpPr>
              <p:spPr bwMode="auto">
                <a:xfrm>
                  <a:off x="379859" y="3883604"/>
                  <a:ext cx="172271" cy="148497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93" name="Isosceles Triangle 292">
                  <a:extLst>
                    <a:ext uri="{FF2B5EF4-FFF2-40B4-BE49-F238E27FC236}">
                      <a16:creationId xmlns:a16="http://schemas.microsoft.com/office/drawing/2014/main" id="{776A1EC7-C31C-4DC2-9A3C-74514B2701D5}"/>
                    </a:ext>
                  </a:extLst>
                </p:cNvPr>
                <p:cNvSpPr/>
                <p:nvPr/>
              </p:nvSpPr>
              <p:spPr bwMode="auto">
                <a:xfrm>
                  <a:off x="698262" y="3883604"/>
                  <a:ext cx="172271" cy="148497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94" name="Isosceles Triangle 293">
                  <a:extLst>
                    <a:ext uri="{FF2B5EF4-FFF2-40B4-BE49-F238E27FC236}">
                      <a16:creationId xmlns:a16="http://schemas.microsoft.com/office/drawing/2014/main" id="{8D43DB7A-12B3-40C5-8626-9E99A6BE423C}"/>
                    </a:ext>
                  </a:extLst>
                </p:cNvPr>
                <p:cNvSpPr/>
                <p:nvPr/>
              </p:nvSpPr>
              <p:spPr bwMode="auto">
                <a:xfrm flipV="1">
                  <a:off x="535497" y="3883604"/>
                  <a:ext cx="172273" cy="148497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95" name="Isosceles Triangle 294">
                  <a:extLst>
                    <a:ext uri="{FF2B5EF4-FFF2-40B4-BE49-F238E27FC236}">
                      <a16:creationId xmlns:a16="http://schemas.microsoft.com/office/drawing/2014/main" id="{8D061063-0D56-4F75-9533-4B8E0B496AE7}"/>
                    </a:ext>
                  </a:extLst>
                </p:cNvPr>
                <p:cNvSpPr/>
                <p:nvPr/>
              </p:nvSpPr>
              <p:spPr bwMode="auto">
                <a:xfrm flipV="1">
                  <a:off x="870533" y="3883604"/>
                  <a:ext cx="172272" cy="148496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</p:grpSp>
          <p:grpSp>
            <p:nvGrpSpPr>
              <p:cNvPr id="282" name="Group 170">
                <a:extLst>
                  <a:ext uri="{FF2B5EF4-FFF2-40B4-BE49-F238E27FC236}">
                    <a16:creationId xmlns:a16="http://schemas.microsoft.com/office/drawing/2014/main" id="{79E833D2-977B-4677-A67A-025B8FB444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152" y="1929116"/>
                <a:ext cx="885823" cy="203206"/>
                <a:chOff x="379859" y="3632888"/>
                <a:chExt cx="662946" cy="1520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8" name="Isosceles Triangle 287">
                  <a:extLst>
                    <a:ext uri="{FF2B5EF4-FFF2-40B4-BE49-F238E27FC236}">
                      <a16:creationId xmlns:a16="http://schemas.microsoft.com/office/drawing/2014/main" id="{1795EA50-2CF9-4AE5-B4A6-F71AF954704C}"/>
                    </a:ext>
                  </a:extLst>
                </p:cNvPr>
                <p:cNvSpPr/>
                <p:nvPr/>
              </p:nvSpPr>
              <p:spPr bwMode="auto">
                <a:xfrm flipV="1">
                  <a:off x="698262" y="3636456"/>
                  <a:ext cx="172271" cy="148496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89" name="Isosceles Triangle 288">
                  <a:extLst>
                    <a:ext uri="{FF2B5EF4-FFF2-40B4-BE49-F238E27FC236}">
                      <a16:creationId xmlns:a16="http://schemas.microsoft.com/office/drawing/2014/main" id="{7CD39CFC-C279-48AC-B7E5-773080C95051}"/>
                    </a:ext>
                  </a:extLst>
                </p:cNvPr>
                <p:cNvSpPr/>
                <p:nvPr/>
              </p:nvSpPr>
              <p:spPr bwMode="auto">
                <a:xfrm>
                  <a:off x="543813" y="3636456"/>
                  <a:ext cx="172271" cy="148496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90" name="Isosceles Triangle 289">
                  <a:extLst>
                    <a:ext uri="{FF2B5EF4-FFF2-40B4-BE49-F238E27FC236}">
                      <a16:creationId xmlns:a16="http://schemas.microsoft.com/office/drawing/2014/main" id="{6014BEC3-9914-4CC8-B683-F73AE97C417B}"/>
                    </a:ext>
                  </a:extLst>
                </p:cNvPr>
                <p:cNvSpPr/>
                <p:nvPr/>
              </p:nvSpPr>
              <p:spPr bwMode="auto">
                <a:xfrm>
                  <a:off x="870533" y="3636456"/>
                  <a:ext cx="172272" cy="148496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2780C96D-1438-4005-A931-89DE2A88FE54}"/>
                    </a:ext>
                  </a:extLst>
                </p:cNvPr>
                <p:cNvSpPr/>
                <p:nvPr/>
              </p:nvSpPr>
              <p:spPr bwMode="auto">
                <a:xfrm>
                  <a:off x="379859" y="3632888"/>
                  <a:ext cx="152073" cy="15206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</p:grpSp>
          <p:grpSp>
            <p:nvGrpSpPr>
              <p:cNvPr id="283" name="Group 171">
                <a:extLst>
                  <a:ext uri="{FF2B5EF4-FFF2-40B4-BE49-F238E27FC236}">
                    <a16:creationId xmlns:a16="http://schemas.microsoft.com/office/drawing/2014/main" id="{FBB19908-FC44-402F-813E-F8BFA06BA3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795" y="1634684"/>
                <a:ext cx="885826" cy="198442"/>
                <a:chOff x="379857" y="3421618"/>
                <a:chExt cx="662948" cy="14849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4" name="Isosceles Triangle 283">
                  <a:extLst>
                    <a:ext uri="{FF2B5EF4-FFF2-40B4-BE49-F238E27FC236}">
                      <a16:creationId xmlns:a16="http://schemas.microsoft.com/office/drawing/2014/main" id="{381985E9-0BF0-4C50-AF86-06EEE5DA1D3D}"/>
                    </a:ext>
                  </a:extLst>
                </p:cNvPr>
                <p:cNvSpPr/>
                <p:nvPr/>
              </p:nvSpPr>
              <p:spPr bwMode="auto">
                <a:xfrm>
                  <a:off x="379857" y="3421622"/>
                  <a:ext cx="172271" cy="148494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85" name="Isosceles Triangle 284">
                  <a:extLst>
                    <a:ext uri="{FF2B5EF4-FFF2-40B4-BE49-F238E27FC236}">
                      <a16:creationId xmlns:a16="http://schemas.microsoft.com/office/drawing/2014/main" id="{A2F263D4-D461-403F-9E29-FBFA5E2E2F7B}"/>
                    </a:ext>
                  </a:extLst>
                </p:cNvPr>
                <p:cNvSpPr/>
                <p:nvPr/>
              </p:nvSpPr>
              <p:spPr bwMode="auto">
                <a:xfrm flipV="1">
                  <a:off x="535495" y="3421618"/>
                  <a:ext cx="172272" cy="148494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86" name="Isosceles Triangle 285">
                  <a:extLst>
                    <a:ext uri="{FF2B5EF4-FFF2-40B4-BE49-F238E27FC236}">
                      <a16:creationId xmlns:a16="http://schemas.microsoft.com/office/drawing/2014/main" id="{89F85C39-A355-4C51-A8E3-0DE0E2AD48C2}"/>
                    </a:ext>
                  </a:extLst>
                </p:cNvPr>
                <p:cNvSpPr/>
                <p:nvPr/>
              </p:nvSpPr>
              <p:spPr bwMode="auto">
                <a:xfrm flipV="1">
                  <a:off x="870533" y="3421622"/>
                  <a:ext cx="172272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03E18643-86AB-43D4-A985-760594FFB15A}"/>
                    </a:ext>
                  </a:extLst>
                </p:cNvPr>
                <p:cNvSpPr/>
                <p:nvPr/>
              </p:nvSpPr>
              <p:spPr bwMode="auto">
                <a:xfrm>
                  <a:off x="731528" y="3458447"/>
                  <a:ext cx="111679" cy="111670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</p:grpSp>
        </p:grpSp>
        <p:grpSp>
          <p:nvGrpSpPr>
            <p:cNvPr id="205" name="Group 212">
              <a:extLst>
                <a:ext uri="{FF2B5EF4-FFF2-40B4-BE49-F238E27FC236}">
                  <a16:creationId xmlns:a16="http://schemas.microsoft.com/office/drawing/2014/main" id="{32C735D3-6697-42D3-9B04-59E9E40C3296}"/>
                </a:ext>
              </a:extLst>
            </p:cNvPr>
            <p:cNvGrpSpPr/>
            <p:nvPr/>
          </p:nvGrpSpPr>
          <p:grpSpPr>
            <a:xfrm>
              <a:off x="4802745" y="4964754"/>
              <a:ext cx="1581516" cy="1463922"/>
              <a:chOff x="2170554" y="1831986"/>
              <a:chExt cx="2588018" cy="1632318"/>
            </a:xfrm>
          </p:grpSpPr>
          <p:sp>
            <p:nvSpPr>
              <p:cNvPr id="242" name="Text Box 92">
                <a:extLst>
                  <a:ext uri="{FF2B5EF4-FFF2-40B4-BE49-F238E27FC236}">
                    <a16:creationId xmlns:a16="http://schemas.microsoft.com/office/drawing/2014/main" id="{042F6A1A-FCCB-4283-B202-0BD86CB362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0554" y="3194050"/>
                <a:ext cx="2588018" cy="270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ct val="50000"/>
                  </a:spcBef>
                </a:pPr>
                <a:r>
                  <a:rPr lang="en-US" sz="1800" b="1" dirty="0">
                    <a:solidFill>
                      <a:srgbClr val="00649C"/>
                    </a:solidFill>
                    <a:latin typeface="Helvetica"/>
                    <a:ea typeface="Calibri" charset="0"/>
                    <a:cs typeface="Helvetica"/>
                  </a:rPr>
                  <a:t>Lexicon</a:t>
                </a:r>
                <a:endParaRPr lang="en-US" sz="1800" dirty="0">
                  <a:solidFill>
                    <a:srgbClr val="00649C"/>
                  </a:solidFill>
                  <a:latin typeface="Helvetica"/>
                  <a:ea typeface="Calibri" charset="0"/>
                  <a:cs typeface="Helvetica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D75163D5-AE5D-4BFA-A8B2-72063D179666}"/>
                  </a:ext>
                </a:extLst>
              </p:cNvPr>
              <p:cNvSpPr/>
              <p:nvPr/>
            </p:nvSpPr>
            <p:spPr bwMode="auto">
              <a:xfrm>
                <a:off x="2667609" y="1831986"/>
                <a:ext cx="1813545" cy="1331902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lumMod val="85000"/>
                    </a:schemeClr>
                  </a:gs>
                  <a:gs pos="100000">
                    <a:srgbClr val="FFEBFA">
                      <a:alpha val="4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grpSp>
            <p:nvGrpSpPr>
              <p:cNvPr id="244" name="Group 218">
                <a:extLst>
                  <a:ext uri="{FF2B5EF4-FFF2-40B4-BE49-F238E27FC236}">
                    <a16:creationId xmlns:a16="http://schemas.microsoft.com/office/drawing/2014/main" id="{457A95A6-1BD8-4FF4-9A67-5969C9A3FCC8}"/>
                  </a:ext>
                </a:extLst>
              </p:cNvPr>
              <p:cNvGrpSpPr/>
              <p:nvPr/>
            </p:nvGrpSpPr>
            <p:grpSpPr>
              <a:xfrm>
                <a:off x="2806114" y="1998767"/>
                <a:ext cx="1517813" cy="1081967"/>
                <a:chOff x="2806114" y="1998767"/>
                <a:chExt cx="1517813" cy="108196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cxnSp>
              <p:nvCxnSpPr>
                <p:cNvPr id="245" name="Straight Connector 536">
                  <a:extLst>
                    <a:ext uri="{FF2B5EF4-FFF2-40B4-BE49-F238E27FC236}">
                      <a16:creationId xmlns:a16="http://schemas.microsoft.com/office/drawing/2014/main" id="{7B4903D7-1256-460A-9410-7EF5315932B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06114" y="1998767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1618B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6" name="Straight Connector 537">
                  <a:extLst>
                    <a:ext uri="{FF2B5EF4-FFF2-40B4-BE49-F238E27FC236}">
                      <a16:creationId xmlns:a16="http://schemas.microsoft.com/office/drawing/2014/main" id="{F9001061-6B43-421F-AA41-68322BE0A73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06114" y="2232299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616C9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7" name="Straight Connector 538">
                  <a:extLst>
                    <a:ext uri="{FF2B5EF4-FFF2-40B4-BE49-F238E27FC236}">
                      <a16:creationId xmlns:a16="http://schemas.microsoft.com/office/drawing/2014/main" id="{7B930DFF-8113-4660-A468-EBD06BDFB25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06114" y="2465831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EEC0C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8" name="Straight Connector 539">
                  <a:extLst>
                    <a:ext uri="{FF2B5EF4-FFF2-40B4-BE49-F238E27FC236}">
                      <a16:creationId xmlns:a16="http://schemas.microsoft.com/office/drawing/2014/main" id="{57A98AB6-1071-43D6-B881-096899EC78D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06114" y="2699364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61918E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9" name="Straight Connector 540">
                  <a:extLst>
                    <a:ext uri="{FF2B5EF4-FFF2-40B4-BE49-F238E27FC236}">
                      <a16:creationId xmlns:a16="http://schemas.microsoft.com/office/drawing/2014/main" id="{28613D4C-505D-4E86-8B28-4A0A598119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06114" y="2932896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73916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0" name="Straight Connector 541">
                  <a:extLst>
                    <a:ext uri="{FF2B5EF4-FFF2-40B4-BE49-F238E27FC236}">
                      <a16:creationId xmlns:a16="http://schemas.microsoft.com/office/drawing/2014/main" id="{0BEB63C6-C039-48F0-910C-F428ADCC0D8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3398" y="1998767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1836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1" name="Straight Connector 542">
                  <a:extLst>
                    <a:ext uri="{FF2B5EF4-FFF2-40B4-BE49-F238E27FC236}">
                      <a16:creationId xmlns:a16="http://schemas.microsoft.com/office/drawing/2014/main" id="{42EAD498-63BA-43B7-B1D2-11C35C2EC81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3398" y="2232299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7A4646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2" name="Straight Connector 543">
                  <a:extLst>
                    <a:ext uri="{FF2B5EF4-FFF2-40B4-BE49-F238E27FC236}">
                      <a16:creationId xmlns:a16="http://schemas.microsoft.com/office/drawing/2014/main" id="{CE4A8FC2-BE5E-4879-81B2-534C9E3DDA0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3398" y="2465831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933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3" name="Straight Connector 544">
                  <a:extLst>
                    <a:ext uri="{FF2B5EF4-FFF2-40B4-BE49-F238E27FC236}">
                      <a16:creationId xmlns:a16="http://schemas.microsoft.com/office/drawing/2014/main" id="{FBC43C92-4D1D-43AE-81C4-9E4161330B1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3398" y="2699364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0070C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" name="Straight Connector 545">
                  <a:extLst>
                    <a:ext uri="{FF2B5EF4-FFF2-40B4-BE49-F238E27FC236}">
                      <a16:creationId xmlns:a16="http://schemas.microsoft.com/office/drawing/2014/main" id="{6DC7EBE1-54FE-4011-9812-FD70D980089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3398" y="2932896"/>
                  <a:ext cx="70052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FFC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" name="Straight Connector 546">
                  <a:extLst>
                    <a:ext uri="{FF2B5EF4-FFF2-40B4-BE49-F238E27FC236}">
                      <a16:creationId xmlns:a16="http://schemas.microsoft.com/office/drawing/2014/main" id="{135B4387-563F-4ED0-B3D6-207F1511DCF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07528" y="2069818"/>
                  <a:ext cx="499115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1618B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6" name="Straight Connector 547">
                  <a:extLst>
                    <a:ext uri="{FF2B5EF4-FFF2-40B4-BE49-F238E27FC236}">
                      <a16:creationId xmlns:a16="http://schemas.microsoft.com/office/drawing/2014/main" id="{77BDE0AF-6632-4EA7-A776-DBD074DBCA2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07528" y="2303350"/>
                  <a:ext cx="499115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616C9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7" name="Straight Connector 548">
                  <a:extLst>
                    <a:ext uri="{FF2B5EF4-FFF2-40B4-BE49-F238E27FC236}">
                      <a16:creationId xmlns:a16="http://schemas.microsoft.com/office/drawing/2014/main" id="{1BA850FB-2A12-4A00-9768-F41522892A5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07528" y="2536882"/>
                  <a:ext cx="499115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EEC0C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8" name="Straight Connector 549">
                  <a:extLst>
                    <a:ext uri="{FF2B5EF4-FFF2-40B4-BE49-F238E27FC236}">
                      <a16:creationId xmlns:a16="http://schemas.microsoft.com/office/drawing/2014/main" id="{F59591F5-B0E8-406C-93E5-A963E8B25FE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07528" y="2377704"/>
                  <a:ext cx="499115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616C91"/>
                  </a:solidFill>
                  <a:round/>
                  <a:headEnd/>
                  <a:tailEnd/>
                </a:ln>
              </p:spPr>
            </p:cxnSp>
            <p:grpSp>
              <p:nvGrpSpPr>
                <p:cNvPr id="259" name="Group 220">
                  <a:extLst>
                    <a:ext uri="{FF2B5EF4-FFF2-40B4-BE49-F238E27FC236}">
                      <a16:creationId xmlns:a16="http://schemas.microsoft.com/office/drawing/2014/main" id="{C3E485E9-2C38-4439-BC63-FB3901D4EE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99082" y="2770415"/>
                  <a:ext cx="207559" cy="76787"/>
                  <a:chOff x="3074194" y="4203308"/>
                  <a:chExt cx="472870" cy="72742"/>
                </a:xfrm>
              </p:grpSpPr>
              <p:cxnSp>
                <p:nvCxnSpPr>
                  <p:cNvPr id="278" name="Straight Connector 569">
                    <a:extLst>
                      <a:ext uri="{FF2B5EF4-FFF2-40B4-BE49-F238E27FC236}">
                        <a16:creationId xmlns:a16="http://schemas.microsoft.com/office/drawing/2014/main" id="{354BA60F-B1A1-4A9B-924F-30342841CF2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03308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61918E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9" name="Straight Connector 570">
                    <a:extLst>
                      <a:ext uri="{FF2B5EF4-FFF2-40B4-BE49-F238E27FC236}">
                        <a16:creationId xmlns:a16="http://schemas.microsoft.com/office/drawing/2014/main" id="{2AD3D68A-89D4-46E5-8FBB-537C1D59F81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73745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61918E"/>
                    </a:solidFill>
                    <a:round/>
                    <a:headEnd/>
                    <a:tailEnd/>
                  </a:ln>
                </p:spPr>
              </p:cxnSp>
            </p:grpSp>
            <p:cxnSp>
              <p:nvCxnSpPr>
                <p:cNvPr id="260" name="Straight Connector 551">
                  <a:extLst>
                    <a:ext uri="{FF2B5EF4-FFF2-40B4-BE49-F238E27FC236}">
                      <a16:creationId xmlns:a16="http://schemas.microsoft.com/office/drawing/2014/main" id="{20F60288-6589-436E-83D9-E7BB12D4EC9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22049" y="2069818"/>
                  <a:ext cx="501878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1836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1" name="Straight Connector 552">
                  <a:extLst>
                    <a:ext uri="{FF2B5EF4-FFF2-40B4-BE49-F238E27FC236}">
                      <a16:creationId xmlns:a16="http://schemas.microsoft.com/office/drawing/2014/main" id="{3F0CB4B2-8CDB-479F-B839-E2D1C47761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22049" y="2303350"/>
                  <a:ext cx="501878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7A4646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2" name="Straight Connector 553">
                  <a:extLst>
                    <a:ext uri="{FF2B5EF4-FFF2-40B4-BE49-F238E27FC236}">
                      <a16:creationId xmlns:a16="http://schemas.microsoft.com/office/drawing/2014/main" id="{465ED9F6-E0C9-4636-B9A9-44BB0769AC4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22049" y="2536882"/>
                  <a:ext cx="501878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933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3" name="Straight Connector 554">
                  <a:extLst>
                    <a:ext uri="{FF2B5EF4-FFF2-40B4-BE49-F238E27FC236}">
                      <a16:creationId xmlns:a16="http://schemas.microsoft.com/office/drawing/2014/main" id="{D50599B1-2B05-4653-B5E6-B7487CACE33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22049" y="2770415"/>
                  <a:ext cx="501878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0070C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4" name="Straight Connector 555">
                  <a:extLst>
                    <a:ext uri="{FF2B5EF4-FFF2-40B4-BE49-F238E27FC236}">
                      <a16:creationId xmlns:a16="http://schemas.microsoft.com/office/drawing/2014/main" id="{EA1FE789-5954-48A4-A9E7-8860446C27A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22049" y="2144172"/>
                  <a:ext cx="501878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1836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5" name="Straight Connector 556">
                  <a:extLst>
                    <a:ext uri="{FF2B5EF4-FFF2-40B4-BE49-F238E27FC236}">
                      <a16:creationId xmlns:a16="http://schemas.microsoft.com/office/drawing/2014/main" id="{7BD20946-8ED9-4739-AA0A-B90232F808F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22049" y="2611236"/>
                  <a:ext cx="501878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993300"/>
                  </a:solidFill>
                  <a:round/>
                  <a:headEnd/>
                  <a:tailEnd/>
                </a:ln>
              </p:spPr>
            </p:cxnSp>
            <p:grpSp>
              <p:nvGrpSpPr>
                <p:cNvPr id="266" name="Group 221">
                  <a:extLst>
                    <a:ext uri="{FF2B5EF4-FFF2-40B4-BE49-F238E27FC236}">
                      <a16:creationId xmlns:a16="http://schemas.microsoft.com/office/drawing/2014/main" id="{D5156EED-B1CE-4582-8A5C-6135E5C8D2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07528" y="2770415"/>
                  <a:ext cx="207559" cy="76787"/>
                  <a:chOff x="3074194" y="4203308"/>
                  <a:chExt cx="472870" cy="72742"/>
                </a:xfrm>
              </p:grpSpPr>
              <p:cxnSp>
                <p:nvCxnSpPr>
                  <p:cNvPr id="276" name="Straight Connector 567">
                    <a:extLst>
                      <a:ext uri="{FF2B5EF4-FFF2-40B4-BE49-F238E27FC236}">
                        <a16:creationId xmlns:a16="http://schemas.microsoft.com/office/drawing/2014/main" id="{27B248C1-85B3-4ECD-BD26-94A8306D3E6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03308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61918E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7" name="Straight Connector 568">
                    <a:extLst>
                      <a:ext uri="{FF2B5EF4-FFF2-40B4-BE49-F238E27FC236}">
                        <a16:creationId xmlns:a16="http://schemas.microsoft.com/office/drawing/2014/main" id="{4F4814FA-7498-4C4B-B0E3-147A85945F0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73745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61918E"/>
                    </a:solidFill>
                    <a:round/>
                    <a:headEnd/>
                    <a:tailEnd/>
                  </a:ln>
                </p:spPr>
              </p:cxnSp>
            </p:grpSp>
            <p:cxnSp>
              <p:nvCxnSpPr>
                <p:cNvPr id="267" name="Straight Connector 558">
                  <a:extLst>
                    <a:ext uri="{FF2B5EF4-FFF2-40B4-BE49-F238E27FC236}">
                      <a16:creationId xmlns:a16="http://schemas.microsoft.com/office/drawing/2014/main" id="{45ACF71B-5E82-4E50-9B00-A21924C3E8F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084" y="3003947"/>
                  <a:ext cx="20755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73916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8" name="Straight Connector 559">
                  <a:extLst>
                    <a:ext uri="{FF2B5EF4-FFF2-40B4-BE49-F238E27FC236}">
                      <a16:creationId xmlns:a16="http://schemas.microsoft.com/office/drawing/2014/main" id="{41FD1582-07B4-4DF3-98C7-9726D2D280E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07529" y="3003947"/>
                  <a:ext cx="20755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73916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9" name="Straight Connector 560">
                  <a:extLst>
                    <a:ext uri="{FF2B5EF4-FFF2-40B4-BE49-F238E27FC236}">
                      <a16:creationId xmlns:a16="http://schemas.microsoft.com/office/drawing/2014/main" id="{74C1CAEA-7DC2-4EC1-8C5E-D2F194C4D62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007529" y="3078301"/>
                  <a:ext cx="207559" cy="2433"/>
                </a:xfrm>
                <a:prstGeom prst="line">
                  <a:avLst/>
                </a:prstGeom>
                <a:noFill/>
                <a:ln w="38100" algn="ctr">
                  <a:solidFill>
                    <a:srgbClr val="739161"/>
                  </a:solidFill>
                  <a:round/>
                  <a:headEnd/>
                  <a:tailEnd/>
                </a:ln>
              </p:spPr>
            </p:cxnSp>
            <p:grpSp>
              <p:nvGrpSpPr>
                <p:cNvPr id="270" name="Group 231">
                  <a:extLst>
                    <a:ext uri="{FF2B5EF4-FFF2-40B4-BE49-F238E27FC236}">
                      <a16:creationId xmlns:a16="http://schemas.microsoft.com/office/drawing/2014/main" id="{63CDC70C-3965-44DF-88F7-BE020C948C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16368" y="3003947"/>
                  <a:ext cx="207559" cy="76787"/>
                  <a:chOff x="3074194" y="4203308"/>
                  <a:chExt cx="472870" cy="72742"/>
                </a:xfrm>
              </p:grpSpPr>
              <p:cxnSp>
                <p:nvCxnSpPr>
                  <p:cNvPr id="274" name="Straight Connector 565">
                    <a:extLst>
                      <a:ext uri="{FF2B5EF4-FFF2-40B4-BE49-F238E27FC236}">
                        <a16:creationId xmlns:a16="http://schemas.microsoft.com/office/drawing/2014/main" id="{4C941C11-97F0-4188-A358-4954668E460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03308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5" name="Straight Connector 566">
                    <a:extLst>
                      <a:ext uri="{FF2B5EF4-FFF2-40B4-BE49-F238E27FC236}">
                        <a16:creationId xmlns:a16="http://schemas.microsoft.com/office/drawing/2014/main" id="{2D15836F-B8C3-4755-B936-D4B8E466A26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73745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71" name="Group 234">
                  <a:extLst>
                    <a:ext uri="{FF2B5EF4-FFF2-40B4-BE49-F238E27FC236}">
                      <a16:creationId xmlns:a16="http://schemas.microsoft.com/office/drawing/2014/main" id="{D864BE98-6A98-45E9-91D6-E478E6D68D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24813" y="3003947"/>
                  <a:ext cx="207559" cy="76787"/>
                  <a:chOff x="3074194" y="4203308"/>
                  <a:chExt cx="472870" cy="72742"/>
                </a:xfrm>
              </p:grpSpPr>
              <p:cxnSp>
                <p:nvCxnSpPr>
                  <p:cNvPr id="272" name="Straight Connector 563">
                    <a:extLst>
                      <a:ext uri="{FF2B5EF4-FFF2-40B4-BE49-F238E27FC236}">
                        <a16:creationId xmlns:a16="http://schemas.microsoft.com/office/drawing/2014/main" id="{CB97A595-4EF5-46F4-997D-37BD71F167E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03308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73" name="Straight Connector 564">
                    <a:extLst>
                      <a:ext uri="{FF2B5EF4-FFF2-40B4-BE49-F238E27FC236}">
                        <a16:creationId xmlns:a16="http://schemas.microsoft.com/office/drawing/2014/main" id="{E2785634-5006-4CF1-878E-39A5B03EDBD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74194" y="4273745"/>
                    <a:ext cx="472870" cy="2305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</p:cxnSp>
            </p:grpSp>
          </p:grp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51E2E93-D8AF-4B3F-A826-7C8256933D9B}"/>
                </a:ext>
              </a:extLst>
            </p:cNvPr>
            <p:cNvSpPr/>
            <p:nvPr/>
          </p:nvSpPr>
          <p:spPr bwMode="auto">
            <a:xfrm>
              <a:off x="3106452" y="4850299"/>
              <a:ext cx="3277808" cy="1813825"/>
            </a:xfrm>
            <a:prstGeom prst="rect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4498" tIns="52249" rIns="104498" bIns="52249"/>
            <a:lstStyle/>
            <a:p>
              <a:pPr algn="r" eaLnBrk="0" hangingPunct="0">
                <a:defRPr/>
              </a:pPr>
              <a:endParaRPr lang="en-US" sz="1800" dirty="0">
                <a:latin typeface="Helvetica"/>
                <a:ea typeface="ＭＳ Ｐゴシック" pitchFamily="-112" charset="-128"/>
                <a:cs typeface="Helvetica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C0B5DB4-F62A-4C6F-A597-1CFBEE974113}"/>
                </a:ext>
              </a:extLst>
            </p:cNvPr>
            <p:cNvGrpSpPr/>
            <p:nvPr/>
          </p:nvGrpSpPr>
          <p:grpSpPr>
            <a:xfrm>
              <a:off x="3552617" y="5782995"/>
              <a:ext cx="1271053" cy="515449"/>
              <a:chOff x="887326" y="1256805"/>
              <a:chExt cx="1155503" cy="454808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2C3AC1D-3F96-45D7-86F2-72C5D23AD5E3}"/>
                  </a:ext>
                </a:extLst>
              </p:cNvPr>
              <p:cNvSpPr/>
              <p:nvPr/>
            </p:nvSpPr>
            <p:spPr bwMode="auto">
              <a:xfrm>
                <a:off x="887326" y="1256805"/>
                <a:ext cx="1155503" cy="454808"/>
              </a:xfrm>
              <a:prstGeom prst="rect">
                <a:avLst/>
              </a:prstGeom>
              <a:gradFill flip="none" rotWithShape="1">
                <a:gsLst>
                  <a:gs pos="17000">
                    <a:schemeClr val="bg1">
                      <a:lumMod val="85000"/>
                    </a:schemeClr>
                  </a:gs>
                  <a:gs pos="100000">
                    <a:srgbClr val="FFEBFA">
                      <a:alpha val="4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17" name="Isosceles Triangle 216">
                <a:extLst>
                  <a:ext uri="{FF2B5EF4-FFF2-40B4-BE49-F238E27FC236}">
                    <a16:creationId xmlns:a16="http://schemas.microsoft.com/office/drawing/2014/main" id="{C0BB0D9C-8B83-4953-A4A8-35FE1B757EEF}"/>
                  </a:ext>
                </a:extLst>
              </p:cNvPr>
              <p:cNvSpPr/>
              <p:nvPr/>
            </p:nvSpPr>
            <p:spPr bwMode="auto">
              <a:xfrm>
                <a:off x="936585" y="1569611"/>
                <a:ext cx="137927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18" name="Isosceles Triangle 217">
                <a:extLst>
                  <a:ext uri="{FF2B5EF4-FFF2-40B4-BE49-F238E27FC236}">
                    <a16:creationId xmlns:a16="http://schemas.microsoft.com/office/drawing/2014/main" id="{852806C2-41BA-4C4E-8423-A84892A07767}"/>
                  </a:ext>
                </a:extLst>
              </p:cNvPr>
              <p:cNvSpPr/>
              <p:nvPr/>
            </p:nvSpPr>
            <p:spPr bwMode="auto">
              <a:xfrm>
                <a:off x="1191513" y="1569611"/>
                <a:ext cx="137927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19" name="Isosceles Triangle 218">
                <a:extLst>
                  <a:ext uri="{FF2B5EF4-FFF2-40B4-BE49-F238E27FC236}">
                    <a16:creationId xmlns:a16="http://schemas.microsoft.com/office/drawing/2014/main" id="{DB6BE9FE-5FB1-4521-A48C-5B6375313D02}"/>
                  </a:ext>
                </a:extLst>
              </p:cNvPr>
              <p:cNvSpPr/>
              <p:nvPr/>
            </p:nvSpPr>
            <p:spPr bwMode="auto">
              <a:xfrm flipV="1">
                <a:off x="1061195" y="1569611"/>
                <a:ext cx="137928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0" name="Isosceles Triangle 219">
                <a:extLst>
                  <a:ext uri="{FF2B5EF4-FFF2-40B4-BE49-F238E27FC236}">
                    <a16:creationId xmlns:a16="http://schemas.microsoft.com/office/drawing/2014/main" id="{D9DC1B7F-1F9E-42B1-A529-D0A16E0CC6C9}"/>
                  </a:ext>
                </a:extLst>
              </p:cNvPr>
              <p:cNvSpPr/>
              <p:nvPr/>
            </p:nvSpPr>
            <p:spPr bwMode="auto">
              <a:xfrm flipV="1">
                <a:off x="1329440" y="1569611"/>
                <a:ext cx="137928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1" name="Isosceles Triangle 220">
                <a:extLst>
                  <a:ext uri="{FF2B5EF4-FFF2-40B4-BE49-F238E27FC236}">
                    <a16:creationId xmlns:a16="http://schemas.microsoft.com/office/drawing/2014/main" id="{0B356158-39DF-480A-AE5D-E9F69E40BC68}"/>
                  </a:ext>
                </a:extLst>
              </p:cNvPr>
              <p:cNvSpPr/>
              <p:nvPr/>
            </p:nvSpPr>
            <p:spPr bwMode="auto">
              <a:xfrm flipV="1">
                <a:off x="1494247" y="1427899"/>
                <a:ext cx="137927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2" name="Isosceles Triangle 221">
                <a:extLst>
                  <a:ext uri="{FF2B5EF4-FFF2-40B4-BE49-F238E27FC236}">
                    <a16:creationId xmlns:a16="http://schemas.microsoft.com/office/drawing/2014/main" id="{ACFDD276-C941-4516-8F7F-DB737D4F069A}"/>
                  </a:ext>
                </a:extLst>
              </p:cNvPr>
              <p:cNvSpPr/>
              <p:nvPr/>
            </p:nvSpPr>
            <p:spPr bwMode="auto">
              <a:xfrm>
                <a:off x="1370588" y="1427899"/>
                <a:ext cx="137927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3" name="Isosceles Triangle 222">
                <a:extLst>
                  <a:ext uri="{FF2B5EF4-FFF2-40B4-BE49-F238E27FC236}">
                    <a16:creationId xmlns:a16="http://schemas.microsoft.com/office/drawing/2014/main" id="{87341D1B-9DF6-4CB8-91F9-AC1FB98B770C}"/>
                  </a:ext>
                </a:extLst>
              </p:cNvPr>
              <p:cNvSpPr/>
              <p:nvPr/>
            </p:nvSpPr>
            <p:spPr bwMode="auto">
              <a:xfrm>
                <a:off x="1632174" y="1427899"/>
                <a:ext cx="137928" cy="104123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732CCB9-59E4-457C-BD8C-44E7F37F9264}"/>
                  </a:ext>
                </a:extLst>
              </p:cNvPr>
              <p:cNvSpPr/>
              <p:nvPr/>
            </p:nvSpPr>
            <p:spPr bwMode="auto">
              <a:xfrm>
                <a:off x="1239319" y="1425400"/>
                <a:ext cx="121757" cy="106622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5" name="Isosceles Triangle 224">
                <a:extLst>
                  <a:ext uri="{FF2B5EF4-FFF2-40B4-BE49-F238E27FC236}">
                    <a16:creationId xmlns:a16="http://schemas.microsoft.com/office/drawing/2014/main" id="{1AB1A4FD-A4B6-4155-B6C0-6D223AE19D51}"/>
                  </a:ext>
                </a:extLst>
              </p:cNvPr>
              <p:cNvSpPr/>
              <p:nvPr/>
            </p:nvSpPr>
            <p:spPr bwMode="auto">
              <a:xfrm>
                <a:off x="1866476" y="1427899"/>
                <a:ext cx="137927" cy="104122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6" name="Isosceles Triangle 225">
                <a:extLst>
                  <a:ext uri="{FF2B5EF4-FFF2-40B4-BE49-F238E27FC236}">
                    <a16:creationId xmlns:a16="http://schemas.microsoft.com/office/drawing/2014/main" id="{72D17514-41F2-4E21-8523-ED5F958525A8}"/>
                  </a:ext>
                </a:extLst>
              </p:cNvPr>
              <p:cNvSpPr/>
              <p:nvPr/>
            </p:nvSpPr>
            <p:spPr bwMode="auto">
              <a:xfrm flipV="1">
                <a:off x="1758060" y="1430383"/>
                <a:ext cx="137928" cy="104122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7" name="Isosceles Triangle 226">
                <a:extLst>
                  <a:ext uri="{FF2B5EF4-FFF2-40B4-BE49-F238E27FC236}">
                    <a16:creationId xmlns:a16="http://schemas.microsoft.com/office/drawing/2014/main" id="{D4C94C8B-172D-477B-99B8-480F53733C70}"/>
                  </a:ext>
                </a:extLst>
              </p:cNvPr>
              <p:cNvSpPr/>
              <p:nvPr/>
            </p:nvSpPr>
            <p:spPr bwMode="auto">
              <a:xfrm flipV="1">
                <a:off x="1074119" y="1428566"/>
                <a:ext cx="137928" cy="104122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E5360013-64EB-4900-B9EE-6702EA52385C}"/>
                  </a:ext>
                </a:extLst>
              </p:cNvPr>
              <p:cNvSpPr/>
              <p:nvPr/>
            </p:nvSpPr>
            <p:spPr bwMode="auto">
              <a:xfrm>
                <a:off x="962827" y="1454389"/>
                <a:ext cx="89415" cy="783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grpSp>
            <p:nvGrpSpPr>
              <p:cNvPr id="229" name="Group 168">
                <a:extLst>
                  <a:ext uri="{FF2B5EF4-FFF2-40B4-BE49-F238E27FC236}">
                    <a16:creationId xmlns:a16="http://schemas.microsoft.com/office/drawing/2014/main" id="{E94750D6-4776-43F5-AF49-C95F67A4BD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1887" y="1290978"/>
                <a:ext cx="1062516" cy="106623"/>
                <a:chOff x="600146" y="3856112"/>
                <a:chExt cx="1327084" cy="15206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34" name="Isosceles Triangle 233">
                  <a:extLst>
                    <a:ext uri="{FF2B5EF4-FFF2-40B4-BE49-F238E27FC236}">
                      <a16:creationId xmlns:a16="http://schemas.microsoft.com/office/drawing/2014/main" id="{8BA8B392-5FBF-40FE-A201-0862FD209677}"/>
                    </a:ext>
                  </a:extLst>
                </p:cNvPr>
                <p:cNvSpPr/>
                <p:nvPr/>
              </p:nvSpPr>
              <p:spPr bwMode="auto">
                <a:xfrm flipV="1">
                  <a:off x="600146" y="3859676"/>
                  <a:ext cx="172271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35" name="Isosceles Triangle 234">
                  <a:extLst>
                    <a:ext uri="{FF2B5EF4-FFF2-40B4-BE49-F238E27FC236}">
                      <a16:creationId xmlns:a16="http://schemas.microsoft.com/office/drawing/2014/main" id="{C51A6A96-E245-44C0-895D-40D2FB771067}"/>
                    </a:ext>
                  </a:extLst>
                </p:cNvPr>
                <p:cNvSpPr/>
                <p:nvPr/>
              </p:nvSpPr>
              <p:spPr bwMode="auto">
                <a:xfrm>
                  <a:off x="764101" y="3859678"/>
                  <a:ext cx="172271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36" name="Isosceles Triangle 235">
                  <a:extLst>
                    <a:ext uri="{FF2B5EF4-FFF2-40B4-BE49-F238E27FC236}">
                      <a16:creationId xmlns:a16="http://schemas.microsoft.com/office/drawing/2014/main" id="{D6C6316C-2B72-4F07-97EC-AE1F538E5E26}"/>
                    </a:ext>
                  </a:extLst>
                </p:cNvPr>
                <p:cNvSpPr/>
                <p:nvPr/>
              </p:nvSpPr>
              <p:spPr bwMode="auto">
                <a:xfrm>
                  <a:off x="1090821" y="3859676"/>
                  <a:ext cx="172272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37" name="Isosceles Triangle 236">
                  <a:extLst>
                    <a:ext uri="{FF2B5EF4-FFF2-40B4-BE49-F238E27FC236}">
                      <a16:creationId xmlns:a16="http://schemas.microsoft.com/office/drawing/2014/main" id="{89D70F72-E00A-41DC-8C6B-35F3D67A2FEB}"/>
                    </a:ext>
                  </a:extLst>
                </p:cNvPr>
                <p:cNvSpPr/>
                <p:nvPr/>
              </p:nvSpPr>
              <p:spPr bwMode="auto">
                <a:xfrm flipV="1">
                  <a:off x="1264281" y="3859676"/>
                  <a:ext cx="172272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38" name="Isosceles Triangle 237">
                  <a:extLst>
                    <a:ext uri="{FF2B5EF4-FFF2-40B4-BE49-F238E27FC236}">
                      <a16:creationId xmlns:a16="http://schemas.microsoft.com/office/drawing/2014/main" id="{18D7E364-2ED3-4C3D-8DC5-CC2F5360B78C}"/>
                    </a:ext>
                  </a:extLst>
                </p:cNvPr>
                <p:cNvSpPr/>
                <p:nvPr/>
              </p:nvSpPr>
              <p:spPr bwMode="auto">
                <a:xfrm flipV="1">
                  <a:off x="1582686" y="3859676"/>
                  <a:ext cx="172272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39" name="Isosceles Triangle 238">
                  <a:extLst>
                    <a:ext uri="{FF2B5EF4-FFF2-40B4-BE49-F238E27FC236}">
                      <a16:creationId xmlns:a16="http://schemas.microsoft.com/office/drawing/2014/main" id="{70EEBA25-310C-4B43-A714-92DFDC1A5934}"/>
                    </a:ext>
                  </a:extLst>
                </p:cNvPr>
                <p:cNvSpPr/>
                <p:nvPr/>
              </p:nvSpPr>
              <p:spPr bwMode="auto">
                <a:xfrm>
                  <a:off x="1427049" y="3859676"/>
                  <a:ext cx="172271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40" name="Isosceles Triangle 239">
                  <a:extLst>
                    <a:ext uri="{FF2B5EF4-FFF2-40B4-BE49-F238E27FC236}">
                      <a16:creationId xmlns:a16="http://schemas.microsoft.com/office/drawing/2014/main" id="{EE61009E-F135-4F18-8FF0-BE2E63CBFCF4}"/>
                    </a:ext>
                  </a:extLst>
                </p:cNvPr>
                <p:cNvSpPr/>
                <p:nvPr/>
              </p:nvSpPr>
              <p:spPr bwMode="auto">
                <a:xfrm>
                  <a:off x="1754959" y="3859676"/>
                  <a:ext cx="172271" cy="148495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  <p:sp>
              <p:nvSpPr>
                <p:cNvPr id="241" name="Parallelogram 240">
                  <a:extLst>
                    <a:ext uri="{FF2B5EF4-FFF2-40B4-BE49-F238E27FC236}">
                      <a16:creationId xmlns:a16="http://schemas.microsoft.com/office/drawing/2014/main" id="{7DC8C7FB-8080-4EC8-973F-B9416B9F3D45}"/>
                    </a:ext>
                  </a:extLst>
                </p:cNvPr>
                <p:cNvSpPr/>
                <p:nvPr/>
              </p:nvSpPr>
              <p:spPr bwMode="auto">
                <a:xfrm>
                  <a:off x="977955" y="3856112"/>
                  <a:ext cx="104551" cy="152060"/>
                </a:xfrm>
                <a:prstGeom prst="parallelogram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r">
                    <a:defRPr/>
                  </a:pPr>
                  <a:endParaRPr lang="en-US" sz="1800" dirty="0">
                    <a:latin typeface="Helvetica"/>
                    <a:ea typeface="ＭＳ Ｐゴシック" pitchFamily="-110" charset="-128"/>
                    <a:cs typeface="Helvetica"/>
                  </a:endParaRPr>
                </a:p>
              </p:txBody>
            </p:sp>
          </p:grp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83C38BD8-3BC4-48BB-8DF9-3AD3F1260C50}"/>
                  </a:ext>
                </a:extLst>
              </p:cNvPr>
              <p:cNvSpPr/>
              <p:nvPr/>
            </p:nvSpPr>
            <p:spPr bwMode="auto">
              <a:xfrm>
                <a:off x="1482181" y="1567112"/>
                <a:ext cx="121757" cy="106622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31" name="Hexagon 230">
                <a:extLst>
                  <a:ext uri="{FF2B5EF4-FFF2-40B4-BE49-F238E27FC236}">
                    <a16:creationId xmlns:a16="http://schemas.microsoft.com/office/drawing/2014/main" id="{4719C3A1-1F55-4B55-85F1-216556616F9B}"/>
                  </a:ext>
                </a:extLst>
              </p:cNvPr>
              <p:cNvSpPr/>
              <p:nvPr/>
            </p:nvSpPr>
            <p:spPr bwMode="auto">
              <a:xfrm>
                <a:off x="1741865" y="1580659"/>
                <a:ext cx="120805" cy="91628"/>
              </a:xfrm>
              <a:prstGeom prst="hexagon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32" name="Parallelogram 231">
                <a:extLst>
                  <a:ext uri="{FF2B5EF4-FFF2-40B4-BE49-F238E27FC236}">
                    <a16:creationId xmlns:a16="http://schemas.microsoft.com/office/drawing/2014/main" id="{276C6222-EF04-4471-8A59-D22D8D1886FF}"/>
                  </a:ext>
                </a:extLst>
              </p:cNvPr>
              <p:cNvSpPr/>
              <p:nvPr/>
            </p:nvSpPr>
            <p:spPr bwMode="auto">
              <a:xfrm>
                <a:off x="1632172" y="1562926"/>
                <a:ext cx="83708" cy="106622"/>
              </a:xfrm>
              <a:prstGeom prst="parallelogram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  <p:sp>
            <p:nvSpPr>
              <p:cNvPr id="233" name="Isosceles Triangle 232">
                <a:extLst>
                  <a:ext uri="{FF2B5EF4-FFF2-40B4-BE49-F238E27FC236}">
                    <a16:creationId xmlns:a16="http://schemas.microsoft.com/office/drawing/2014/main" id="{8347DCC2-09A3-4067-9D61-8E1094FA316D}"/>
                  </a:ext>
                </a:extLst>
              </p:cNvPr>
              <p:cNvSpPr/>
              <p:nvPr/>
            </p:nvSpPr>
            <p:spPr bwMode="auto">
              <a:xfrm flipV="1">
                <a:off x="1866476" y="1570382"/>
                <a:ext cx="137928" cy="104122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latin typeface="Helvetica"/>
                  <a:ea typeface="ＭＳ Ｐゴシック" pitchFamily="-110" charset="-128"/>
                  <a:cs typeface="Helvetica"/>
                </a:endParaRPr>
              </a:p>
            </p:txBody>
          </p:sp>
        </p:grpSp>
        <p:sp>
          <p:nvSpPr>
            <p:cNvPr id="208" name="Text Box 92">
              <a:extLst>
                <a:ext uri="{FF2B5EF4-FFF2-40B4-BE49-F238E27FC236}">
                  <a16:creationId xmlns:a16="http://schemas.microsoft.com/office/drawing/2014/main" id="{2C39DBAF-6EFE-4168-B73E-4FF699118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8537" y="6282319"/>
              <a:ext cx="149592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1600" b="1" dirty="0">
                  <a:solidFill>
                    <a:srgbClr val="00649C"/>
                  </a:solidFill>
                  <a:latin typeface="Helvetica"/>
                  <a:ea typeface="Calibri" charset="0"/>
                  <a:cs typeface="Helvetica"/>
                </a:rPr>
                <a:t>Syntax</a:t>
              </a:r>
              <a:endParaRPr lang="en-US" sz="1600" dirty="0">
                <a:solidFill>
                  <a:srgbClr val="00649C"/>
                </a:solidFill>
                <a:latin typeface="Helvetica"/>
                <a:ea typeface="Calibri" charset="0"/>
                <a:cs typeface="Helvetica"/>
              </a:endParaRPr>
            </a:p>
          </p:txBody>
        </p: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AB76BFA-E982-4A51-9FED-A0657EFF99E8}"/>
                </a:ext>
              </a:extLst>
            </p:cNvPr>
            <p:cNvCxnSpPr/>
            <p:nvPr/>
          </p:nvCxnSpPr>
          <p:spPr>
            <a:xfrm>
              <a:off x="6383957" y="5634270"/>
              <a:ext cx="396226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0CDFCCF-7C51-4BFE-81FF-CE69EA705943}"/>
                </a:ext>
              </a:extLst>
            </p:cNvPr>
            <p:cNvCxnSpPr/>
            <p:nvPr/>
          </p:nvCxnSpPr>
          <p:spPr>
            <a:xfrm>
              <a:off x="6240304" y="5486075"/>
              <a:ext cx="396226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CE1BE9EA-A96E-4D05-BB4A-96E7744A5ED2}"/>
                </a:ext>
              </a:extLst>
            </p:cNvPr>
            <p:cNvCxnSpPr/>
            <p:nvPr/>
          </p:nvCxnSpPr>
          <p:spPr>
            <a:xfrm>
              <a:off x="6756552" y="4576601"/>
              <a:ext cx="386993" cy="31538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C6631B30-A55C-41A1-8F77-A4BAB10485E9}"/>
                </a:ext>
              </a:extLst>
            </p:cNvPr>
            <p:cNvCxnSpPr/>
            <p:nvPr/>
          </p:nvCxnSpPr>
          <p:spPr>
            <a:xfrm>
              <a:off x="6696541" y="4675545"/>
              <a:ext cx="447004" cy="37263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24983D8-D4D7-47BD-A93A-D74CAAB4857C}"/>
                </a:ext>
              </a:extLst>
            </p:cNvPr>
            <p:cNvCxnSpPr/>
            <p:nvPr/>
          </p:nvCxnSpPr>
          <p:spPr>
            <a:xfrm flipV="1">
              <a:off x="5656372" y="4681186"/>
              <a:ext cx="0" cy="269926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3FD3600-8B03-4EF1-8521-988202D6F2E8}"/>
                </a:ext>
              </a:extLst>
            </p:cNvPr>
            <p:cNvSpPr/>
            <p:nvPr/>
          </p:nvSpPr>
          <p:spPr bwMode="auto">
            <a:xfrm>
              <a:off x="3106453" y="3905392"/>
              <a:ext cx="5015198" cy="7757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4498" tIns="52249" rIns="104498" bIns="52249"/>
            <a:lstStyle/>
            <a:p>
              <a:pPr algn="ctr" eaLnBrk="0" hangingPunct="0">
                <a:defRPr/>
              </a:pPr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  <a:latin typeface="Helvetica"/>
                  <a:ea typeface="ＭＳ Ｐゴシック" pitchFamily="-112" charset="-128"/>
                  <a:cs typeface="Helvetica"/>
                </a:rPr>
                <a:t>Processor for Ontological Semantic Technology 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Helvetica"/>
                  <a:ea typeface="ＭＳ Ｐゴシック" pitchFamily="-112" charset="-128"/>
                  <a:cs typeface="Helvetica"/>
                </a:rPr>
                <a:t>(syntax, morph, light common sense,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  <a:latin typeface="Helvetica"/>
                  <a:ea typeface="ＭＳ Ｐゴシック" pitchFamily="-112" charset="-128"/>
                  <a:cs typeface="Helvetica"/>
                </a:rPr>
                <a:t>etc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Helvetica"/>
                  <a:ea typeface="ＭＳ Ｐゴシック" pitchFamily="-112" charset="-128"/>
                  <a:cs typeface="Helvetica"/>
                </a:rPr>
                <a:t>)</a:t>
              </a:r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CB0253A6-9567-4B4C-B6B0-558C527E619F}"/>
                </a:ext>
              </a:extLst>
            </p:cNvPr>
            <p:cNvCxnSpPr/>
            <p:nvPr/>
          </p:nvCxnSpPr>
          <p:spPr>
            <a:xfrm flipV="1">
              <a:off x="5510950" y="4590539"/>
              <a:ext cx="0" cy="238842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5" name="Right Arrow 10">
            <a:extLst>
              <a:ext uri="{FF2B5EF4-FFF2-40B4-BE49-F238E27FC236}">
                <a16:creationId xmlns:a16="http://schemas.microsoft.com/office/drawing/2014/main" id="{D88FF03D-42D3-41BD-B2BE-46EE3B5D4A52}"/>
              </a:ext>
            </a:extLst>
          </p:cNvPr>
          <p:cNvSpPr/>
          <p:nvPr/>
        </p:nvSpPr>
        <p:spPr>
          <a:xfrm rot="9186518">
            <a:off x="4804458" y="1688387"/>
            <a:ext cx="594027" cy="283464"/>
          </a:xfrm>
          <a:prstGeom prst="rightArrow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04607BCF-358D-4931-893A-110604366D24}"/>
              </a:ext>
            </a:extLst>
          </p:cNvPr>
          <p:cNvSpPr/>
          <p:nvPr/>
        </p:nvSpPr>
        <p:spPr>
          <a:xfrm>
            <a:off x="767959" y="1836606"/>
            <a:ext cx="37597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Preset interaction scenario</a:t>
            </a: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C64E5EA9-17AA-4E62-BF39-FA26779DC1C0}"/>
              </a:ext>
            </a:extLst>
          </p:cNvPr>
          <p:cNvSpPr/>
          <p:nvPr/>
        </p:nvSpPr>
        <p:spPr>
          <a:xfrm>
            <a:off x="7697851" y="1836606"/>
            <a:ext cx="40811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Advanced interaction scenario</a:t>
            </a: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2CFF4967-0DED-49A5-9D20-809A6A9250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74165" y="5794053"/>
            <a:ext cx="816235" cy="550678"/>
          </a:xfrm>
          <a:prstGeom prst="rect">
            <a:avLst/>
          </a:prstGeom>
        </p:spPr>
      </p:pic>
      <p:sp>
        <p:nvSpPr>
          <p:cNvPr id="343" name="TextBox 342">
            <a:extLst>
              <a:ext uri="{FF2B5EF4-FFF2-40B4-BE49-F238E27FC236}">
                <a16:creationId xmlns:a16="http://schemas.microsoft.com/office/drawing/2014/main" id="{E3636914-0368-49D2-B8BD-A9A8C29B50E1}"/>
              </a:ext>
            </a:extLst>
          </p:cNvPr>
          <p:cNvSpPr txBox="1"/>
          <p:nvPr/>
        </p:nvSpPr>
        <p:spPr>
          <a:xfrm>
            <a:off x="5615695" y="6340344"/>
            <a:ext cx="104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BigQuery</a:t>
            </a:r>
            <a:endParaRPr lang="en-US" dirty="0"/>
          </a:p>
        </p:txBody>
      </p:sp>
      <p:sp>
        <p:nvSpPr>
          <p:cNvPr id="344" name="Right Arrow 19">
            <a:extLst>
              <a:ext uri="{FF2B5EF4-FFF2-40B4-BE49-F238E27FC236}">
                <a16:creationId xmlns:a16="http://schemas.microsoft.com/office/drawing/2014/main" id="{799B3F8B-35BD-4711-B84A-DCD4D5C8244A}"/>
              </a:ext>
            </a:extLst>
          </p:cNvPr>
          <p:cNvSpPr/>
          <p:nvPr/>
        </p:nvSpPr>
        <p:spPr>
          <a:xfrm rot="1596976">
            <a:off x="6716491" y="1674512"/>
            <a:ext cx="594360" cy="274320"/>
          </a:xfrm>
          <a:prstGeom prst="rightArrow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Right Arrow 19">
            <a:extLst>
              <a:ext uri="{FF2B5EF4-FFF2-40B4-BE49-F238E27FC236}">
                <a16:creationId xmlns:a16="http://schemas.microsoft.com/office/drawing/2014/main" id="{92EBC189-B583-4E3E-A861-6F9445CF794D}"/>
              </a:ext>
            </a:extLst>
          </p:cNvPr>
          <p:cNvSpPr/>
          <p:nvPr/>
        </p:nvSpPr>
        <p:spPr>
          <a:xfrm rot="8318070">
            <a:off x="6652530" y="5709388"/>
            <a:ext cx="594360" cy="274320"/>
          </a:xfrm>
          <a:prstGeom prst="rightArrow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CB0EEA4B-0932-4AA9-B2C8-B58723EB7F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542" y="2462304"/>
            <a:ext cx="5845741" cy="2926080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405FB58A-4BC1-4C0A-BAD4-CAA1E638775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26964" y="2775486"/>
            <a:ext cx="346907" cy="840780"/>
          </a:xfrm>
          <a:prstGeom prst="rect">
            <a:avLst/>
          </a:prstGeom>
        </p:spPr>
      </p:pic>
      <p:pic>
        <p:nvPicPr>
          <p:cNvPr id="185" name="Picture 2" descr="Image result for person speaking clipart">
            <a:extLst>
              <a:ext uri="{FF2B5EF4-FFF2-40B4-BE49-F238E27FC236}">
                <a16:creationId xmlns:a16="http://schemas.microsoft.com/office/drawing/2014/main" id="{47BBC839-2AB5-482F-9394-E3E0C7245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17298" r="14661" b="17731"/>
          <a:stretch/>
        </p:blipFill>
        <p:spPr bwMode="auto">
          <a:xfrm>
            <a:off x="5656786" y="2896554"/>
            <a:ext cx="490941" cy="4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344" grpId="0" animBg="1"/>
      <p:bldP spid="3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7197" y="1082675"/>
            <a:ext cx="3074361" cy="5241926"/>
          </a:xfrm>
          <a:prstGeom prst="roundRect">
            <a:avLst>
              <a:gd name="adj" fmla="val 14206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4389861" y="1037374"/>
            <a:ext cx="3074361" cy="5287227"/>
          </a:xfrm>
          <a:prstGeom prst="roundRect">
            <a:avLst>
              <a:gd name="adj" fmla="val 14206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889011" y="1037375"/>
            <a:ext cx="3074361" cy="5287226"/>
          </a:xfrm>
          <a:prstGeom prst="roundRect">
            <a:avLst>
              <a:gd name="adj" fmla="val 14206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070411" y="130175"/>
            <a:ext cx="8018153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What’s Next</a:t>
            </a:r>
            <a:endParaRPr lang="en-US" sz="3600" b="1" dirty="0">
              <a:solidFill>
                <a:schemeClr val="accent2"/>
              </a:solidFill>
              <a:latin typeface="Corbel"/>
              <a:cs typeface="Corbel"/>
            </a:endParaRPr>
          </a:p>
        </p:txBody>
      </p:sp>
      <p:sp>
        <p:nvSpPr>
          <p:cNvPr id="64" name="Pentagon 63"/>
          <p:cNvSpPr/>
          <p:nvPr/>
        </p:nvSpPr>
        <p:spPr>
          <a:xfrm>
            <a:off x="673742" y="1348082"/>
            <a:ext cx="3817649" cy="96208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Energy use behavior in 4 S&amp;CC</a:t>
            </a:r>
          </a:p>
        </p:txBody>
      </p:sp>
      <p:sp>
        <p:nvSpPr>
          <p:cNvPr id="65" name="Chevron 64"/>
          <p:cNvSpPr/>
          <p:nvPr/>
        </p:nvSpPr>
        <p:spPr>
          <a:xfrm>
            <a:off x="4108754" y="1348082"/>
            <a:ext cx="3817649" cy="962088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Sociotechnical Modeling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7542700" y="1348082"/>
            <a:ext cx="3817649" cy="962088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S&amp;C Technology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89383" y="2465561"/>
            <a:ext cx="3059568" cy="101099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General principles of human behavior and response to feedback</a:t>
            </a:r>
          </a:p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Residents' declarative and procedural knowledge → presentation formats</a:t>
            </a:r>
          </a:p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Injunctive norms matched with  resident’s values</a:t>
            </a:r>
          </a:p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Learning-based feedback mechanisms </a:t>
            </a:r>
          </a:p>
          <a:p>
            <a:pPr marL="285750" lvl="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Community-based feedback mechanisms </a:t>
            </a:r>
            <a:endParaRPr kumimoji="0" lang="en-US" sz="16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4444358" y="2465561"/>
            <a:ext cx="2921824" cy="101099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285750" lvl="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Bayesian multi-scale algorithms to discover energy use behavioral clusters.</a:t>
            </a:r>
          </a:p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600" dirty="0"/>
              <a:t>Bayesian classification to predict the changes between pre- and post-treatment energy use behavior.</a:t>
            </a:r>
          </a:p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600" dirty="0"/>
              <a:t>Game theoretic models to predict the response to community-based feedback mechanisms.</a:t>
            </a:r>
          </a:p>
          <a:p>
            <a:pPr lvl="0" defTabSz="914400">
              <a:defRPr/>
            </a:pPr>
            <a:br>
              <a:rPr lang="en-US" sz="1600" kern="0" dirty="0">
                <a:solidFill>
                  <a:srgbClr val="000000"/>
                </a:solidFill>
                <a:cs typeface="Arial"/>
              </a:rPr>
            </a:br>
            <a:endParaRPr lang="en-US" sz="1600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7926404" y="2465561"/>
            <a:ext cx="2872226" cy="129195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285750" lvl="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New interactive smart home devices</a:t>
            </a:r>
          </a:p>
          <a:p>
            <a:pPr marL="285750" lvl="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Resident verbal communication systems</a:t>
            </a:r>
          </a:p>
          <a:p>
            <a:pPr marL="285750" lvl="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Home energy monitor based on visual analytics for </a:t>
            </a:r>
            <a:r>
              <a:rPr lang="en-US" sz="1600" dirty="0"/>
              <a:t>community-oriented conservation behaviors </a:t>
            </a:r>
            <a:endParaRPr lang="en-US" sz="1600" kern="0" dirty="0">
              <a:solidFill>
                <a:srgbClr val="000000"/>
              </a:solidFill>
              <a:cs typeface="Arial"/>
            </a:endParaRPr>
          </a:p>
          <a:p>
            <a:pPr marL="285750" lvl="0" indent="-285750" defTabSz="914400">
              <a:buFont typeface="Arial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cs typeface="Arial"/>
              </a:rPr>
              <a:t>Software tool for community energy management </a:t>
            </a:r>
          </a:p>
        </p:txBody>
      </p:sp>
    </p:spTree>
    <p:extLst>
      <p:ext uri="{BB962C8B-B14F-4D97-AF65-F5344CB8AC3E}">
        <p14:creationId xmlns:p14="http://schemas.microsoft.com/office/powerpoint/2010/main" val="3570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0"/>
    </mc:Choice>
    <mc:Fallback xmlns="">
      <p:transition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070411" y="130175"/>
            <a:ext cx="8018153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Project Aims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59C2C07-5AE6-4E4E-90D3-AA004E50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992" y="3630088"/>
            <a:ext cx="2255324" cy="315588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4D6531F-0A94-4E4A-9ABE-B350E7EC6C37}"/>
              </a:ext>
            </a:extLst>
          </p:cNvPr>
          <p:cNvSpPr txBox="1"/>
          <p:nvPr/>
        </p:nvSpPr>
        <p:spPr>
          <a:xfrm>
            <a:off x="675191" y="3350004"/>
            <a:ext cx="331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pc="23" dirty="0">
                <a:solidFill>
                  <a:srgbClr val="415F8A"/>
                </a:solidFill>
                <a:latin typeface="+mn-lt"/>
              </a:rPr>
              <a:t>Integrative Research </a:t>
            </a: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7152662" y="4042321"/>
            <a:ext cx="2702330" cy="2458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r>
              <a:rPr lang="en-US" sz="2000" dirty="0"/>
              <a:t>Partner with IHCDA, industry, and affordable housing residents to demonstrate S&amp;C energy-aware communities in 4 Indiana cities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29" y="3793731"/>
            <a:ext cx="3127644" cy="2955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784" y="769049"/>
            <a:ext cx="7172070" cy="284615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C8FBD92-2CEA-4510-A4EE-D4EAFC4FB053}"/>
              </a:ext>
            </a:extLst>
          </p:cNvPr>
          <p:cNvSpPr txBox="1"/>
          <p:nvPr/>
        </p:nvSpPr>
        <p:spPr>
          <a:xfrm>
            <a:off x="5323426" y="3479889"/>
            <a:ext cx="4009108" cy="35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415F8A"/>
                </a:solidFill>
                <a:ea typeface="MS PGothic" panose="020B0600070205080204" pitchFamily="34" charset="-128"/>
              </a:rPr>
              <a:t>Community Engagement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485FF5-CB35-47B6-883B-70507E12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14" y="3955143"/>
            <a:ext cx="2479796" cy="243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737" y="719149"/>
            <a:ext cx="4199277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Foster energy-aware communities that can be scaled across the U.S based on data analytics and predictive modeling.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Demonstrate user-interactive devices and feedback mechanisms that optimize and incentivize energy management.</a:t>
            </a:r>
            <a:r>
              <a:rPr lang="en-US" sz="2000" dirty="0"/>
              <a:t> </a:t>
            </a:r>
          </a:p>
        </p:txBody>
      </p:sp>
      <p:sp>
        <p:nvSpPr>
          <p:cNvPr id="3" name="Left-Right Arrow 2"/>
          <p:cNvSpPr/>
          <p:nvPr/>
        </p:nvSpPr>
        <p:spPr>
          <a:xfrm>
            <a:off x="3929237" y="3367942"/>
            <a:ext cx="1216152" cy="484632"/>
          </a:xfrm>
          <a:prstGeom prst="leftRightArrow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0000"/>
    </mc:Choice>
    <mc:Fallback xmlns="">
      <p:transition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C308A28E-A13C-4EDD-B480-9D185B3B0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" t="8779"/>
          <a:stretch/>
        </p:blipFill>
        <p:spPr>
          <a:xfrm>
            <a:off x="624845" y="1257024"/>
            <a:ext cx="5764981" cy="265345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198723" y="30312"/>
            <a:ext cx="11786420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Status of the Project – Field implementation in 5 S&amp;CC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63BCCE45-9D2E-4B5B-8C69-6AB168543D8B}"/>
              </a:ext>
            </a:extLst>
          </p:cNvPr>
          <p:cNvSpPr txBox="1"/>
          <p:nvPr/>
        </p:nvSpPr>
        <p:spPr>
          <a:xfrm>
            <a:off x="118706" y="6075282"/>
            <a:ext cx="2270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200 S&amp;C devices installed in 50 units</a:t>
            </a:r>
          </a:p>
        </p:txBody>
      </p:sp>
      <p:sp>
        <p:nvSpPr>
          <p:cNvPr id="18" name="TextBox 45">
            <a:extLst>
              <a:ext uri="{FF2B5EF4-FFF2-40B4-BE49-F238E27FC236}">
                <a16:creationId xmlns:a16="http://schemas.microsoft.com/office/drawing/2014/main" id="{7AC7A899-CBE4-4909-8F21-94979CEA831E}"/>
              </a:ext>
            </a:extLst>
          </p:cNvPr>
          <p:cNvSpPr txBox="1"/>
          <p:nvPr/>
        </p:nvSpPr>
        <p:spPr>
          <a:xfrm>
            <a:off x="2131018" y="6095664"/>
            <a:ext cx="273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Smart Thermostat</a:t>
            </a:r>
          </a:p>
          <a:p>
            <a:pPr algn="ctr"/>
            <a:r>
              <a:rPr lang="en-US" sz="1600" b="1" dirty="0" err="1"/>
              <a:t>WiFi</a:t>
            </a:r>
            <a:r>
              <a:rPr lang="en-US" sz="1600" b="1" dirty="0"/>
              <a:t>-enabled Power meter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BBDE14-43F7-4201-A770-C30A0EFAACC5}"/>
              </a:ext>
            </a:extLst>
          </p:cNvPr>
          <p:cNvGrpSpPr/>
          <p:nvPr/>
        </p:nvGrpSpPr>
        <p:grpSpPr>
          <a:xfrm>
            <a:off x="4293406" y="4187325"/>
            <a:ext cx="2542509" cy="2325146"/>
            <a:chOff x="4498671" y="4105253"/>
            <a:chExt cx="2542509" cy="232514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A5D5FBD-8CCC-4690-B4E5-364DF86F30F3}"/>
                </a:ext>
              </a:extLst>
            </p:cNvPr>
            <p:cNvSpPr/>
            <p:nvPr/>
          </p:nvSpPr>
          <p:spPr>
            <a:xfrm>
              <a:off x="4798006" y="4114800"/>
              <a:ext cx="1825183" cy="18436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ffectLst>
              <a:glow rad="50800">
                <a:schemeClr val="accent1">
                  <a:lumMod val="20000"/>
                  <a:lumOff val="80000"/>
                  <a:alpha val="6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7F7F76-811E-40F2-8EA5-05462C29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640" y="4186827"/>
              <a:ext cx="395846" cy="401862"/>
            </a:xfrm>
            <a:prstGeom prst="rect">
              <a:avLst/>
            </a:prstGeom>
            <a:effectLst>
              <a:glow rad="50800">
                <a:schemeClr val="accent5">
                  <a:lumMod val="40000"/>
                  <a:lumOff val="60000"/>
                  <a:alpha val="40000"/>
                </a:schemeClr>
              </a:glo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1CB7A6-AA0D-49FE-8A43-94F1E325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6004" y="4186827"/>
              <a:ext cx="395846" cy="401862"/>
            </a:xfrm>
            <a:prstGeom prst="rect">
              <a:avLst/>
            </a:prstGeom>
            <a:effectLst>
              <a:glow rad="50800">
                <a:schemeClr val="accent5">
                  <a:lumMod val="40000"/>
                  <a:lumOff val="60000"/>
                  <a:alpha val="40000"/>
                </a:schemeClr>
              </a:glo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5892102-B352-4017-8E87-924F40F1D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6004" y="5351289"/>
              <a:ext cx="395846" cy="401862"/>
            </a:xfrm>
            <a:prstGeom prst="rect">
              <a:avLst/>
            </a:prstGeom>
            <a:effectLst>
              <a:glow rad="50800">
                <a:schemeClr val="accent5">
                  <a:lumMod val="40000"/>
                  <a:lumOff val="60000"/>
                  <a:alpha val="40000"/>
                </a:schemeClr>
              </a:glo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26F0522-B16F-4892-B881-2433933CE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640" y="5351289"/>
              <a:ext cx="395846" cy="401862"/>
            </a:xfrm>
            <a:prstGeom prst="rect">
              <a:avLst/>
            </a:prstGeom>
            <a:effectLst>
              <a:glow rad="50800">
                <a:schemeClr val="accent5">
                  <a:lumMod val="40000"/>
                  <a:lumOff val="60000"/>
                  <a:alpha val="40000"/>
                </a:schemeClr>
              </a:glow>
            </a:effectLst>
          </p:spPr>
        </p:pic>
        <p:sp>
          <p:nvSpPr>
            <p:cNvPr id="30" name="TextBox 50">
              <a:extLst>
                <a:ext uri="{FF2B5EF4-FFF2-40B4-BE49-F238E27FC236}">
                  <a16:creationId xmlns:a16="http://schemas.microsoft.com/office/drawing/2014/main" id="{85E12DC3-AB05-473B-AFA9-CDDEB37EEF9E}"/>
                </a:ext>
              </a:extLst>
            </p:cNvPr>
            <p:cNvSpPr txBox="1"/>
            <p:nvPr/>
          </p:nvSpPr>
          <p:spPr>
            <a:xfrm>
              <a:off x="4526332" y="4492937"/>
              <a:ext cx="8443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Unit 1</a:t>
              </a:r>
            </a:p>
          </p:txBody>
        </p:sp>
        <p:sp>
          <p:nvSpPr>
            <p:cNvPr id="31" name="TextBox 51">
              <a:extLst>
                <a:ext uri="{FF2B5EF4-FFF2-40B4-BE49-F238E27FC236}">
                  <a16:creationId xmlns:a16="http://schemas.microsoft.com/office/drawing/2014/main" id="{F8E453CA-E151-449C-8144-6D58F7B6B8A2}"/>
                </a:ext>
              </a:extLst>
            </p:cNvPr>
            <p:cNvSpPr txBox="1"/>
            <p:nvPr/>
          </p:nvSpPr>
          <p:spPr>
            <a:xfrm>
              <a:off x="4526387" y="5667310"/>
              <a:ext cx="844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Unit 20</a:t>
              </a:r>
            </a:p>
          </p:txBody>
        </p:sp>
        <p:sp>
          <p:nvSpPr>
            <p:cNvPr id="32" name="TextBox 52">
              <a:extLst>
                <a:ext uri="{FF2B5EF4-FFF2-40B4-BE49-F238E27FC236}">
                  <a16:creationId xmlns:a16="http://schemas.microsoft.com/office/drawing/2014/main" id="{0FFC169A-11B5-47CC-9DE3-6D77F06CF90A}"/>
                </a:ext>
              </a:extLst>
            </p:cNvPr>
            <p:cNvSpPr txBox="1"/>
            <p:nvPr/>
          </p:nvSpPr>
          <p:spPr>
            <a:xfrm>
              <a:off x="6050387" y="5652070"/>
              <a:ext cx="844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Unit 40</a:t>
              </a:r>
            </a:p>
          </p:txBody>
        </p:sp>
        <p:sp>
          <p:nvSpPr>
            <p:cNvPr id="33" name="TextBox 53">
              <a:extLst>
                <a:ext uri="{FF2B5EF4-FFF2-40B4-BE49-F238E27FC236}">
                  <a16:creationId xmlns:a16="http://schemas.microsoft.com/office/drawing/2014/main" id="{633CDCE7-32E5-4C3E-A38C-B4B4D2F813D5}"/>
                </a:ext>
              </a:extLst>
            </p:cNvPr>
            <p:cNvSpPr txBox="1"/>
            <p:nvPr/>
          </p:nvSpPr>
          <p:spPr>
            <a:xfrm>
              <a:off x="6101187" y="4493830"/>
              <a:ext cx="844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Unit 50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D47F64-A651-4337-BB00-A76F8347D4F7}"/>
                </a:ext>
              </a:extLst>
            </p:cNvPr>
            <p:cNvGrpSpPr/>
            <p:nvPr/>
          </p:nvGrpSpPr>
          <p:grpSpPr>
            <a:xfrm>
              <a:off x="5354321" y="4861299"/>
              <a:ext cx="771570" cy="454022"/>
              <a:chOff x="7016621" y="1177141"/>
              <a:chExt cx="2040526" cy="1200726"/>
            </a:xfrm>
          </p:grpSpPr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1957E05C-48AA-430E-A03D-81714E95C8C5}"/>
                  </a:ext>
                </a:extLst>
              </p:cNvPr>
              <p:cNvSpPr/>
              <p:nvPr/>
            </p:nvSpPr>
            <p:spPr>
              <a:xfrm>
                <a:off x="7016621" y="1177141"/>
                <a:ext cx="2040526" cy="1075781"/>
              </a:xfrm>
              <a:custGeom>
                <a:avLst/>
                <a:gdLst>
                  <a:gd name="connsiteX0" fmla="*/ 1000686 w 2691890"/>
                  <a:gd name="connsiteY0" fmla="*/ 0 h 1416234"/>
                  <a:gd name="connsiteX1" fmla="*/ 1526235 w 2691890"/>
                  <a:gd name="connsiteY1" fmla="*/ 340863 h 1416234"/>
                  <a:gd name="connsiteX2" fmla="*/ 1533657 w 2691890"/>
                  <a:gd name="connsiteY2" fmla="*/ 399448 h 1416234"/>
                  <a:gd name="connsiteX3" fmla="*/ 1588879 w 2691890"/>
                  <a:gd name="connsiteY3" fmla="*/ 391099 h 1416234"/>
                  <a:gd name="connsiteX4" fmla="*/ 1597555 w 2691890"/>
                  <a:gd name="connsiteY4" fmla="*/ 391099 h 1416234"/>
                  <a:gd name="connsiteX5" fmla="*/ 1791910 w 2691890"/>
                  <a:gd name="connsiteY5" fmla="*/ 471604 h 1416234"/>
                  <a:gd name="connsiteX6" fmla="*/ 1812172 w 2691890"/>
                  <a:gd name="connsiteY6" fmla="*/ 501657 h 1416234"/>
                  <a:gd name="connsiteX7" fmla="*/ 1828587 w 2691890"/>
                  <a:gd name="connsiteY7" fmla="*/ 494060 h 1416234"/>
                  <a:gd name="connsiteX8" fmla="*/ 1960092 w 2691890"/>
                  <a:gd name="connsiteY8" fmla="*/ 471423 h 1416234"/>
                  <a:gd name="connsiteX9" fmla="*/ 2297938 w 2691890"/>
                  <a:gd name="connsiteY9" fmla="*/ 759479 h 1416234"/>
                  <a:gd name="connsiteX10" fmla="*/ 2292725 w 2691890"/>
                  <a:gd name="connsiteY10" fmla="*/ 781494 h 1416234"/>
                  <a:gd name="connsiteX11" fmla="*/ 2374520 w 2691890"/>
                  <a:gd name="connsiteY11" fmla="*/ 781494 h 1416234"/>
                  <a:gd name="connsiteX12" fmla="*/ 2691890 w 2691890"/>
                  <a:gd name="connsiteY12" fmla="*/ 1098864 h 1416234"/>
                  <a:gd name="connsiteX13" fmla="*/ 2691889 w 2691890"/>
                  <a:gd name="connsiteY13" fmla="*/ 1098864 h 1416234"/>
                  <a:gd name="connsiteX14" fmla="*/ 2374519 w 2691890"/>
                  <a:gd name="connsiteY14" fmla="*/ 1416234 h 1416234"/>
                  <a:gd name="connsiteX15" fmla="*/ 1358138 w 2691890"/>
                  <a:gd name="connsiteY15" fmla="*/ 1416233 h 1416234"/>
                  <a:gd name="connsiteX16" fmla="*/ 1317908 w 2691890"/>
                  <a:gd name="connsiteY16" fmla="*/ 1412684 h 1416234"/>
                  <a:gd name="connsiteX17" fmla="*/ 1282695 w 2691890"/>
                  <a:gd name="connsiteY17" fmla="*/ 1416233 h 1416234"/>
                  <a:gd name="connsiteX18" fmla="*/ 419897 w 2691890"/>
                  <a:gd name="connsiteY18" fmla="*/ 1416233 h 1416234"/>
                  <a:gd name="connsiteX19" fmla="*/ 0 w 2691890"/>
                  <a:gd name="connsiteY19" fmla="*/ 996336 h 1416234"/>
                  <a:gd name="connsiteX20" fmla="*/ 185128 w 2691890"/>
                  <a:gd name="connsiteY20" fmla="*/ 648151 h 1416234"/>
                  <a:gd name="connsiteX21" fmla="*/ 238296 w 2691890"/>
                  <a:gd name="connsiteY21" fmla="*/ 619293 h 1416234"/>
                  <a:gd name="connsiteX22" fmla="*/ 256628 w 2691890"/>
                  <a:gd name="connsiteY22" fmla="*/ 528491 h 1416234"/>
                  <a:gd name="connsiteX23" fmla="*/ 428152 w 2691890"/>
                  <a:gd name="connsiteY23" fmla="*/ 372976 h 1416234"/>
                  <a:gd name="connsiteX24" fmla="*/ 471907 w 2691890"/>
                  <a:gd name="connsiteY24" fmla="*/ 366361 h 1416234"/>
                  <a:gd name="connsiteX25" fmla="*/ 475137 w 2691890"/>
                  <a:gd name="connsiteY25" fmla="*/ 340863 h 1416234"/>
                  <a:gd name="connsiteX26" fmla="*/ 1000686 w 2691890"/>
                  <a:gd name="connsiteY26" fmla="*/ 0 h 141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91890" h="1416234">
                    <a:moveTo>
                      <a:pt x="1000686" y="0"/>
                    </a:moveTo>
                    <a:cubicBezTo>
                      <a:pt x="1259924" y="0"/>
                      <a:pt x="1476214" y="146333"/>
                      <a:pt x="1526235" y="340863"/>
                    </a:cubicBezTo>
                    <a:lnTo>
                      <a:pt x="1533657" y="399448"/>
                    </a:lnTo>
                    <a:lnTo>
                      <a:pt x="1588879" y="391099"/>
                    </a:lnTo>
                    <a:lnTo>
                      <a:pt x="1597555" y="391099"/>
                    </a:lnTo>
                    <a:cubicBezTo>
                      <a:pt x="1673455" y="391099"/>
                      <a:pt x="1742170" y="421864"/>
                      <a:pt x="1791910" y="471604"/>
                    </a:cubicBezTo>
                    <a:lnTo>
                      <a:pt x="1812172" y="501657"/>
                    </a:lnTo>
                    <a:lnTo>
                      <a:pt x="1828587" y="494060"/>
                    </a:lnTo>
                    <a:cubicBezTo>
                      <a:pt x="1869007" y="479484"/>
                      <a:pt x="1913445" y="471423"/>
                      <a:pt x="1960092" y="471423"/>
                    </a:cubicBezTo>
                    <a:cubicBezTo>
                      <a:pt x="2146679" y="471423"/>
                      <a:pt x="2297938" y="600390"/>
                      <a:pt x="2297938" y="759479"/>
                    </a:cubicBezTo>
                    <a:lnTo>
                      <a:pt x="2292725" y="781494"/>
                    </a:lnTo>
                    <a:lnTo>
                      <a:pt x="2374520" y="781494"/>
                    </a:lnTo>
                    <a:cubicBezTo>
                      <a:pt x="2549799" y="781494"/>
                      <a:pt x="2691890" y="923585"/>
                      <a:pt x="2691890" y="1098864"/>
                    </a:cubicBezTo>
                    <a:lnTo>
                      <a:pt x="2691889" y="1098864"/>
                    </a:lnTo>
                    <a:cubicBezTo>
                      <a:pt x="2691889" y="1274143"/>
                      <a:pt x="2549798" y="1416234"/>
                      <a:pt x="2374519" y="1416234"/>
                    </a:cubicBezTo>
                    <a:lnTo>
                      <a:pt x="1358138" y="1416233"/>
                    </a:lnTo>
                    <a:lnTo>
                      <a:pt x="1317908" y="1412684"/>
                    </a:lnTo>
                    <a:lnTo>
                      <a:pt x="1282695" y="1416233"/>
                    </a:lnTo>
                    <a:lnTo>
                      <a:pt x="419897" y="1416233"/>
                    </a:lnTo>
                    <a:cubicBezTo>
                      <a:pt x="187994" y="1416233"/>
                      <a:pt x="0" y="1228239"/>
                      <a:pt x="0" y="996336"/>
                    </a:cubicBezTo>
                    <a:cubicBezTo>
                      <a:pt x="0" y="851397"/>
                      <a:pt x="73435" y="723609"/>
                      <a:pt x="185128" y="648151"/>
                    </a:cubicBezTo>
                    <a:lnTo>
                      <a:pt x="238296" y="619293"/>
                    </a:lnTo>
                    <a:lnTo>
                      <a:pt x="256628" y="528491"/>
                    </a:lnTo>
                    <a:cubicBezTo>
                      <a:pt x="287922" y="454503"/>
                      <a:pt x="350693" y="397069"/>
                      <a:pt x="428152" y="372976"/>
                    </a:cubicBezTo>
                    <a:lnTo>
                      <a:pt x="471907" y="366361"/>
                    </a:lnTo>
                    <a:lnTo>
                      <a:pt x="475137" y="340863"/>
                    </a:lnTo>
                    <a:cubicBezTo>
                      <a:pt x="525158" y="146333"/>
                      <a:pt x="741448" y="0"/>
                      <a:pt x="1000686" y="0"/>
                    </a:cubicBezTo>
                    <a:close/>
                  </a:path>
                </a:pathLst>
              </a:custGeom>
              <a:solidFill>
                <a:srgbClr val="4EA1CD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Freeform: Shape 56">
                <a:extLst>
                  <a:ext uri="{FF2B5EF4-FFF2-40B4-BE49-F238E27FC236}">
                    <a16:creationId xmlns:a16="http://schemas.microsoft.com/office/drawing/2014/main" id="{A338EEAF-606C-4C29-8047-53CBD732E5AC}"/>
                  </a:ext>
                </a:extLst>
              </p:cNvPr>
              <p:cNvSpPr/>
              <p:nvPr/>
            </p:nvSpPr>
            <p:spPr>
              <a:xfrm>
                <a:off x="7222572" y="1917591"/>
                <a:ext cx="918283" cy="460276"/>
              </a:xfrm>
              <a:custGeom>
                <a:avLst/>
                <a:gdLst>
                  <a:gd name="connsiteX0" fmla="*/ 1000686 w 2691890"/>
                  <a:gd name="connsiteY0" fmla="*/ 0 h 1416234"/>
                  <a:gd name="connsiteX1" fmla="*/ 1526235 w 2691890"/>
                  <a:gd name="connsiteY1" fmla="*/ 340863 h 1416234"/>
                  <a:gd name="connsiteX2" fmla="*/ 1533657 w 2691890"/>
                  <a:gd name="connsiteY2" fmla="*/ 399448 h 1416234"/>
                  <a:gd name="connsiteX3" fmla="*/ 1588879 w 2691890"/>
                  <a:gd name="connsiteY3" fmla="*/ 391099 h 1416234"/>
                  <a:gd name="connsiteX4" fmla="*/ 1597555 w 2691890"/>
                  <a:gd name="connsiteY4" fmla="*/ 391099 h 1416234"/>
                  <a:gd name="connsiteX5" fmla="*/ 1791910 w 2691890"/>
                  <a:gd name="connsiteY5" fmla="*/ 471604 h 1416234"/>
                  <a:gd name="connsiteX6" fmla="*/ 1812172 w 2691890"/>
                  <a:gd name="connsiteY6" fmla="*/ 501657 h 1416234"/>
                  <a:gd name="connsiteX7" fmla="*/ 1828587 w 2691890"/>
                  <a:gd name="connsiteY7" fmla="*/ 494060 h 1416234"/>
                  <a:gd name="connsiteX8" fmla="*/ 1960092 w 2691890"/>
                  <a:gd name="connsiteY8" fmla="*/ 471423 h 1416234"/>
                  <a:gd name="connsiteX9" fmla="*/ 2297938 w 2691890"/>
                  <a:gd name="connsiteY9" fmla="*/ 759479 h 1416234"/>
                  <a:gd name="connsiteX10" fmla="*/ 2292725 w 2691890"/>
                  <a:gd name="connsiteY10" fmla="*/ 781494 h 1416234"/>
                  <a:gd name="connsiteX11" fmla="*/ 2374520 w 2691890"/>
                  <a:gd name="connsiteY11" fmla="*/ 781494 h 1416234"/>
                  <a:gd name="connsiteX12" fmla="*/ 2691890 w 2691890"/>
                  <a:gd name="connsiteY12" fmla="*/ 1098864 h 1416234"/>
                  <a:gd name="connsiteX13" fmla="*/ 2691889 w 2691890"/>
                  <a:gd name="connsiteY13" fmla="*/ 1098864 h 1416234"/>
                  <a:gd name="connsiteX14" fmla="*/ 2374519 w 2691890"/>
                  <a:gd name="connsiteY14" fmla="*/ 1416234 h 1416234"/>
                  <a:gd name="connsiteX15" fmla="*/ 1358138 w 2691890"/>
                  <a:gd name="connsiteY15" fmla="*/ 1416233 h 1416234"/>
                  <a:gd name="connsiteX16" fmla="*/ 1317908 w 2691890"/>
                  <a:gd name="connsiteY16" fmla="*/ 1412684 h 1416234"/>
                  <a:gd name="connsiteX17" fmla="*/ 1282695 w 2691890"/>
                  <a:gd name="connsiteY17" fmla="*/ 1416233 h 1416234"/>
                  <a:gd name="connsiteX18" fmla="*/ 419897 w 2691890"/>
                  <a:gd name="connsiteY18" fmla="*/ 1416233 h 1416234"/>
                  <a:gd name="connsiteX19" fmla="*/ 0 w 2691890"/>
                  <a:gd name="connsiteY19" fmla="*/ 996336 h 1416234"/>
                  <a:gd name="connsiteX20" fmla="*/ 185128 w 2691890"/>
                  <a:gd name="connsiteY20" fmla="*/ 648151 h 1416234"/>
                  <a:gd name="connsiteX21" fmla="*/ 238296 w 2691890"/>
                  <a:gd name="connsiteY21" fmla="*/ 619293 h 1416234"/>
                  <a:gd name="connsiteX22" fmla="*/ 256628 w 2691890"/>
                  <a:gd name="connsiteY22" fmla="*/ 528491 h 1416234"/>
                  <a:gd name="connsiteX23" fmla="*/ 428152 w 2691890"/>
                  <a:gd name="connsiteY23" fmla="*/ 372976 h 1416234"/>
                  <a:gd name="connsiteX24" fmla="*/ 471907 w 2691890"/>
                  <a:gd name="connsiteY24" fmla="*/ 366361 h 1416234"/>
                  <a:gd name="connsiteX25" fmla="*/ 475137 w 2691890"/>
                  <a:gd name="connsiteY25" fmla="*/ 340863 h 1416234"/>
                  <a:gd name="connsiteX26" fmla="*/ 1000686 w 2691890"/>
                  <a:gd name="connsiteY26" fmla="*/ 0 h 141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91890" h="1416234">
                    <a:moveTo>
                      <a:pt x="1000686" y="0"/>
                    </a:moveTo>
                    <a:cubicBezTo>
                      <a:pt x="1259924" y="0"/>
                      <a:pt x="1476214" y="146333"/>
                      <a:pt x="1526235" y="340863"/>
                    </a:cubicBezTo>
                    <a:lnTo>
                      <a:pt x="1533657" y="399448"/>
                    </a:lnTo>
                    <a:lnTo>
                      <a:pt x="1588879" y="391099"/>
                    </a:lnTo>
                    <a:lnTo>
                      <a:pt x="1597555" y="391099"/>
                    </a:lnTo>
                    <a:cubicBezTo>
                      <a:pt x="1673455" y="391099"/>
                      <a:pt x="1742170" y="421864"/>
                      <a:pt x="1791910" y="471604"/>
                    </a:cubicBezTo>
                    <a:lnTo>
                      <a:pt x="1812172" y="501657"/>
                    </a:lnTo>
                    <a:lnTo>
                      <a:pt x="1828587" y="494060"/>
                    </a:lnTo>
                    <a:cubicBezTo>
                      <a:pt x="1869007" y="479484"/>
                      <a:pt x="1913445" y="471423"/>
                      <a:pt x="1960092" y="471423"/>
                    </a:cubicBezTo>
                    <a:cubicBezTo>
                      <a:pt x="2146679" y="471423"/>
                      <a:pt x="2297938" y="600390"/>
                      <a:pt x="2297938" y="759479"/>
                    </a:cubicBezTo>
                    <a:lnTo>
                      <a:pt x="2292725" y="781494"/>
                    </a:lnTo>
                    <a:lnTo>
                      <a:pt x="2374520" y="781494"/>
                    </a:lnTo>
                    <a:cubicBezTo>
                      <a:pt x="2549799" y="781494"/>
                      <a:pt x="2691890" y="923585"/>
                      <a:pt x="2691890" y="1098864"/>
                    </a:cubicBezTo>
                    <a:lnTo>
                      <a:pt x="2691889" y="1098864"/>
                    </a:lnTo>
                    <a:cubicBezTo>
                      <a:pt x="2691889" y="1274143"/>
                      <a:pt x="2549798" y="1416234"/>
                      <a:pt x="2374519" y="1416234"/>
                    </a:cubicBezTo>
                    <a:lnTo>
                      <a:pt x="1358138" y="1416233"/>
                    </a:lnTo>
                    <a:lnTo>
                      <a:pt x="1317908" y="1412684"/>
                    </a:lnTo>
                    <a:lnTo>
                      <a:pt x="1282695" y="1416233"/>
                    </a:lnTo>
                    <a:lnTo>
                      <a:pt x="419897" y="1416233"/>
                    </a:lnTo>
                    <a:cubicBezTo>
                      <a:pt x="187994" y="1416233"/>
                      <a:pt x="0" y="1228239"/>
                      <a:pt x="0" y="996336"/>
                    </a:cubicBezTo>
                    <a:cubicBezTo>
                      <a:pt x="0" y="851397"/>
                      <a:pt x="73435" y="723609"/>
                      <a:pt x="185128" y="648151"/>
                    </a:cubicBezTo>
                    <a:lnTo>
                      <a:pt x="238296" y="619293"/>
                    </a:lnTo>
                    <a:lnTo>
                      <a:pt x="256628" y="528491"/>
                    </a:lnTo>
                    <a:cubicBezTo>
                      <a:pt x="287922" y="454503"/>
                      <a:pt x="350693" y="397069"/>
                      <a:pt x="428152" y="372976"/>
                    </a:cubicBezTo>
                    <a:lnTo>
                      <a:pt x="471907" y="366361"/>
                    </a:lnTo>
                    <a:lnTo>
                      <a:pt x="475137" y="340863"/>
                    </a:lnTo>
                    <a:cubicBezTo>
                      <a:pt x="525158" y="146333"/>
                      <a:pt x="741448" y="0"/>
                      <a:pt x="1000686" y="0"/>
                    </a:cubicBezTo>
                    <a:close/>
                  </a:path>
                </a:pathLst>
              </a:custGeom>
              <a:solidFill>
                <a:srgbClr val="6FB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35" name="Picture 34" descr="Image result for server free clipart">
              <a:extLst>
                <a:ext uri="{FF2B5EF4-FFF2-40B4-BE49-F238E27FC236}">
                  <a16:creationId xmlns:a16="http://schemas.microsoft.com/office/drawing/2014/main" id="{B3E64023-96A7-4FFF-9ACE-F3BFE66B6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510" y="4696832"/>
              <a:ext cx="281892" cy="50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 descr="Image result for server free clipart">
              <a:extLst>
                <a:ext uri="{FF2B5EF4-FFF2-40B4-BE49-F238E27FC236}">
                  <a16:creationId xmlns:a16="http://schemas.microsoft.com/office/drawing/2014/main" id="{34D2171C-F611-4DF7-A0E7-EDA66EC3E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926" y="4733408"/>
              <a:ext cx="281892" cy="50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60">
              <a:extLst>
                <a:ext uri="{FF2B5EF4-FFF2-40B4-BE49-F238E27FC236}">
                  <a16:creationId xmlns:a16="http://schemas.microsoft.com/office/drawing/2014/main" id="{8DDB48F2-9E85-4BCC-91E0-3569422969C2}"/>
                </a:ext>
              </a:extLst>
            </p:cNvPr>
            <p:cNvSpPr txBox="1"/>
            <p:nvPr/>
          </p:nvSpPr>
          <p:spPr>
            <a:xfrm>
              <a:off x="4498671" y="6061067"/>
              <a:ext cx="2542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Cloud Integration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54C1544-8909-4404-8C4E-77AC0F5906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9792" y="5247641"/>
              <a:ext cx="248920" cy="17271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BAD45EA-A784-4CD3-9C22-BECA2114D117}"/>
                </a:ext>
              </a:extLst>
            </p:cNvPr>
            <p:cNvCxnSpPr>
              <a:cxnSpLocks/>
            </p:cNvCxnSpPr>
            <p:nvPr/>
          </p:nvCxnSpPr>
          <p:spPr>
            <a:xfrm>
              <a:off x="5176520" y="4536440"/>
              <a:ext cx="248920" cy="18796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0FEB6C3-B0C9-481A-BD8A-B22FCA5BEF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5520" y="4534768"/>
              <a:ext cx="228708" cy="204872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447B75E-71EB-4A10-AB2B-CF15023BA6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5267960"/>
              <a:ext cx="223520" cy="17780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79">
              <a:extLst>
                <a:ext uri="{FF2B5EF4-FFF2-40B4-BE49-F238E27FC236}">
                  <a16:creationId xmlns:a16="http://schemas.microsoft.com/office/drawing/2014/main" id="{0CEBC324-7E1D-4EE0-B56D-E70701CEE8B8}"/>
                </a:ext>
              </a:extLst>
            </p:cNvPr>
            <p:cNvSpPr txBox="1"/>
            <p:nvPr/>
          </p:nvSpPr>
          <p:spPr>
            <a:xfrm>
              <a:off x="5242193" y="5286172"/>
              <a:ext cx="985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/>
                <a:t>Cloud</a:t>
              </a:r>
            </a:p>
            <a:p>
              <a:pPr algn="ctr"/>
              <a:r>
                <a:rPr lang="en-US" sz="1400" b="1" dirty="0"/>
                <a:t>Database</a:t>
              </a:r>
            </a:p>
          </p:txBody>
        </p:sp>
        <p:sp>
          <p:nvSpPr>
            <p:cNvPr id="43" name="TextBox 80">
              <a:extLst>
                <a:ext uri="{FF2B5EF4-FFF2-40B4-BE49-F238E27FC236}">
                  <a16:creationId xmlns:a16="http://schemas.microsoft.com/office/drawing/2014/main" id="{558867A2-34CA-4E07-AE90-0DB3552A5253}"/>
                </a:ext>
              </a:extLst>
            </p:cNvPr>
            <p:cNvSpPr txBox="1"/>
            <p:nvPr/>
          </p:nvSpPr>
          <p:spPr>
            <a:xfrm>
              <a:off x="5083026" y="4105253"/>
              <a:ext cx="1275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415F8A"/>
                  </a:solidFill>
                </a:rPr>
                <a:t>Local network</a:t>
              </a:r>
            </a:p>
          </p:txBody>
        </p:sp>
      </p:grp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2E032F24-E2CD-4008-82C7-0B54FF2CAADB}"/>
              </a:ext>
            </a:extLst>
          </p:cNvPr>
          <p:cNvSpPr/>
          <p:nvPr/>
        </p:nvSpPr>
        <p:spPr>
          <a:xfrm>
            <a:off x="2500213" y="2725420"/>
            <a:ext cx="1767840" cy="2353468"/>
          </a:xfrm>
          <a:custGeom>
            <a:avLst/>
            <a:gdLst>
              <a:gd name="connsiteX0" fmla="*/ 0 w 1767840"/>
              <a:gd name="connsiteY0" fmla="*/ 2164080 h 2446020"/>
              <a:gd name="connsiteX1" fmla="*/ 1082040 w 1767840"/>
              <a:gd name="connsiteY1" fmla="*/ 0 h 2446020"/>
              <a:gd name="connsiteX2" fmla="*/ 1120140 w 1767840"/>
              <a:gd name="connsiteY2" fmla="*/ 121920 h 2446020"/>
              <a:gd name="connsiteX3" fmla="*/ 1295400 w 1767840"/>
              <a:gd name="connsiteY3" fmla="*/ 121920 h 2446020"/>
              <a:gd name="connsiteX4" fmla="*/ 1767840 w 1767840"/>
              <a:gd name="connsiteY4" fmla="*/ 2446020 h 2446020"/>
              <a:gd name="connsiteX5" fmla="*/ 0 w 1767840"/>
              <a:gd name="connsiteY5" fmla="*/ 2164080 h 2446020"/>
              <a:gd name="connsiteX0" fmla="*/ 0 w 1767840"/>
              <a:gd name="connsiteY0" fmla="*/ 2230755 h 2512695"/>
              <a:gd name="connsiteX1" fmla="*/ 1091565 w 1767840"/>
              <a:gd name="connsiteY1" fmla="*/ 0 h 2512695"/>
              <a:gd name="connsiteX2" fmla="*/ 1120140 w 1767840"/>
              <a:gd name="connsiteY2" fmla="*/ 188595 h 2512695"/>
              <a:gd name="connsiteX3" fmla="*/ 1295400 w 1767840"/>
              <a:gd name="connsiteY3" fmla="*/ 188595 h 2512695"/>
              <a:gd name="connsiteX4" fmla="*/ 1767840 w 1767840"/>
              <a:gd name="connsiteY4" fmla="*/ 2512695 h 2512695"/>
              <a:gd name="connsiteX5" fmla="*/ 0 w 1767840"/>
              <a:gd name="connsiteY5" fmla="*/ 2230755 h 2512695"/>
              <a:gd name="connsiteX0" fmla="*/ 0 w 1767840"/>
              <a:gd name="connsiteY0" fmla="*/ 2230755 h 2512695"/>
              <a:gd name="connsiteX1" fmla="*/ 1091565 w 1767840"/>
              <a:gd name="connsiteY1" fmla="*/ 0 h 2512695"/>
              <a:gd name="connsiteX2" fmla="*/ 1101090 w 1767840"/>
              <a:gd name="connsiteY2" fmla="*/ 112395 h 2512695"/>
              <a:gd name="connsiteX3" fmla="*/ 1295400 w 1767840"/>
              <a:gd name="connsiteY3" fmla="*/ 188595 h 2512695"/>
              <a:gd name="connsiteX4" fmla="*/ 1767840 w 1767840"/>
              <a:gd name="connsiteY4" fmla="*/ 2512695 h 2512695"/>
              <a:gd name="connsiteX5" fmla="*/ 0 w 1767840"/>
              <a:gd name="connsiteY5" fmla="*/ 2230755 h 2512695"/>
              <a:gd name="connsiteX0" fmla="*/ 0 w 1767840"/>
              <a:gd name="connsiteY0" fmla="*/ 2230755 h 2512695"/>
              <a:gd name="connsiteX1" fmla="*/ 1091565 w 1767840"/>
              <a:gd name="connsiteY1" fmla="*/ 0 h 2512695"/>
              <a:gd name="connsiteX2" fmla="*/ 1101090 w 1767840"/>
              <a:gd name="connsiteY2" fmla="*/ 112395 h 2512695"/>
              <a:gd name="connsiteX3" fmla="*/ 1222375 w 1767840"/>
              <a:gd name="connsiteY3" fmla="*/ 106045 h 2512695"/>
              <a:gd name="connsiteX4" fmla="*/ 1767840 w 1767840"/>
              <a:gd name="connsiteY4" fmla="*/ 2512695 h 2512695"/>
              <a:gd name="connsiteX5" fmla="*/ 0 w 1767840"/>
              <a:gd name="connsiteY5" fmla="*/ 2230755 h 2512695"/>
              <a:gd name="connsiteX0" fmla="*/ 0 w 1767840"/>
              <a:gd name="connsiteY0" fmla="*/ 2221230 h 2503170"/>
              <a:gd name="connsiteX1" fmla="*/ 1094740 w 1767840"/>
              <a:gd name="connsiteY1" fmla="*/ 0 h 2503170"/>
              <a:gd name="connsiteX2" fmla="*/ 1101090 w 1767840"/>
              <a:gd name="connsiteY2" fmla="*/ 102870 h 2503170"/>
              <a:gd name="connsiteX3" fmla="*/ 1222375 w 1767840"/>
              <a:gd name="connsiteY3" fmla="*/ 96520 h 2503170"/>
              <a:gd name="connsiteX4" fmla="*/ 1767840 w 1767840"/>
              <a:gd name="connsiteY4" fmla="*/ 2503170 h 2503170"/>
              <a:gd name="connsiteX5" fmla="*/ 0 w 1767840"/>
              <a:gd name="connsiteY5" fmla="*/ 2221230 h 2503170"/>
              <a:gd name="connsiteX0" fmla="*/ 0 w 1767840"/>
              <a:gd name="connsiteY0" fmla="*/ 2221230 h 2503170"/>
              <a:gd name="connsiteX1" fmla="*/ 1094740 w 1767840"/>
              <a:gd name="connsiteY1" fmla="*/ 0 h 2503170"/>
              <a:gd name="connsiteX2" fmla="*/ 1101090 w 1767840"/>
              <a:gd name="connsiteY2" fmla="*/ 96520 h 2503170"/>
              <a:gd name="connsiteX3" fmla="*/ 1222375 w 1767840"/>
              <a:gd name="connsiteY3" fmla="*/ 96520 h 2503170"/>
              <a:gd name="connsiteX4" fmla="*/ 1767840 w 1767840"/>
              <a:gd name="connsiteY4" fmla="*/ 2503170 h 2503170"/>
              <a:gd name="connsiteX5" fmla="*/ 0 w 1767840"/>
              <a:gd name="connsiteY5" fmla="*/ 2221230 h 2503170"/>
              <a:gd name="connsiteX0" fmla="*/ 0 w 1767840"/>
              <a:gd name="connsiteY0" fmla="*/ 2221230 h 2503170"/>
              <a:gd name="connsiteX1" fmla="*/ 1094740 w 1767840"/>
              <a:gd name="connsiteY1" fmla="*/ 0 h 2503170"/>
              <a:gd name="connsiteX2" fmla="*/ 1101090 w 1767840"/>
              <a:gd name="connsiteY2" fmla="*/ 96520 h 2503170"/>
              <a:gd name="connsiteX3" fmla="*/ 1222375 w 1767840"/>
              <a:gd name="connsiteY3" fmla="*/ 96520 h 2503170"/>
              <a:gd name="connsiteX4" fmla="*/ 1767840 w 1767840"/>
              <a:gd name="connsiteY4" fmla="*/ 2503170 h 2503170"/>
              <a:gd name="connsiteX5" fmla="*/ 0 w 1767840"/>
              <a:gd name="connsiteY5" fmla="*/ 2221230 h 2503170"/>
              <a:gd name="connsiteX0" fmla="*/ 0 w 1767840"/>
              <a:gd name="connsiteY0" fmla="*/ 2211705 h 2493645"/>
              <a:gd name="connsiteX1" fmla="*/ 1097915 w 1767840"/>
              <a:gd name="connsiteY1" fmla="*/ 0 h 2493645"/>
              <a:gd name="connsiteX2" fmla="*/ 1101090 w 1767840"/>
              <a:gd name="connsiteY2" fmla="*/ 86995 h 2493645"/>
              <a:gd name="connsiteX3" fmla="*/ 1222375 w 1767840"/>
              <a:gd name="connsiteY3" fmla="*/ 86995 h 2493645"/>
              <a:gd name="connsiteX4" fmla="*/ 1767840 w 1767840"/>
              <a:gd name="connsiteY4" fmla="*/ 2493645 h 2493645"/>
              <a:gd name="connsiteX5" fmla="*/ 0 w 1767840"/>
              <a:gd name="connsiteY5" fmla="*/ 2211705 h 2493645"/>
              <a:gd name="connsiteX0" fmla="*/ 0 w 1767840"/>
              <a:gd name="connsiteY0" fmla="*/ 2236032 h 2517972"/>
              <a:gd name="connsiteX1" fmla="*/ 1113155 w 1767840"/>
              <a:gd name="connsiteY1" fmla="*/ 0 h 2517972"/>
              <a:gd name="connsiteX2" fmla="*/ 1101090 w 1767840"/>
              <a:gd name="connsiteY2" fmla="*/ 111322 h 2517972"/>
              <a:gd name="connsiteX3" fmla="*/ 1222375 w 1767840"/>
              <a:gd name="connsiteY3" fmla="*/ 111322 h 2517972"/>
              <a:gd name="connsiteX4" fmla="*/ 1767840 w 1767840"/>
              <a:gd name="connsiteY4" fmla="*/ 2517972 h 2517972"/>
              <a:gd name="connsiteX5" fmla="*/ 0 w 1767840"/>
              <a:gd name="connsiteY5" fmla="*/ 2236032 h 2517972"/>
              <a:gd name="connsiteX0" fmla="*/ 0 w 1767840"/>
              <a:gd name="connsiteY0" fmla="*/ 2236032 h 2517972"/>
              <a:gd name="connsiteX1" fmla="*/ 1113155 w 1767840"/>
              <a:gd name="connsiteY1" fmla="*/ 0 h 2517972"/>
              <a:gd name="connsiteX2" fmla="*/ 1113790 w 1767840"/>
              <a:gd name="connsiteY2" fmla="*/ 103214 h 2517972"/>
              <a:gd name="connsiteX3" fmla="*/ 1222375 w 1767840"/>
              <a:gd name="connsiteY3" fmla="*/ 111322 h 2517972"/>
              <a:gd name="connsiteX4" fmla="*/ 1767840 w 1767840"/>
              <a:gd name="connsiteY4" fmla="*/ 2517972 h 2517972"/>
              <a:gd name="connsiteX5" fmla="*/ 0 w 1767840"/>
              <a:gd name="connsiteY5" fmla="*/ 2236032 h 2517972"/>
              <a:gd name="connsiteX0" fmla="*/ 0 w 1767840"/>
              <a:gd name="connsiteY0" fmla="*/ 2222517 h 2504457"/>
              <a:gd name="connsiteX1" fmla="*/ 1128395 w 1767840"/>
              <a:gd name="connsiteY1" fmla="*/ 0 h 2504457"/>
              <a:gd name="connsiteX2" fmla="*/ 1113790 w 1767840"/>
              <a:gd name="connsiteY2" fmla="*/ 89699 h 2504457"/>
              <a:gd name="connsiteX3" fmla="*/ 1222375 w 1767840"/>
              <a:gd name="connsiteY3" fmla="*/ 97807 h 2504457"/>
              <a:gd name="connsiteX4" fmla="*/ 1767840 w 1767840"/>
              <a:gd name="connsiteY4" fmla="*/ 2504457 h 2504457"/>
              <a:gd name="connsiteX5" fmla="*/ 0 w 1767840"/>
              <a:gd name="connsiteY5" fmla="*/ 2222517 h 2504457"/>
              <a:gd name="connsiteX0" fmla="*/ 0 w 1767840"/>
              <a:gd name="connsiteY0" fmla="*/ 2222517 h 2504457"/>
              <a:gd name="connsiteX1" fmla="*/ 1128395 w 1767840"/>
              <a:gd name="connsiteY1" fmla="*/ 0 h 2504457"/>
              <a:gd name="connsiteX2" fmla="*/ 1113790 w 1767840"/>
              <a:gd name="connsiteY2" fmla="*/ 89699 h 2504457"/>
              <a:gd name="connsiteX3" fmla="*/ 1237615 w 1767840"/>
              <a:gd name="connsiteY3" fmla="*/ 95104 h 2504457"/>
              <a:gd name="connsiteX4" fmla="*/ 1767840 w 1767840"/>
              <a:gd name="connsiteY4" fmla="*/ 2504457 h 2504457"/>
              <a:gd name="connsiteX5" fmla="*/ 0 w 1767840"/>
              <a:gd name="connsiteY5" fmla="*/ 2222517 h 2504457"/>
              <a:gd name="connsiteX0" fmla="*/ 0 w 1767840"/>
              <a:gd name="connsiteY0" fmla="*/ 2222517 h 2504457"/>
              <a:gd name="connsiteX1" fmla="*/ 1128395 w 1767840"/>
              <a:gd name="connsiteY1" fmla="*/ 0 h 2504457"/>
              <a:gd name="connsiteX2" fmla="*/ 1113790 w 1767840"/>
              <a:gd name="connsiteY2" fmla="*/ 89699 h 2504457"/>
              <a:gd name="connsiteX3" fmla="*/ 1237615 w 1767840"/>
              <a:gd name="connsiteY3" fmla="*/ 95104 h 2504457"/>
              <a:gd name="connsiteX4" fmla="*/ 1767840 w 1767840"/>
              <a:gd name="connsiteY4" fmla="*/ 2504457 h 2504457"/>
              <a:gd name="connsiteX5" fmla="*/ 0 w 1767840"/>
              <a:gd name="connsiteY5" fmla="*/ 2222517 h 25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2504457">
                <a:moveTo>
                  <a:pt x="0" y="2222517"/>
                </a:moveTo>
                <a:lnTo>
                  <a:pt x="1128395" y="0"/>
                </a:lnTo>
                <a:cubicBezTo>
                  <a:pt x="1128607" y="34405"/>
                  <a:pt x="1113578" y="55294"/>
                  <a:pt x="1113790" y="89699"/>
                </a:cubicBezTo>
                <a:lnTo>
                  <a:pt x="1237615" y="95104"/>
                </a:lnTo>
                <a:lnTo>
                  <a:pt x="1767840" y="2504457"/>
                </a:lnTo>
                <a:lnTo>
                  <a:pt x="0" y="2222517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5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F5A588-28A2-4753-ABC8-66841722FA0B}"/>
              </a:ext>
            </a:extLst>
          </p:cNvPr>
          <p:cNvSpPr/>
          <p:nvPr/>
        </p:nvSpPr>
        <p:spPr>
          <a:xfrm>
            <a:off x="2436476" y="4205127"/>
            <a:ext cx="1825183" cy="184367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50800">
              <a:schemeClr val="accent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: Shape 37">
            <a:extLst>
              <a:ext uri="{FF2B5EF4-FFF2-40B4-BE49-F238E27FC236}">
                <a16:creationId xmlns:a16="http://schemas.microsoft.com/office/drawing/2014/main" id="{CD2FD653-1BD9-4E46-8608-A024678DDA0E}"/>
              </a:ext>
            </a:extLst>
          </p:cNvPr>
          <p:cNvSpPr/>
          <p:nvPr/>
        </p:nvSpPr>
        <p:spPr>
          <a:xfrm>
            <a:off x="491073" y="2686050"/>
            <a:ext cx="1915160" cy="2324256"/>
          </a:xfrm>
          <a:custGeom>
            <a:avLst/>
            <a:gdLst>
              <a:gd name="connsiteX0" fmla="*/ 0 w 2053590"/>
              <a:gd name="connsiteY0" fmla="*/ 2057400 h 2442210"/>
              <a:gd name="connsiteX1" fmla="*/ 1790700 w 2053590"/>
              <a:gd name="connsiteY1" fmla="*/ 0 h 2442210"/>
              <a:gd name="connsiteX2" fmla="*/ 1790700 w 2053590"/>
              <a:gd name="connsiteY2" fmla="*/ 140970 h 2442210"/>
              <a:gd name="connsiteX3" fmla="*/ 2053590 w 2053590"/>
              <a:gd name="connsiteY3" fmla="*/ 140970 h 2442210"/>
              <a:gd name="connsiteX4" fmla="*/ 1695450 w 2053590"/>
              <a:gd name="connsiteY4" fmla="*/ 2442210 h 2442210"/>
              <a:gd name="connsiteX5" fmla="*/ 0 w 2053590"/>
              <a:gd name="connsiteY5" fmla="*/ 2057400 h 2442210"/>
              <a:gd name="connsiteX0" fmla="*/ 0 w 2053590"/>
              <a:gd name="connsiteY0" fmla="*/ 2089150 h 2473960"/>
              <a:gd name="connsiteX1" fmla="*/ 1784303 w 2053590"/>
              <a:gd name="connsiteY1" fmla="*/ 0 h 2473960"/>
              <a:gd name="connsiteX2" fmla="*/ 1790700 w 2053590"/>
              <a:gd name="connsiteY2" fmla="*/ 172720 h 2473960"/>
              <a:gd name="connsiteX3" fmla="*/ 2053590 w 2053590"/>
              <a:gd name="connsiteY3" fmla="*/ 172720 h 2473960"/>
              <a:gd name="connsiteX4" fmla="*/ 1695450 w 2053590"/>
              <a:gd name="connsiteY4" fmla="*/ 2473960 h 2473960"/>
              <a:gd name="connsiteX5" fmla="*/ 0 w 2053590"/>
              <a:gd name="connsiteY5" fmla="*/ 2089150 h 2473960"/>
              <a:gd name="connsiteX0" fmla="*/ 0 w 2053590"/>
              <a:gd name="connsiteY0" fmla="*/ 2089150 h 2473960"/>
              <a:gd name="connsiteX1" fmla="*/ 1784303 w 2053590"/>
              <a:gd name="connsiteY1" fmla="*/ 0 h 2473960"/>
              <a:gd name="connsiteX2" fmla="*/ 1784303 w 2053590"/>
              <a:gd name="connsiteY2" fmla="*/ 96520 h 2473960"/>
              <a:gd name="connsiteX3" fmla="*/ 2053590 w 2053590"/>
              <a:gd name="connsiteY3" fmla="*/ 172720 h 2473960"/>
              <a:gd name="connsiteX4" fmla="*/ 1695450 w 2053590"/>
              <a:gd name="connsiteY4" fmla="*/ 2473960 h 2473960"/>
              <a:gd name="connsiteX5" fmla="*/ 0 w 2053590"/>
              <a:gd name="connsiteY5" fmla="*/ 2089150 h 2473960"/>
              <a:gd name="connsiteX0" fmla="*/ 0 w 1938435"/>
              <a:gd name="connsiteY0" fmla="*/ 2089150 h 2473960"/>
              <a:gd name="connsiteX1" fmla="*/ 1784303 w 1938435"/>
              <a:gd name="connsiteY1" fmla="*/ 0 h 2473960"/>
              <a:gd name="connsiteX2" fmla="*/ 1784303 w 1938435"/>
              <a:gd name="connsiteY2" fmla="*/ 96520 h 2473960"/>
              <a:gd name="connsiteX3" fmla="*/ 1938435 w 1938435"/>
              <a:gd name="connsiteY3" fmla="*/ 90170 h 2473960"/>
              <a:gd name="connsiteX4" fmla="*/ 1695450 w 1938435"/>
              <a:gd name="connsiteY4" fmla="*/ 2473960 h 2473960"/>
              <a:gd name="connsiteX5" fmla="*/ 0 w 1938435"/>
              <a:gd name="connsiteY5" fmla="*/ 2089150 h 2473960"/>
              <a:gd name="connsiteX0" fmla="*/ 0 w 1944832"/>
              <a:gd name="connsiteY0" fmla="*/ 2089150 h 2473960"/>
              <a:gd name="connsiteX1" fmla="*/ 1784303 w 1944832"/>
              <a:gd name="connsiteY1" fmla="*/ 0 h 2473960"/>
              <a:gd name="connsiteX2" fmla="*/ 1784303 w 1944832"/>
              <a:gd name="connsiteY2" fmla="*/ 96520 h 2473960"/>
              <a:gd name="connsiteX3" fmla="*/ 1944832 w 1944832"/>
              <a:gd name="connsiteY3" fmla="*/ 99695 h 2473960"/>
              <a:gd name="connsiteX4" fmla="*/ 1695450 w 1944832"/>
              <a:gd name="connsiteY4" fmla="*/ 2473960 h 2473960"/>
              <a:gd name="connsiteX5" fmla="*/ 0 w 1944832"/>
              <a:gd name="connsiteY5" fmla="*/ 2089150 h 2473960"/>
              <a:gd name="connsiteX0" fmla="*/ 0 w 1944832"/>
              <a:gd name="connsiteY0" fmla="*/ 2089150 h 2473960"/>
              <a:gd name="connsiteX1" fmla="*/ 1784303 w 1944832"/>
              <a:gd name="connsiteY1" fmla="*/ 0 h 2473960"/>
              <a:gd name="connsiteX2" fmla="*/ 1784303 w 1944832"/>
              <a:gd name="connsiteY2" fmla="*/ 96520 h 2473960"/>
              <a:gd name="connsiteX3" fmla="*/ 1944832 w 1944832"/>
              <a:gd name="connsiteY3" fmla="*/ 93345 h 2473960"/>
              <a:gd name="connsiteX4" fmla="*/ 1695450 w 1944832"/>
              <a:gd name="connsiteY4" fmla="*/ 2473960 h 2473960"/>
              <a:gd name="connsiteX5" fmla="*/ 0 w 1944832"/>
              <a:gd name="connsiteY5" fmla="*/ 2089150 h 2473960"/>
              <a:gd name="connsiteX0" fmla="*/ 0 w 1944832"/>
              <a:gd name="connsiteY0" fmla="*/ 2089150 h 2473960"/>
              <a:gd name="connsiteX1" fmla="*/ 1784303 w 1944832"/>
              <a:gd name="connsiteY1" fmla="*/ 0 h 2473960"/>
              <a:gd name="connsiteX2" fmla="*/ 1797098 w 1944832"/>
              <a:gd name="connsiteY2" fmla="*/ 96520 h 2473960"/>
              <a:gd name="connsiteX3" fmla="*/ 1944832 w 1944832"/>
              <a:gd name="connsiteY3" fmla="*/ 93345 h 2473960"/>
              <a:gd name="connsiteX4" fmla="*/ 1695450 w 1944832"/>
              <a:gd name="connsiteY4" fmla="*/ 2473960 h 2473960"/>
              <a:gd name="connsiteX5" fmla="*/ 0 w 1944832"/>
              <a:gd name="connsiteY5" fmla="*/ 2089150 h 2473960"/>
              <a:gd name="connsiteX0" fmla="*/ 0 w 1944832"/>
              <a:gd name="connsiteY0" fmla="*/ 2089150 h 2473960"/>
              <a:gd name="connsiteX1" fmla="*/ 1797098 w 1944832"/>
              <a:gd name="connsiteY1" fmla="*/ 0 h 2473960"/>
              <a:gd name="connsiteX2" fmla="*/ 1797098 w 1944832"/>
              <a:gd name="connsiteY2" fmla="*/ 96520 h 2473960"/>
              <a:gd name="connsiteX3" fmla="*/ 1944832 w 1944832"/>
              <a:gd name="connsiteY3" fmla="*/ 93345 h 2473960"/>
              <a:gd name="connsiteX4" fmla="*/ 1695450 w 1944832"/>
              <a:gd name="connsiteY4" fmla="*/ 2473960 h 2473960"/>
              <a:gd name="connsiteX5" fmla="*/ 0 w 1944832"/>
              <a:gd name="connsiteY5" fmla="*/ 2089150 h 2473960"/>
              <a:gd name="connsiteX0" fmla="*/ 0 w 2040794"/>
              <a:gd name="connsiteY0" fmla="*/ 2089150 h 2473960"/>
              <a:gd name="connsiteX1" fmla="*/ 1797098 w 2040794"/>
              <a:gd name="connsiteY1" fmla="*/ 0 h 2473960"/>
              <a:gd name="connsiteX2" fmla="*/ 1797098 w 2040794"/>
              <a:gd name="connsiteY2" fmla="*/ 96520 h 2473960"/>
              <a:gd name="connsiteX3" fmla="*/ 2040794 w 2040794"/>
              <a:gd name="connsiteY3" fmla="*/ 74295 h 2473960"/>
              <a:gd name="connsiteX4" fmla="*/ 1695450 w 2040794"/>
              <a:gd name="connsiteY4" fmla="*/ 2473960 h 2473960"/>
              <a:gd name="connsiteX5" fmla="*/ 0 w 2040794"/>
              <a:gd name="connsiteY5" fmla="*/ 2089150 h 2473960"/>
              <a:gd name="connsiteX0" fmla="*/ 0 w 2040794"/>
              <a:gd name="connsiteY0" fmla="*/ 2089150 h 2473960"/>
              <a:gd name="connsiteX1" fmla="*/ 1797098 w 2040794"/>
              <a:gd name="connsiteY1" fmla="*/ 0 h 2473960"/>
              <a:gd name="connsiteX2" fmla="*/ 1902656 w 2040794"/>
              <a:gd name="connsiteY2" fmla="*/ 75565 h 2473960"/>
              <a:gd name="connsiteX3" fmla="*/ 2040794 w 2040794"/>
              <a:gd name="connsiteY3" fmla="*/ 74295 h 2473960"/>
              <a:gd name="connsiteX4" fmla="*/ 1695450 w 2040794"/>
              <a:gd name="connsiteY4" fmla="*/ 2473960 h 2473960"/>
              <a:gd name="connsiteX5" fmla="*/ 0 w 2040794"/>
              <a:gd name="connsiteY5" fmla="*/ 2089150 h 2473960"/>
              <a:gd name="connsiteX0" fmla="*/ 0 w 2040794"/>
              <a:gd name="connsiteY0" fmla="*/ 2098675 h 2483485"/>
              <a:gd name="connsiteX1" fmla="*/ 1902656 w 2040794"/>
              <a:gd name="connsiteY1" fmla="*/ 0 h 2483485"/>
              <a:gd name="connsiteX2" fmla="*/ 1902656 w 2040794"/>
              <a:gd name="connsiteY2" fmla="*/ 85090 h 2483485"/>
              <a:gd name="connsiteX3" fmla="*/ 2040794 w 2040794"/>
              <a:gd name="connsiteY3" fmla="*/ 83820 h 2483485"/>
              <a:gd name="connsiteX4" fmla="*/ 1695450 w 2040794"/>
              <a:gd name="connsiteY4" fmla="*/ 2483485 h 2483485"/>
              <a:gd name="connsiteX5" fmla="*/ 0 w 2040794"/>
              <a:gd name="connsiteY5" fmla="*/ 2098675 h 2483485"/>
              <a:gd name="connsiteX0" fmla="*/ 0 w 2040794"/>
              <a:gd name="connsiteY0" fmla="*/ 2106844 h 2491654"/>
              <a:gd name="connsiteX1" fmla="*/ 1756794 w 2040794"/>
              <a:gd name="connsiteY1" fmla="*/ 0 h 2491654"/>
              <a:gd name="connsiteX2" fmla="*/ 1902656 w 2040794"/>
              <a:gd name="connsiteY2" fmla="*/ 93259 h 2491654"/>
              <a:gd name="connsiteX3" fmla="*/ 2040794 w 2040794"/>
              <a:gd name="connsiteY3" fmla="*/ 91989 h 2491654"/>
              <a:gd name="connsiteX4" fmla="*/ 1695450 w 2040794"/>
              <a:gd name="connsiteY4" fmla="*/ 2491654 h 2491654"/>
              <a:gd name="connsiteX5" fmla="*/ 0 w 2040794"/>
              <a:gd name="connsiteY5" fmla="*/ 2106844 h 2491654"/>
              <a:gd name="connsiteX0" fmla="*/ 0 w 2040794"/>
              <a:gd name="connsiteY0" fmla="*/ 2106844 h 2491654"/>
              <a:gd name="connsiteX1" fmla="*/ 1756794 w 2040794"/>
              <a:gd name="connsiteY1" fmla="*/ 0 h 2491654"/>
              <a:gd name="connsiteX2" fmla="*/ 1752955 w 2040794"/>
              <a:gd name="connsiteY2" fmla="*/ 109597 h 2491654"/>
              <a:gd name="connsiteX3" fmla="*/ 2040794 w 2040794"/>
              <a:gd name="connsiteY3" fmla="*/ 91989 h 2491654"/>
              <a:gd name="connsiteX4" fmla="*/ 1695450 w 2040794"/>
              <a:gd name="connsiteY4" fmla="*/ 2491654 h 2491654"/>
              <a:gd name="connsiteX5" fmla="*/ 0 w 2040794"/>
              <a:gd name="connsiteY5" fmla="*/ 2106844 h 2491654"/>
              <a:gd name="connsiteX0" fmla="*/ 0 w 1940993"/>
              <a:gd name="connsiteY0" fmla="*/ 2106844 h 2491654"/>
              <a:gd name="connsiteX1" fmla="*/ 1756794 w 1940993"/>
              <a:gd name="connsiteY1" fmla="*/ 0 h 2491654"/>
              <a:gd name="connsiteX2" fmla="*/ 1752955 w 1940993"/>
              <a:gd name="connsiteY2" fmla="*/ 109597 h 2491654"/>
              <a:gd name="connsiteX3" fmla="*/ 1940993 w 1940993"/>
              <a:gd name="connsiteY3" fmla="*/ 104242 h 2491654"/>
              <a:gd name="connsiteX4" fmla="*/ 1695450 w 1940993"/>
              <a:gd name="connsiteY4" fmla="*/ 2491654 h 2491654"/>
              <a:gd name="connsiteX5" fmla="*/ 0 w 1940993"/>
              <a:gd name="connsiteY5" fmla="*/ 2106844 h 2491654"/>
              <a:gd name="connsiteX0" fmla="*/ 0 w 1940993"/>
              <a:gd name="connsiteY0" fmla="*/ 2106844 h 2491654"/>
              <a:gd name="connsiteX1" fmla="*/ 1756794 w 1940993"/>
              <a:gd name="connsiteY1" fmla="*/ 0 h 2491654"/>
              <a:gd name="connsiteX2" fmla="*/ 1752955 w 1940993"/>
              <a:gd name="connsiteY2" fmla="*/ 109597 h 2491654"/>
              <a:gd name="connsiteX3" fmla="*/ 1940993 w 1940993"/>
              <a:gd name="connsiteY3" fmla="*/ 83820 h 2491654"/>
              <a:gd name="connsiteX4" fmla="*/ 1695450 w 1940993"/>
              <a:gd name="connsiteY4" fmla="*/ 2491654 h 2491654"/>
              <a:gd name="connsiteX5" fmla="*/ 0 w 1940993"/>
              <a:gd name="connsiteY5" fmla="*/ 2106844 h 2491654"/>
              <a:gd name="connsiteX0" fmla="*/ 0 w 1940993"/>
              <a:gd name="connsiteY0" fmla="*/ 2106844 h 2491654"/>
              <a:gd name="connsiteX1" fmla="*/ 1768310 w 1940993"/>
              <a:gd name="connsiteY1" fmla="*/ 0 h 2491654"/>
              <a:gd name="connsiteX2" fmla="*/ 1752955 w 1940993"/>
              <a:gd name="connsiteY2" fmla="*/ 109597 h 2491654"/>
              <a:gd name="connsiteX3" fmla="*/ 1940993 w 1940993"/>
              <a:gd name="connsiteY3" fmla="*/ 83820 h 2491654"/>
              <a:gd name="connsiteX4" fmla="*/ 1695450 w 1940993"/>
              <a:gd name="connsiteY4" fmla="*/ 2491654 h 2491654"/>
              <a:gd name="connsiteX5" fmla="*/ 0 w 1940993"/>
              <a:gd name="connsiteY5" fmla="*/ 2106844 h 2491654"/>
              <a:gd name="connsiteX0" fmla="*/ 0 w 1940993"/>
              <a:gd name="connsiteY0" fmla="*/ 2106844 h 2491654"/>
              <a:gd name="connsiteX1" fmla="*/ 1768310 w 1940993"/>
              <a:gd name="connsiteY1" fmla="*/ 0 h 2491654"/>
              <a:gd name="connsiteX2" fmla="*/ 1752955 w 1940993"/>
              <a:gd name="connsiteY2" fmla="*/ 109597 h 2491654"/>
              <a:gd name="connsiteX3" fmla="*/ 1940993 w 1940993"/>
              <a:gd name="connsiteY3" fmla="*/ 124664 h 2491654"/>
              <a:gd name="connsiteX4" fmla="*/ 1695450 w 1940993"/>
              <a:gd name="connsiteY4" fmla="*/ 2491654 h 2491654"/>
              <a:gd name="connsiteX5" fmla="*/ 0 w 1940993"/>
              <a:gd name="connsiteY5" fmla="*/ 2106844 h 2491654"/>
              <a:gd name="connsiteX0" fmla="*/ 0 w 1948670"/>
              <a:gd name="connsiteY0" fmla="*/ 2106844 h 2491654"/>
              <a:gd name="connsiteX1" fmla="*/ 1768310 w 1948670"/>
              <a:gd name="connsiteY1" fmla="*/ 0 h 2491654"/>
              <a:gd name="connsiteX2" fmla="*/ 1752955 w 1948670"/>
              <a:gd name="connsiteY2" fmla="*/ 109597 h 2491654"/>
              <a:gd name="connsiteX3" fmla="*/ 1948670 w 1948670"/>
              <a:gd name="connsiteY3" fmla="*/ 104242 h 2491654"/>
              <a:gd name="connsiteX4" fmla="*/ 1695450 w 1948670"/>
              <a:gd name="connsiteY4" fmla="*/ 2491654 h 2491654"/>
              <a:gd name="connsiteX5" fmla="*/ 0 w 1948670"/>
              <a:gd name="connsiteY5" fmla="*/ 2106844 h 2491654"/>
              <a:gd name="connsiteX0" fmla="*/ 0 w 1948670"/>
              <a:gd name="connsiteY0" fmla="*/ 2106844 h 2491654"/>
              <a:gd name="connsiteX1" fmla="*/ 1768310 w 1948670"/>
              <a:gd name="connsiteY1" fmla="*/ 0 h 2491654"/>
              <a:gd name="connsiteX2" fmla="*/ 1760632 w 1948670"/>
              <a:gd name="connsiteY2" fmla="*/ 109597 h 2491654"/>
              <a:gd name="connsiteX3" fmla="*/ 1948670 w 1948670"/>
              <a:gd name="connsiteY3" fmla="*/ 104242 h 2491654"/>
              <a:gd name="connsiteX4" fmla="*/ 1695450 w 1948670"/>
              <a:gd name="connsiteY4" fmla="*/ 2491654 h 2491654"/>
              <a:gd name="connsiteX5" fmla="*/ 0 w 1948670"/>
              <a:gd name="connsiteY5" fmla="*/ 2106844 h 2491654"/>
              <a:gd name="connsiteX0" fmla="*/ 0 w 1929478"/>
              <a:gd name="connsiteY0" fmla="*/ 2106844 h 2491654"/>
              <a:gd name="connsiteX1" fmla="*/ 1768310 w 1929478"/>
              <a:gd name="connsiteY1" fmla="*/ 0 h 2491654"/>
              <a:gd name="connsiteX2" fmla="*/ 1760632 w 1929478"/>
              <a:gd name="connsiteY2" fmla="*/ 109597 h 2491654"/>
              <a:gd name="connsiteX3" fmla="*/ 1929478 w 1929478"/>
              <a:gd name="connsiteY3" fmla="*/ 104242 h 2491654"/>
              <a:gd name="connsiteX4" fmla="*/ 1695450 w 1929478"/>
              <a:gd name="connsiteY4" fmla="*/ 2491654 h 2491654"/>
              <a:gd name="connsiteX5" fmla="*/ 0 w 1929478"/>
              <a:gd name="connsiteY5" fmla="*/ 2106844 h 249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9478" h="2491654">
                <a:moveTo>
                  <a:pt x="0" y="2106844"/>
                </a:moveTo>
                <a:lnTo>
                  <a:pt x="1768310" y="0"/>
                </a:lnTo>
                <a:lnTo>
                  <a:pt x="1760632" y="109597"/>
                </a:lnTo>
                <a:lnTo>
                  <a:pt x="1929478" y="104242"/>
                </a:lnTo>
                <a:lnTo>
                  <a:pt x="1695450" y="2491654"/>
                </a:lnTo>
                <a:lnTo>
                  <a:pt x="0" y="210684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bg1">
                  <a:alpha val="5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277708-7F0B-413C-83DC-3C3961990BF7}"/>
              </a:ext>
            </a:extLst>
          </p:cNvPr>
          <p:cNvSpPr/>
          <p:nvPr/>
        </p:nvSpPr>
        <p:spPr>
          <a:xfrm>
            <a:off x="335777" y="4202298"/>
            <a:ext cx="1825183" cy="1843672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50800">
              <a:schemeClr val="accent1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281801-ABFD-4577-8701-2D76A2BDB694}"/>
              </a:ext>
            </a:extLst>
          </p:cNvPr>
          <p:cNvCxnSpPr>
            <a:cxnSpLocks/>
          </p:cNvCxnSpPr>
          <p:nvPr/>
        </p:nvCxnSpPr>
        <p:spPr>
          <a:xfrm flipV="1">
            <a:off x="4153753" y="4525168"/>
            <a:ext cx="426720" cy="243839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27">
            <a:extLst>
              <a:ext uri="{FF2B5EF4-FFF2-40B4-BE49-F238E27FC236}">
                <a16:creationId xmlns:a16="http://schemas.microsoft.com/office/drawing/2014/main" id="{47AEDD05-4CAF-4E77-944E-ECF34E9AD0AC}"/>
              </a:ext>
            </a:extLst>
          </p:cNvPr>
          <p:cNvSpPr txBox="1"/>
          <p:nvPr/>
        </p:nvSpPr>
        <p:spPr>
          <a:xfrm>
            <a:off x="6867324" y="793267"/>
            <a:ext cx="419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415F8A"/>
                </a:solidFill>
              </a:rPr>
              <a:t>Cloud Backend (Google Cloud)</a:t>
            </a:r>
          </a:p>
        </p:txBody>
      </p:sp>
      <p:sp>
        <p:nvSpPr>
          <p:cNvPr id="59" name="TextBox 27">
            <a:extLst>
              <a:ext uri="{FF2B5EF4-FFF2-40B4-BE49-F238E27FC236}">
                <a16:creationId xmlns:a16="http://schemas.microsoft.com/office/drawing/2014/main" id="{B0D3441D-24AF-41DA-8DCF-72906A812FEA}"/>
              </a:ext>
            </a:extLst>
          </p:cNvPr>
          <p:cNvSpPr txBox="1"/>
          <p:nvPr/>
        </p:nvSpPr>
        <p:spPr>
          <a:xfrm>
            <a:off x="504546" y="812741"/>
            <a:ext cx="5982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415F8A"/>
                </a:solidFill>
              </a:rPr>
              <a:t>S&amp;CC at Overlook: Data collection started in Dec. 2017 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C207BE5-803B-48F8-AC7B-42AB233CBAD6}"/>
              </a:ext>
            </a:extLst>
          </p:cNvPr>
          <p:cNvSpPr/>
          <p:nvPr/>
        </p:nvSpPr>
        <p:spPr>
          <a:xfrm>
            <a:off x="9761606" y="1695450"/>
            <a:ext cx="306143" cy="318767"/>
          </a:xfrm>
          <a:prstGeom prst="rightArrow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0B3D2BD-1B55-409F-9846-1DB4215F4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846" y="1246860"/>
            <a:ext cx="1507623" cy="1253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CF33E-67B0-4A8E-AF59-7FCFE667F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4510" y="3321934"/>
            <a:ext cx="2720489" cy="1128519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6948012" y="4588759"/>
            <a:ext cx="517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15F8A"/>
                </a:solidFill>
              </a:rPr>
              <a:t>S&amp;C technology integrated in the design of 4 new communities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0136" y="4943371"/>
            <a:ext cx="2611864" cy="190042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7063364" y="5296645"/>
            <a:ext cx="2244881" cy="1297443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8217C4D-B7A8-4885-A4CE-2470A908095A}"/>
              </a:ext>
            </a:extLst>
          </p:cNvPr>
          <p:cNvCxnSpPr>
            <a:cxnSpLocks/>
          </p:cNvCxnSpPr>
          <p:nvPr/>
        </p:nvCxnSpPr>
        <p:spPr>
          <a:xfrm>
            <a:off x="6762281" y="856527"/>
            <a:ext cx="19443" cy="5738997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72E1229-651E-4961-B5E2-A59015125CF2}"/>
              </a:ext>
            </a:extLst>
          </p:cNvPr>
          <p:cNvCxnSpPr>
            <a:cxnSpLocks/>
          </p:cNvCxnSpPr>
          <p:nvPr/>
        </p:nvCxnSpPr>
        <p:spPr>
          <a:xfrm>
            <a:off x="6880381" y="4495102"/>
            <a:ext cx="5104762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45">
            <a:extLst>
              <a:ext uri="{FF2B5EF4-FFF2-40B4-BE49-F238E27FC236}">
                <a16:creationId xmlns:a16="http://schemas.microsoft.com/office/drawing/2014/main" id="{0ED29B9A-DCE1-433F-8948-12EA9A4F8952}"/>
              </a:ext>
            </a:extLst>
          </p:cNvPr>
          <p:cNvSpPr txBox="1"/>
          <p:nvPr/>
        </p:nvSpPr>
        <p:spPr>
          <a:xfrm>
            <a:off x="7644288" y="2452792"/>
            <a:ext cx="273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Cloud backend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5FBB186A-12AC-40AB-AB0D-25E23EE5AAEA}"/>
              </a:ext>
            </a:extLst>
          </p:cNvPr>
          <p:cNvSpPr/>
          <p:nvPr/>
        </p:nvSpPr>
        <p:spPr>
          <a:xfrm rot="7801912">
            <a:off x="8293024" y="2837028"/>
            <a:ext cx="521986" cy="343089"/>
          </a:xfrm>
          <a:prstGeom prst="rightArrow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45">
            <a:extLst>
              <a:ext uri="{FF2B5EF4-FFF2-40B4-BE49-F238E27FC236}">
                <a16:creationId xmlns:a16="http://schemas.microsoft.com/office/drawing/2014/main" id="{1B08977B-E26A-46BA-A900-1F11441F4A28}"/>
              </a:ext>
            </a:extLst>
          </p:cNvPr>
          <p:cNvSpPr txBox="1"/>
          <p:nvPr/>
        </p:nvSpPr>
        <p:spPr>
          <a:xfrm>
            <a:off x="9662088" y="2437700"/>
            <a:ext cx="273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Voice Interface</a:t>
            </a:r>
          </a:p>
        </p:txBody>
      </p:sp>
      <p:sp>
        <p:nvSpPr>
          <p:cNvPr id="77" name="TextBox 45">
            <a:extLst>
              <a:ext uri="{FF2B5EF4-FFF2-40B4-BE49-F238E27FC236}">
                <a16:creationId xmlns:a16="http://schemas.microsoft.com/office/drawing/2014/main" id="{74D25ED4-B590-4929-90A2-0A63A4FAE4CA}"/>
              </a:ext>
            </a:extLst>
          </p:cNvPr>
          <p:cNvSpPr txBox="1"/>
          <p:nvPr/>
        </p:nvSpPr>
        <p:spPr>
          <a:xfrm>
            <a:off x="6101976" y="2996533"/>
            <a:ext cx="273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Query Table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83F55-E3B8-4131-818B-3C1C81DDDC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6394" y="3332855"/>
            <a:ext cx="1837292" cy="1040287"/>
          </a:xfrm>
          <a:prstGeom prst="rect">
            <a:avLst/>
          </a:prstGeom>
        </p:spPr>
      </p:pic>
      <p:sp>
        <p:nvSpPr>
          <p:cNvPr id="81" name="TextBox 45">
            <a:extLst>
              <a:ext uri="{FF2B5EF4-FFF2-40B4-BE49-F238E27FC236}">
                <a16:creationId xmlns:a16="http://schemas.microsoft.com/office/drawing/2014/main" id="{84C5926B-DFC1-4A68-81F6-1F1864F7310B}"/>
              </a:ext>
            </a:extLst>
          </p:cNvPr>
          <p:cNvSpPr txBox="1"/>
          <p:nvPr/>
        </p:nvSpPr>
        <p:spPr>
          <a:xfrm>
            <a:off x="9076168" y="3022084"/>
            <a:ext cx="273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/>
              <a:t>Visual Interface</a:t>
            </a:r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B3F76E5B-C5AE-4507-84EB-8DC1ED9736AF}"/>
              </a:ext>
            </a:extLst>
          </p:cNvPr>
          <p:cNvSpPr/>
          <p:nvPr/>
        </p:nvSpPr>
        <p:spPr>
          <a:xfrm rot="2700000">
            <a:off x="9569749" y="2735546"/>
            <a:ext cx="521986" cy="343089"/>
          </a:xfrm>
          <a:prstGeom prst="rightArrow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1BEE6313-9D6B-4A66-B7BA-E567E4F5F367}"/>
              </a:ext>
            </a:extLst>
          </p:cNvPr>
          <p:cNvSpPr/>
          <p:nvPr/>
        </p:nvSpPr>
        <p:spPr>
          <a:xfrm>
            <a:off x="7754199" y="1412156"/>
            <a:ext cx="415219" cy="220147"/>
          </a:xfrm>
          <a:prstGeom prst="rightArrow">
            <a:avLst>
              <a:gd name="adj1" fmla="val 50000"/>
              <a:gd name="adj2" fmla="val 5624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result for green eye monitor">
            <a:extLst>
              <a:ext uri="{FF2B5EF4-FFF2-40B4-BE49-F238E27FC236}">
                <a16:creationId xmlns:a16="http://schemas.microsoft.com/office/drawing/2014/main" id="{1800C962-C909-49DD-B3B6-247CD4517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25" t="28866" r="30725" b="28866"/>
          <a:stretch/>
        </p:blipFill>
        <p:spPr bwMode="auto">
          <a:xfrm>
            <a:off x="6993070" y="1239520"/>
            <a:ext cx="492564" cy="5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E0DAF9-9563-4D9B-879C-56E88B60DC3F}"/>
              </a:ext>
            </a:extLst>
          </p:cNvPr>
          <p:cNvGrpSpPr/>
          <p:nvPr/>
        </p:nvGrpSpPr>
        <p:grpSpPr>
          <a:xfrm>
            <a:off x="7205847" y="2081216"/>
            <a:ext cx="444214" cy="356081"/>
            <a:chOff x="7245198" y="1928342"/>
            <a:chExt cx="771570" cy="618489"/>
          </a:xfrm>
        </p:grpSpPr>
        <p:sp>
          <p:nvSpPr>
            <p:cNvPr id="85" name="Freeform: Shape 55">
              <a:extLst>
                <a:ext uri="{FF2B5EF4-FFF2-40B4-BE49-F238E27FC236}">
                  <a16:creationId xmlns:a16="http://schemas.microsoft.com/office/drawing/2014/main" id="{CCC3E53B-848C-4C20-A265-D2BA53D71700}"/>
                </a:ext>
              </a:extLst>
            </p:cNvPr>
            <p:cNvSpPr/>
            <p:nvPr/>
          </p:nvSpPr>
          <p:spPr>
            <a:xfrm>
              <a:off x="7245198" y="2092809"/>
              <a:ext cx="771570" cy="406777"/>
            </a:xfrm>
            <a:custGeom>
              <a:avLst/>
              <a:gdLst>
                <a:gd name="connsiteX0" fmla="*/ 1000686 w 2691890"/>
                <a:gd name="connsiteY0" fmla="*/ 0 h 1416234"/>
                <a:gd name="connsiteX1" fmla="*/ 1526235 w 2691890"/>
                <a:gd name="connsiteY1" fmla="*/ 340863 h 1416234"/>
                <a:gd name="connsiteX2" fmla="*/ 1533657 w 2691890"/>
                <a:gd name="connsiteY2" fmla="*/ 399448 h 1416234"/>
                <a:gd name="connsiteX3" fmla="*/ 1588879 w 2691890"/>
                <a:gd name="connsiteY3" fmla="*/ 391099 h 1416234"/>
                <a:gd name="connsiteX4" fmla="*/ 1597555 w 2691890"/>
                <a:gd name="connsiteY4" fmla="*/ 391099 h 1416234"/>
                <a:gd name="connsiteX5" fmla="*/ 1791910 w 2691890"/>
                <a:gd name="connsiteY5" fmla="*/ 471604 h 1416234"/>
                <a:gd name="connsiteX6" fmla="*/ 1812172 w 2691890"/>
                <a:gd name="connsiteY6" fmla="*/ 501657 h 1416234"/>
                <a:gd name="connsiteX7" fmla="*/ 1828587 w 2691890"/>
                <a:gd name="connsiteY7" fmla="*/ 494060 h 1416234"/>
                <a:gd name="connsiteX8" fmla="*/ 1960092 w 2691890"/>
                <a:gd name="connsiteY8" fmla="*/ 471423 h 1416234"/>
                <a:gd name="connsiteX9" fmla="*/ 2297938 w 2691890"/>
                <a:gd name="connsiteY9" fmla="*/ 759479 h 1416234"/>
                <a:gd name="connsiteX10" fmla="*/ 2292725 w 2691890"/>
                <a:gd name="connsiteY10" fmla="*/ 781494 h 1416234"/>
                <a:gd name="connsiteX11" fmla="*/ 2374520 w 2691890"/>
                <a:gd name="connsiteY11" fmla="*/ 781494 h 1416234"/>
                <a:gd name="connsiteX12" fmla="*/ 2691890 w 2691890"/>
                <a:gd name="connsiteY12" fmla="*/ 1098864 h 1416234"/>
                <a:gd name="connsiteX13" fmla="*/ 2691889 w 2691890"/>
                <a:gd name="connsiteY13" fmla="*/ 1098864 h 1416234"/>
                <a:gd name="connsiteX14" fmla="*/ 2374519 w 2691890"/>
                <a:gd name="connsiteY14" fmla="*/ 1416234 h 1416234"/>
                <a:gd name="connsiteX15" fmla="*/ 1358138 w 2691890"/>
                <a:gd name="connsiteY15" fmla="*/ 1416233 h 1416234"/>
                <a:gd name="connsiteX16" fmla="*/ 1317908 w 2691890"/>
                <a:gd name="connsiteY16" fmla="*/ 1412684 h 1416234"/>
                <a:gd name="connsiteX17" fmla="*/ 1282695 w 2691890"/>
                <a:gd name="connsiteY17" fmla="*/ 1416233 h 1416234"/>
                <a:gd name="connsiteX18" fmla="*/ 419897 w 2691890"/>
                <a:gd name="connsiteY18" fmla="*/ 1416233 h 1416234"/>
                <a:gd name="connsiteX19" fmla="*/ 0 w 2691890"/>
                <a:gd name="connsiteY19" fmla="*/ 996336 h 1416234"/>
                <a:gd name="connsiteX20" fmla="*/ 185128 w 2691890"/>
                <a:gd name="connsiteY20" fmla="*/ 648151 h 1416234"/>
                <a:gd name="connsiteX21" fmla="*/ 238296 w 2691890"/>
                <a:gd name="connsiteY21" fmla="*/ 619293 h 1416234"/>
                <a:gd name="connsiteX22" fmla="*/ 256628 w 2691890"/>
                <a:gd name="connsiteY22" fmla="*/ 528491 h 1416234"/>
                <a:gd name="connsiteX23" fmla="*/ 428152 w 2691890"/>
                <a:gd name="connsiteY23" fmla="*/ 372976 h 1416234"/>
                <a:gd name="connsiteX24" fmla="*/ 471907 w 2691890"/>
                <a:gd name="connsiteY24" fmla="*/ 366361 h 1416234"/>
                <a:gd name="connsiteX25" fmla="*/ 475137 w 2691890"/>
                <a:gd name="connsiteY25" fmla="*/ 340863 h 1416234"/>
                <a:gd name="connsiteX26" fmla="*/ 1000686 w 2691890"/>
                <a:gd name="connsiteY26" fmla="*/ 0 h 141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91890" h="1416234">
                  <a:moveTo>
                    <a:pt x="1000686" y="0"/>
                  </a:moveTo>
                  <a:cubicBezTo>
                    <a:pt x="1259924" y="0"/>
                    <a:pt x="1476214" y="146333"/>
                    <a:pt x="1526235" y="340863"/>
                  </a:cubicBezTo>
                  <a:lnTo>
                    <a:pt x="1533657" y="399448"/>
                  </a:lnTo>
                  <a:lnTo>
                    <a:pt x="1588879" y="391099"/>
                  </a:lnTo>
                  <a:lnTo>
                    <a:pt x="1597555" y="391099"/>
                  </a:lnTo>
                  <a:cubicBezTo>
                    <a:pt x="1673455" y="391099"/>
                    <a:pt x="1742170" y="421864"/>
                    <a:pt x="1791910" y="471604"/>
                  </a:cubicBezTo>
                  <a:lnTo>
                    <a:pt x="1812172" y="501657"/>
                  </a:lnTo>
                  <a:lnTo>
                    <a:pt x="1828587" y="494060"/>
                  </a:lnTo>
                  <a:cubicBezTo>
                    <a:pt x="1869007" y="479484"/>
                    <a:pt x="1913445" y="471423"/>
                    <a:pt x="1960092" y="471423"/>
                  </a:cubicBezTo>
                  <a:cubicBezTo>
                    <a:pt x="2146679" y="471423"/>
                    <a:pt x="2297938" y="600390"/>
                    <a:pt x="2297938" y="759479"/>
                  </a:cubicBezTo>
                  <a:lnTo>
                    <a:pt x="2292725" y="781494"/>
                  </a:lnTo>
                  <a:lnTo>
                    <a:pt x="2374520" y="781494"/>
                  </a:lnTo>
                  <a:cubicBezTo>
                    <a:pt x="2549799" y="781494"/>
                    <a:pt x="2691890" y="923585"/>
                    <a:pt x="2691890" y="1098864"/>
                  </a:cubicBezTo>
                  <a:lnTo>
                    <a:pt x="2691889" y="1098864"/>
                  </a:lnTo>
                  <a:cubicBezTo>
                    <a:pt x="2691889" y="1274143"/>
                    <a:pt x="2549798" y="1416234"/>
                    <a:pt x="2374519" y="1416234"/>
                  </a:cubicBezTo>
                  <a:lnTo>
                    <a:pt x="1358138" y="1416233"/>
                  </a:lnTo>
                  <a:lnTo>
                    <a:pt x="1317908" y="1412684"/>
                  </a:lnTo>
                  <a:lnTo>
                    <a:pt x="1282695" y="1416233"/>
                  </a:lnTo>
                  <a:lnTo>
                    <a:pt x="419897" y="1416233"/>
                  </a:lnTo>
                  <a:cubicBezTo>
                    <a:pt x="187994" y="1416233"/>
                    <a:pt x="0" y="1228239"/>
                    <a:pt x="0" y="996336"/>
                  </a:cubicBezTo>
                  <a:cubicBezTo>
                    <a:pt x="0" y="851397"/>
                    <a:pt x="73435" y="723609"/>
                    <a:pt x="185128" y="648151"/>
                  </a:cubicBezTo>
                  <a:lnTo>
                    <a:pt x="238296" y="619293"/>
                  </a:lnTo>
                  <a:lnTo>
                    <a:pt x="256628" y="528491"/>
                  </a:lnTo>
                  <a:cubicBezTo>
                    <a:pt x="287922" y="454503"/>
                    <a:pt x="350693" y="397069"/>
                    <a:pt x="428152" y="372976"/>
                  </a:cubicBezTo>
                  <a:lnTo>
                    <a:pt x="471907" y="366361"/>
                  </a:lnTo>
                  <a:lnTo>
                    <a:pt x="475137" y="340863"/>
                  </a:lnTo>
                  <a:cubicBezTo>
                    <a:pt x="525158" y="146333"/>
                    <a:pt x="741448" y="0"/>
                    <a:pt x="1000686" y="0"/>
                  </a:cubicBezTo>
                  <a:close/>
                </a:path>
              </a:pathLst>
            </a:custGeom>
            <a:solidFill>
              <a:srgbClr val="4EA1CD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Freeform: Shape 56">
              <a:extLst>
                <a:ext uri="{FF2B5EF4-FFF2-40B4-BE49-F238E27FC236}">
                  <a16:creationId xmlns:a16="http://schemas.microsoft.com/office/drawing/2014/main" id="{F0F3C6CA-C9FF-4C50-B760-4856DA797978}"/>
                </a:ext>
              </a:extLst>
            </p:cNvPr>
            <p:cNvSpPr/>
            <p:nvPr/>
          </p:nvSpPr>
          <p:spPr>
            <a:xfrm>
              <a:off x="7323073" y="2372790"/>
              <a:ext cx="347224" cy="174041"/>
            </a:xfrm>
            <a:custGeom>
              <a:avLst/>
              <a:gdLst>
                <a:gd name="connsiteX0" fmla="*/ 1000686 w 2691890"/>
                <a:gd name="connsiteY0" fmla="*/ 0 h 1416234"/>
                <a:gd name="connsiteX1" fmla="*/ 1526235 w 2691890"/>
                <a:gd name="connsiteY1" fmla="*/ 340863 h 1416234"/>
                <a:gd name="connsiteX2" fmla="*/ 1533657 w 2691890"/>
                <a:gd name="connsiteY2" fmla="*/ 399448 h 1416234"/>
                <a:gd name="connsiteX3" fmla="*/ 1588879 w 2691890"/>
                <a:gd name="connsiteY3" fmla="*/ 391099 h 1416234"/>
                <a:gd name="connsiteX4" fmla="*/ 1597555 w 2691890"/>
                <a:gd name="connsiteY4" fmla="*/ 391099 h 1416234"/>
                <a:gd name="connsiteX5" fmla="*/ 1791910 w 2691890"/>
                <a:gd name="connsiteY5" fmla="*/ 471604 h 1416234"/>
                <a:gd name="connsiteX6" fmla="*/ 1812172 w 2691890"/>
                <a:gd name="connsiteY6" fmla="*/ 501657 h 1416234"/>
                <a:gd name="connsiteX7" fmla="*/ 1828587 w 2691890"/>
                <a:gd name="connsiteY7" fmla="*/ 494060 h 1416234"/>
                <a:gd name="connsiteX8" fmla="*/ 1960092 w 2691890"/>
                <a:gd name="connsiteY8" fmla="*/ 471423 h 1416234"/>
                <a:gd name="connsiteX9" fmla="*/ 2297938 w 2691890"/>
                <a:gd name="connsiteY9" fmla="*/ 759479 h 1416234"/>
                <a:gd name="connsiteX10" fmla="*/ 2292725 w 2691890"/>
                <a:gd name="connsiteY10" fmla="*/ 781494 h 1416234"/>
                <a:gd name="connsiteX11" fmla="*/ 2374520 w 2691890"/>
                <a:gd name="connsiteY11" fmla="*/ 781494 h 1416234"/>
                <a:gd name="connsiteX12" fmla="*/ 2691890 w 2691890"/>
                <a:gd name="connsiteY12" fmla="*/ 1098864 h 1416234"/>
                <a:gd name="connsiteX13" fmla="*/ 2691889 w 2691890"/>
                <a:gd name="connsiteY13" fmla="*/ 1098864 h 1416234"/>
                <a:gd name="connsiteX14" fmla="*/ 2374519 w 2691890"/>
                <a:gd name="connsiteY14" fmla="*/ 1416234 h 1416234"/>
                <a:gd name="connsiteX15" fmla="*/ 1358138 w 2691890"/>
                <a:gd name="connsiteY15" fmla="*/ 1416233 h 1416234"/>
                <a:gd name="connsiteX16" fmla="*/ 1317908 w 2691890"/>
                <a:gd name="connsiteY16" fmla="*/ 1412684 h 1416234"/>
                <a:gd name="connsiteX17" fmla="*/ 1282695 w 2691890"/>
                <a:gd name="connsiteY17" fmla="*/ 1416233 h 1416234"/>
                <a:gd name="connsiteX18" fmla="*/ 419897 w 2691890"/>
                <a:gd name="connsiteY18" fmla="*/ 1416233 h 1416234"/>
                <a:gd name="connsiteX19" fmla="*/ 0 w 2691890"/>
                <a:gd name="connsiteY19" fmla="*/ 996336 h 1416234"/>
                <a:gd name="connsiteX20" fmla="*/ 185128 w 2691890"/>
                <a:gd name="connsiteY20" fmla="*/ 648151 h 1416234"/>
                <a:gd name="connsiteX21" fmla="*/ 238296 w 2691890"/>
                <a:gd name="connsiteY21" fmla="*/ 619293 h 1416234"/>
                <a:gd name="connsiteX22" fmla="*/ 256628 w 2691890"/>
                <a:gd name="connsiteY22" fmla="*/ 528491 h 1416234"/>
                <a:gd name="connsiteX23" fmla="*/ 428152 w 2691890"/>
                <a:gd name="connsiteY23" fmla="*/ 372976 h 1416234"/>
                <a:gd name="connsiteX24" fmla="*/ 471907 w 2691890"/>
                <a:gd name="connsiteY24" fmla="*/ 366361 h 1416234"/>
                <a:gd name="connsiteX25" fmla="*/ 475137 w 2691890"/>
                <a:gd name="connsiteY25" fmla="*/ 340863 h 1416234"/>
                <a:gd name="connsiteX26" fmla="*/ 1000686 w 2691890"/>
                <a:gd name="connsiteY26" fmla="*/ 0 h 141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91890" h="1416234">
                  <a:moveTo>
                    <a:pt x="1000686" y="0"/>
                  </a:moveTo>
                  <a:cubicBezTo>
                    <a:pt x="1259924" y="0"/>
                    <a:pt x="1476214" y="146333"/>
                    <a:pt x="1526235" y="340863"/>
                  </a:cubicBezTo>
                  <a:lnTo>
                    <a:pt x="1533657" y="399448"/>
                  </a:lnTo>
                  <a:lnTo>
                    <a:pt x="1588879" y="391099"/>
                  </a:lnTo>
                  <a:lnTo>
                    <a:pt x="1597555" y="391099"/>
                  </a:lnTo>
                  <a:cubicBezTo>
                    <a:pt x="1673455" y="391099"/>
                    <a:pt x="1742170" y="421864"/>
                    <a:pt x="1791910" y="471604"/>
                  </a:cubicBezTo>
                  <a:lnTo>
                    <a:pt x="1812172" y="501657"/>
                  </a:lnTo>
                  <a:lnTo>
                    <a:pt x="1828587" y="494060"/>
                  </a:lnTo>
                  <a:cubicBezTo>
                    <a:pt x="1869007" y="479484"/>
                    <a:pt x="1913445" y="471423"/>
                    <a:pt x="1960092" y="471423"/>
                  </a:cubicBezTo>
                  <a:cubicBezTo>
                    <a:pt x="2146679" y="471423"/>
                    <a:pt x="2297938" y="600390"/>
                    <a:pt x="2297938" y="759479"/>
                  </a:cubicBezTo>
                  <a:lnTo>
                    <a:pt x="2292725" y="781494"/>
                  </a:lnTo>
                  <a:lnTo>
                    <a:pt x="2374520" y="781494"/>
                  </a:lnTo>
                  <a:cubicBezTo>
                    <a:pt x="2549799" y="781494"/>
                    <a:pt x="2691890" y="923585"/>
                    <a:pt x="2691890" y="1098864"/>
                  </a:cubicBezTo>
                  <a:lnTo>
                    <a:pt x="2691889" y="1098864"/>
                  </a:lnTo>
                  <a:cubicBezTo>
                    <a:pt x="2691889" y="1274143"/>
                    <a:pt x="2549798" y="1416234"/>
                    <a:pt x="2374519" y="1416234"/>
                  </a:cubicBezTo>
                  <a:lnTo>
                    <a:pt x="1358138" y="1416233"/>
                  </a:lnTo>
                  <a:lnTo>
                    <a:pt x="1317908" y="1412684"/>
                  </a:lnTo>
                  <a:lnTo>
                    <a:pt x="1282695" y="1416233"/>
                  </a:lnTo>
                  <a:lnTo>
                    <a:pt x="419897" y="1416233"/>
                  </a:lnTo>
                  <a:cubicBezTo>
                    <a:pt x="187994" y="1416233"/>
                    <a:pt x="0" y="1228239"/>
                    <a:pt x="0" y="996336"/>
                  </a:cubicBezTo>
                  <a:cubicBezTo>
                    <a:pt x="0" y="851397"/>
                    <a:pt x="73435" y="723609"/>
                    <a:pt x="185128" y="648151"/>
                  </a:cubicBezTo>
                  <a:lnTo>
                    <a:pt x="238296" y="619293"/>
                  </a:lnTo>
                  <a:lnTo>
                    <a:pt x="256628" y="528491"/>
                  </a:lnTo>
                  <a:cubicBezTo>
                    <a:pt x="287922" y="454503"/>
                    <a:pt x="350693" y="397069"/>
                    <a:pt x="428152" y="372976"/>
                  </a:cubicBezTo>
                  <a:lnTo>
                    <a:pt x="471907" y="366361"/>
                  </a:lnTo>
                  <a:lnTo>
                    <a:pt x="475137" y="340863"/>
                  </a:lnTo>
                  <a:cubicBezTo>
                    <a:pt x="525158" y="146333"/>
                    <a:pt x="741448" y="0"/>
                    <a:pt x="1000686" y="0"/>
                  </a:cubicBezTo>
                  <a:close/>
                </a:path>
              </a:pathLst>
            </a:custGeom>
            <a:solidFill>
              <a:srgbClr val="6FB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7" name="Picture 86" descr="Image result for server free clipart">
              <a:extLst>
                <a:ext uri="{FF2B5EF4-FFF2-40B4-BE49-F238E27FC236}">
                  <a16:creationId xmlns:a16="http://schemas.microsoft.com/office/drawing/2014/main" id="{6B45399D-FF19-431B-8A39-15E526001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87" y="1928342"/>
              <a:ext cx="281892" cy="50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7" descr="Image result for server free clipart">
              <a:extLst>
                <a:ext uri="{FF2B5EF4-FFF2-40B4-BE49-F238E27FC236}">
                  <a16:creationId xmlns:a16="http://schemas.microsoft.com/office/drawing/2014/main" id="{4742B768-E739-49ED-8AAD-0739143CA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803" y="1964918"/>
              <a:ext cx="281892" cy="50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ecobee thermostat">
            <a:extLst>
              <a:ext uri="{FF2B5EF4-FFF2-40B4-BE49-F238E27FC236}">
                <a16:creationId xmlns:a16="http://schemas.microsoft.com/office/drawing/2014/main" id="{1F64F705-3843-4880-B2C7-D9AD45E56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r="23021"/>
          <a:stretch/>
        </p:blipFill>
        <p:spPr bwMode="auto">
          <a:xfrm>
            <a:off x="6995356" y="2079103"/>
            <a:ext cx="357990" cy="3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45">
            <a:extLst>
              <a:ext uri="{FF2B5EF4-FFF2-40B4-BE49-F238E27FC236}">
                <a16:creationId xmlns:a16="http://schemas.microsoft.com/office/drawing/2014/main" id="{A15638E7-11E0-4044-A0B5-1337678DC590}"/>
              </a:ext>
            </a:extLst>
          </p:cNvPr>
          <p:cNvSpPr txBox="1"/>
          <p:nvPr/>
        </p:nvSpPr>
        <p:spPr>
          <a:xfrm>
            <a:off x="6068509" y="2393738"/>
            <a:ext cx="273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Sensor cloud</a:t>
            </a:r>
          </a:p>
        </p:txBody>
      </p:sp>
      <p:sp>
        <p:nvSpPr>
          <p:cNvPr id="90" name="TextBox 45">
            <a:extLst>
              <a:ext uri="{FF2B5EF4-FFF2-40B4-BE49-F238E27FC236}">
                <a16:creationId xmlns:a16="http://schemas.microsoft.com/office/drawing/2014/main" id="{A1A3886E-730A-4BB2-901F-F664F6BD255D}"/>
              </a:ext>
            </a:extLst>
          </p:cNvPr>
          <p:cNvSpPr txBox="1"/>
          <p:nvPr/>
        </p:nvSpPr>
        <p:spPr>
          <a:xfrm>
            <a:off x="6838596" y="1720577"/>
            <a:ext cx="831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Sensor</a:t>
            </a: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452EB954-B7C2-48F0-B088-333D93F6D821}"/>
              </a:ext>
            </a:extLst>
          </p:cNvPr>
          <p:cNvSpPr/>
          <p:nvPr/>
        </p:nvSpPr>
        <p:spPr>
          <a:xfrm>
            <a:off x="7726674" y="2118324"/>
            <a:ext cx="543560" cy="253226"/>
          </a:xfrm>
          <a:prstGeom prst="leftRightArrow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45">
            <a:extLst>
              <a:ext uri="{FF2B5EF4-FFF2-40B4-BE49-F238E27FC236}">
                <a16:creationId xmlns:a16="http://schemas.microsoft.com/office/drawing/2014/main" id="{85B0A057-217D-4F8E-9CC2-153A11D05396}"/>
              </a:ext>
            </a:extLst>
          </p:cNvPr>
          <p:cNvSpPr txBox="1"/>
          <p:nvPr/>
        </p:nvSpPr>
        <p:spPr>
          <a:xfrm>
            <a:off x="7014806" y="1694975"/>
            <a:ext cx="1784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API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67749" y="1303344"/>
            <a:ext cx="2092694" cy="11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40000"/>
    </mc:Choice>
    <mc:Fallback xmlns="">
      <p:transition advTm="4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EC0313E0-023F-4291-A0D5-5BE36AD63547}"/>
              </a:ext>
            </a:extLst>
          </p:cNvPr>
          <p:cNvSpPr/>
          <p:nvPr/>
        </p:nvSpPr>
        <p:spPr>
          <a:xfrm>
            <a:off x="6361903" y="1018571"/>
            <a:ext cx="5257800" cy="5626069"/>
          </a:xfrm>
          <a:prstGeom prst="roundRect">
            <a:avLst>
              <a:gd name="adj" fmla="val 6076"/>
            </a:avLst>
          </a:prstGeom>
          <a:solidFill>
            <a:schemeClr val="accent5">
              <a:lumMod val="20000"/>
              <a:lumOff val="80000"/>
              <a:alpha val="1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754A71A-753C-40B1-A7C4-257FD18DAC7F}"/>
              </a:ext>
            </a:extLst>
          </p:cNvPr>
          <p:cNvSpPr/>
          <p:nvPr/>
        </p:nvSpPr>
        <p:spPr>
          <a:xfrm>
            <a:off x="965200" y="1018571"/>
            <a:ext cx="5115560" cy="5659283"/>
          </a:xfrm>
          <a:prstGeom prst="roundRect">
            <a:avLst>
              <a:gd name="adj" fmla="val 6076"/>
            </a:avLst>
          </a:prstGeom>
          <a:solidFill>
            <a:schemeClr val="accent5">
              <a:lumMod val="20000"/>
              <a:lumOff val="80000"/>
              <a:alpha val="1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903148" y="30312"/>
            <a:ext cx="10457302" cy="762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Status of the Project –Baseline Data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FC01AA0C-81DC-4026-AF07-378E7FE33F74}"/>
              </a:ext>
            </a:extLst>
          </p:cNvPr>
          <p:cNvSpPr txBox="1"/>
          <p:nvPr/>
        </p:nvSpPr>
        <p:spPr>
          <a:xfrm>
            <a:off x="967099" y="6151050"/>
            <a:ext cx="509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Electricity Consumption [kWh]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DC9226-3E27-4FC1-A3D9-D4FB42439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6"/>
          <a:stretch/>
        </p:blipFill>
        <p:spPr>
          <a:xfrm>
            <a:off x="1350172" y="1192193"/>
            <a:ext cx="4394646" cy="5001306"/>
          </a:xfrm>
          <a:prstGeom prst="rect">
            <a:avLst/>
          </a:prstGeom>
        </p:spPr>
      </p:pic>
      <p:sp>
        <p:nvSpPr>
          <p:cNvPr id="20" name="TextBox 27">
            <a:extLst>
              <a:ext uri="{FF2B5EF4-FFF2-40B4-BE49-F238E27FC236}">
                <a16:creationId xmlns:a16="http://schemas.microsoft.com/office/drawing/2014/main" id="{08490DC5-A297-4B57-83BB-13CBE61EFE4D}"/>
              </a:ext>
            </a:extLst>
          </p:cNvPr>
          <p:cNvSpPr txBox="1"/>
          <p:nvPr/>
        </p:nvSpPr>
        <p:spPr>
          <a:xfrm>
            <a:off x="7055242" y="6191918"/>
            <a:ext cx="398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Energy Distribution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40866A-7E5A-4491-A974-3C00AD0BFD31}"/>
              </a:ext>
            </a:extLst>
          </p:cNvPr>
          <p:cNvGrpSpPr/>
          <p:nvPr/>
        </p:nvGrpSpPr>
        <p:grpSpPr>
          <a:xfrm>
            <a:off x="6522560" y="1146923"/>
            <a:ext cx="4995272" cy="4994764"/>
            <a:chOff x="6522560" y="1193222"/>
            <a:chExt cx="4995272" cy="4994764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30BF22C-95AB-437B-805A-F49E1906E4DC}"/>
                </a:ext>
              </a:extLst>
            </p:cNvPr>
            <p:cNvSpPr/>
            <p:nvPr/>
          </p:nvSpPr>
          <p:spPr>
            <a:xfrm>
              <a:off x="6522560" y="1193222"/>
              <a:ext cx="4995272" cy="4994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6F0EB8-2BE3-4A78-847D-FEBF3D83FFEC}"/>
                </a:ext>
              </a:extLst>
            </p:cNvPr>
            <p:cNvGrpSpPr/>
            <p:nvPr/>
          </p:nvGrpSpPr>
          <p:grpSpPr>
            <a:xfrm>
              <a:off x="6522560" y="1193222"/>
              <a:ext cx="4994764" cy="4994764"/>
              <a:chOff x="6465542" y="939222"/>
              <a:chExt cx="4994764" cy="499476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8D84DE7-818F-4A6D-9442-6192157BCC5C}"/>
                  </a:ext>
                </a:extLst>
              </p:cNvPr>
              <p:cNvSpPr/>
              <p:nvPr/>
            </p:nvSpPr>
            <p:spPr>
              <a:xfrm>
                <a:off x="6465542" y="939222"/>
                <a:ext cx="4994764" cy="4994764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D5D2502-181C-4B44-B9D3-A6F956B65524}"/>
                  </a:ext>
                </a:extLst>
              </p:cNvPr>
              <p:cNvSpPr/>
              <p:nvPr/>
            </p:nvSpPr>
            <p:spPr>
              <a:xfrm>
                <a:off x="7000386" y="1496981"/>
                <a:ext cx="3905272" cy="390527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5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4F5FE00-C5E1-482A-9930-CF87BEF67099}"/>
                  </a:ext>
                </a:extLst>
              </p:cNvPr>
              <p:cNvSpPr/>
              <p:nvPr/>
            </p:nvSpPr>
            <p:spPr>
              <a:xfrm>
                <a:off x="7535323" y="2001956"/>
                <a:ext cx="2853278" cy="285327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  <a:alpha val="5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67C1E03-3D53-4BF4-AE29-259D45ABC955}"/>
                  </a:ext>
                </a:extLst>
              </p:cNvPr>
              <p:cNvSpPr/>
              <p:nvPr/>
            </p:nvSpPr>
            <p:spPr>
              <a:xfrm>
                <a:off x="8070845" y="2471961"/>
                <a:ext cx="1781678" cy="1899103"/>
              </a:xfrm>
              <a:prstGeom prst="ellipse">
                <a:avLst/>
              </a:prstGeom>
              <a:solidFill>
                <a:srgbClr val="53BA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E8A33D-CA20-48DD-BC2C-EDD950AC811D}"/>
                  </a:ext>
                </a:extLst>
              </p:cNvPr>
              <p:cNvSpPr/>
              <p:nvPr/>
            </p:nvSpPr>
            <p:spPr>
              <a:xfrm>
                <a:off x="8662408" y="3260105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B26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D43E6F9-5555-42D4-9811-F9CFB480E5AB}"/>
                  </a:ext>
                </a:extLst>
              </p:cNvPr>
              <p:cNvSpPr/>
              <p:nvPr/>
            </p:nvSpPr>
            <p:spPr>
              <a:xfrm>
                <a:off x="9858458" y="3114160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0B62AD-E13B-4DF9-AF2A-94A1D95DFBC6}"/>
                  </a:ext>
                </a:extLst>
              </p:cNvPr>
              <p:cNvSpPr txBox="1"/>
              <p:nvPr/>
            </p:nvSpPr>
            <p:spPr>
              <a:xfrm>
                <a:off x="8938265" y="2176896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25%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5000C6E-B06E-4895-8AC7-38F850032C18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>
                <a:off x="8962924" y="939222"/>
                <a:ext cx="21219" cy="2476644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C649FC3-2A07-4CA7-BE66-B59B80FAC27E}"/>
                  </a:ext>
                </a:extLst>
              </p:cNvPr>
              <p:cNvSpPr txBox="1"/>
              <p:nvPr/>
            </p:nvSpPr>
            <p:spPr>
              <a:xfrm>
                <a:off x="8938265" y="1181533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75%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A3444A2-484C-4D60-8AFB-1C5E8AE2F911}"/>
                  </a:ext>
                </a:extLst>
              </p:cNvPr>
              <p:cNvSpPr txBox="1"/>
              <p:nvPr/>
            </p:nvSpPr>
            <p:spPr>
              <a:xfrm>
                <a:off x="8938265" y="1727109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50%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EBFA1A4-B7CA-4D5D-B7AD-1F735DCB5B21}"/>
                  </a:ext>
                </a:extLst>
              </p:cNvPr>
              <p:cNvSpPr/>
              <p:nvPr/>
            </p:nvSpPr>
            <p:spPr>
              <a:xfrm>
                <a:off x="9048171" y="3083893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B20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5C4352-DB0C-4020-B196-794EEDCB921D}"/>
                  </a:ext>
                </a:extLst>
              </p:cNvPr>
              <p:cNvSpPr/>
              <p:nvPr/>
            </p:nvSpPr>
            <p:spPr>
              <a:xfrm>
                <a:off x="9019595" y="3526806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B30</a:t>
                </a: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99A5236-792A-4F2C-9534-62339EC2B64C}"/>
                  </a:ext>
                </a:extLst>
              </p:cNvPr>
              <p:cNvSpPr/>
              <p:nvPr/>
            </p:nvSpPr>
            <p:spPr>
              <a:xfrm>
                <a:off x="8619546" y="3660156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B28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0D79787-D35A-4E4D-B14B-200EB63129D6}"/>
                  </a:ext>
                </a:extLst>
              </p:cNvPr>
              <p:cNvSpPr/>
              <p:nvPr/>
            </p:nvSpPr>
            <p:spPr>
              <a:xfrm>
                <a:off x="8243308" y="3107705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C37</a:t>
                </a: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EB217F0-04DA-49E4-BD75-92D014F7B4C8}"/>
                  </a:ext>
                </a:extLst>
              </p:cNvPr>
              <p:cNvSpPr/>
              <p:nvPr/>
            </p:nvSpPr>
            <p:spPr>
              <a:xfrm>
                <a:off x="8486197" y="2688605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A12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D12BE19-A1BA-4F2E-8651-ADD78D5BD5D6}"/>
                  </a:ext>
                </a:extLst>
              </p:cNvPr>
              <p:cNvSpPr/>
              <p:nvPr/>
            </p:nvSpPr>
            <p:spPr>
              <a:xfrm>
                <a:off x="9010072" y="2540968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C49</a:t>
                </a: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CED8621-A15C-4364-B5CB-ACFB1C42AB69}"/>
                  </a:ext>
                </a:extLst>
              </p:cNvPr>
              <p:cNvSpPr/>
              <p:nvPr/>
            </p:nvSpPr>
            <p:spPr>
              <a:xfrm>
                <a:off x="9433935" y="2960068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C38</a:t>
                </a: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59F1A50-FA61-4EBC-AB01-8C47BB1A56F2}"/>
                  </a:ext>
                </a:extLst>
              </p:cNvPr>
              <p:cNvSpPr/>
              <p:nvPr/>
            </p:nvSpPr>
            <p:spPr>
              <a:xfrm>
                <a:off x="9410122" y="3707781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A10</a:t>
                </a: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D6F5D78-C12D-4252-8954-8D292C3B2F78}"/>
                  </a:ext>
                </a:extLst>
              </p:cNvPr>
              <p:cNvSpPr/>
              <p:nvPr/>
            </p:nvSpPr>
            <p:spPr>
              <a:xfrm>
                <a:off x="8871959" y="4060206"/>
                <a:ext cx="299858" cy="299858"/>
              </a:xfrm>
              <a:prstGeom prst="ellipse">
                <a:avLst/>
              </a:prstGeom>
              <a:solidFill>
                <a:srgbClr val="FFFF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A1</a:t>
                </a: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C4A5384-4942-42EC-BFCE-C3AB7A5F1048}"/>
                  </a:ext>
                </a:extLst>
              </p:cNvPr>
              <p:cNvSpPr/>
              <p:nvPr/>
            </p:nvSpPr>
            <p:spPr>
              <a:xfrm>
                <a:off x="9728283" y="2656960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B40</a:t>
                </a: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18F6B49-9826-41A5-AB12-DE9B2F8F057A}"/>
                  </a:ext>
                </a:extLst>
              </p:cNvPr>
              <p:cNvSpPr/>
              <p:nvPr/>
            </p:nvSpPr>
            <p:spPr>
              <a:xfrm>
                <a:off x="8626558" y="21330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C35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C9FA301-A659-4812-92A0-88F734D4D2B7}"/>
                  </a:ext>
                </a:extLst>
              </p:cNvPr>
              <p:cNvSpPr/>
              <p:nvPr/>
            </p:nvSpPr>
            <p:spPr>
              <a:xfrm>
                <a:off x="8137608" y="22473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B33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1CFFD86-F939-4F4E-9344-D032CD099B68}"/>
                  </a:ext>
                </a:extLst>
              </p:cNvPr>
              <p:cNvSpPr/>
              <p:nvPr/>
            </p:nvSpPr>
            <p:spPr>
              <a:xfrm>
                <a:off x="7813758" y="26791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B29</a:t>
                </a: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213FDE8-E1FE-4694-83B4-7E04B186B397}"/>
                  </a:ext>
                </a:extLst>
              </p:cNvPr>
              <p:cNvSpPr/>
              <p:nvPr/>
            </p:nvSpPr>
            <p:spPr>
              <a:xfrm>
                <a:off x="7724858" y="34856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C46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D4C9E9A-630C-4184-BE40-6D9EDED32D0D}"/>
                  </a:ext>
                </a:extLst>
              </p:cNvPr>
              <p:cNvSpPr/>
              <p:nvPr/>
            </p:nvSpPr>
            <p:spPr>
              <a:xfrm>
                <a:off x="8061408" y="40888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C42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1A0E29B-F377-4F6E-B39B-BE74975F7FB1}"/>
                  </a:ext>
                </a:extLst>
              </p:cNvPr>
              <p:cNvSpPr/>
              <p:nvPr/>
            </p:nvSpPr>
            <p:spPr>
              <a:xfrm>
                <a:off x="8683708" y="45206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A7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5D922E8-E787-455E-9A0C-71C7AD5450CA}"/>
                  </a:ext>
                </a:extLst>
              </p:cNvPr>
              <p:cNvSpPr/>
              <p:nvPr/>
            </p:nvSpPr>
            <p:spPr>
              <a:xfrm>
                <a:off x="9433008" y="43365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B18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4D5FB8A-AA6F-4DCE-8364-83BC2367FDED}"/>
                  </a:ext>
                </a:extLst>
              </p:cNvPr>
              <p:cNvSpPr/>
              <p:nvPr/>
            </p:nvSpPr>
            <p:spPr>
              <a:xfrm>
                <a:off x="9972758" y="37332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A5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7AB128F-F08E-4044-A3FE-1F2BBE7841E0}"/>
                  </a:ext>
                </a:extLst>
              </p:cNvPr>
              <p:cNvSpPr/>
              <p:nvPr/>
            </p:nvSpPr>
            <p:spPr>
              <a:xfrm>
                <a:off x="10353758" y="36761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A11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BAED9A5-6AAF-4D45-A7BB-FC0F716FF0B1}"/>
                  </a:ext>
                </a:extLst>
              </p:cNvPr>
              <p:cNvSpPr/>
              <p:nvPr/>
            </p:nvSpPr>
            <p:spPr>
              <a:xfrm>
                <a:off x="10455358" y="29268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C47</a:t>
                </a: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F9538D5-1780-424F-A853-41C7930E5647}"/>
                  </a:ext>
                </a:extLst>
              </p:cNvPr>
              <p:cNvSpPr/>
              <p:nvPr/>
            </p:nvSpPr>
            <p:spPr>
              <a:xfrm>
                <a:off x="10112458" y="21140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C43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8F34125-DE2F-469F-9321-87B485D9825F}"/>
                  </a:ext>
                </a:extLst>
              </p:cNvPr>
              <p:cNvSpPr/>
              <p:nvPr/>
            </p:nvSpPr>
            <p:spPr>
              <a:xfrm>
                <a:off x="8486858" y="16949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C34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1099799-0607-46D6-A94A-68C593AF8ADD}"/>
                  </a:ext>
                </a:extLst>
              </p:cNvPr>
              <p:cNvSpPr/>
              <p:nvPr/>
            </p:nvSpPr>
            <p:spPr>
              <a:xfrm>
                <a:off x="7801058" y="18346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B21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A285F64-9151-4A2F-8DB4-1BE874BE1A80}"/>
                  </a:ext>
                </a:extLst>
              </p:cNvPr>
              <p:cNvSpPr/>
              <p:nvPr/>
            </p:nvSpPr>
            <p:spPr>
              <a:xfrm>
                <a:off x="7305758" y="272998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B27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304D9128-A31C-41FB-BB85-F3E0ADFBF7BB}"/>
                  </a:ext>
                </a:extLst>
              </p:cNvPr>
              <p:cNvSpPr/>
              <p:nvPr/>
            </p:nvSpPr>
            <p:spPr>
              <a:xfrm>
                <a:off x="7077158" y="34348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A8</a:t>
                </a: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2E4D397-D0BF-4499-A97C-48E0019BB00D}"/>
                  </a:ext>
                </a:extLst>
              </p:cNvPr>
              <p:cNvSpPr/>
              <p:nvPr/>
            </p:nvSpPr>
            <p:spPr>
              <a:xfrm>
                <a:off x="7502608" y="42984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C48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2D26844-8A91-4F91-BE2C-A48911AEC4E6}"/>
                  </a:ext>
                </a:extLst>
              </p:cNvPr>
              <p:cNvSpPr/>
              <p:nvPr/>
            </p:nvSpPr>
            <p:spPr>
              <a:xfrm>
                <a:off x="8281118" y="49715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A6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F4CFA56-BB01-4DD3-9BA8-FA841EB6189D}"/>
                  </a:ext>
                </a:extLst>
              </p:cNvPr>
              <p:cNvSpPr/>
              <p:nvPr/>
            </p:nvSpPr>
            <p:spPr>
              <a:xfrm>
                <a:off x="9774638" y="47048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C44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4A2F875-4EFD-46C1-89D6-3BDDC649EF0E}"/>
                  </a:ext>
                </a:extLst>
              </p:cNvPr>
              <p:cNvSpPr/>
              <p:nvPr/>
            </p:nvSpPr>
            <p:spPr>
              <a:xfrm>
                <a:off x="10277558" y="508583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B31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AE59120-D18E-4634-8A62-E04E5FCA263F}"/>
                  </a:ext>
                </a:extLst>
              </p:cNvPr>
              <p:cNvSpPr/>
              <p:nvPr/>
            </p:nvSpPr>
            <p:spPr>
              <a:xfrm>
                <a:off x="10902398" y="391997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A3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ABC3BA3-EC20-487F-BFEA-E33ADC515B36}"/>
                  </a:ext>
                </a:extLst>
              </p:cNvPr>
              <p:cNvSpPr/>
              <p:nvPr/>
            </p:nvSpPr>
            <p:spPr>
              <a:xfrm>
                <a:off x="11024318" y="260171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C39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9107ACA-2CA7-415F-8040-D3783929AA1D}"/>
                  </a:ext>
                </a:extLst>
              </p:cNvPr>
              <p:cNvSpPr/>
              <p:nvPr/>
            </p:nvSpPr>
            <p:spPr>
              <a:xfrm>
                <a:off x="10437909" y="1806584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B23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E4C3403-F07E-4EDA-BD44-F8BBDD580C40}"/>
                  </a:ext>
                </a:extLst>
              </p:cNvPr>
              <p:cNvSpPr/>
              <p:nvPr/>
            </p:nvSpPr>
            <p:spPr>
              <a:xfrm>
                <a:off x="9771987" y="1249992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B23</a:t>
                </a: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E42D856F-4BA8-406B-8EB0-4299B31BB2EF}"/>
                  </a:ext>
                </a:extLst>
              </p:cNvPr>
              <p:cNvSpPr/>
              <p:nvPr/>
            </p:nvSpPr>
            <p:spPr>
              <a:xfrm>
                <a:off x="8300995" y="1170478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C50</a:t>
                </a: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F93CB9F-AB1C-4652-8E4F-E22918217320}"/>
                  </a:ext>
                </a:extLst>
              </p:cNvPr>
              <p:cNvSpPr/>
              <p:nvPr/>
            </p:nvSpPr>
            <p:spPr>
              <a:xfrm>
                <a:off x="7317022" y="1548165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C45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220E44DB-7EF1-42B6-B257-2A8AE9CEC93B}"/>
                  </a:ext>
                </a:extLst>
              </p:cNvPr>
              <p:cNvSpPr/>
              <p:nvPr/>
            </p:nvSpPr>
            <p:spPr>
              <a:xfrm>
                <a:off x="6690856" y="2730922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A9</a:t>
                </a: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A501791-8C0F-43AD-875B-7FF4E19BF582}"/>
                  </a:ext>
                </a:extLst>
              </p:cNvPr>
              <p:cNvSpPr/>
              <p:nvPr/>
            </p:nvSpPr>
            <p:spPr>
              <a:xfrm>
                <a:off x="6889638" y="4380818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B32</a:t>
                </a: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9418780-00DF-4762-B16E-DA77601EE802}"/>
                  </a:ext>
                </a:extLst>
              </p:cNvPr>
              <p:cNvSpPr/>
              <p:nvPr/>
            </p:nvSpPr>
            <p:spPr>
              <a:xfrm>
                <a:off x="7992881" y="5374731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A2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DB4A9A9-8472-4DDF-9BAB-1F739747D3AE}"/>
                  </a:ext>
                </a:extLst>
              </p:cNvPr>
              <p:cNvSpPr/>
              <p:nvPr/>
            </p:nvSpPr>
            <p:spPr>
              <a:xfrm>
                <a:off x="9424116" y="5364792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A15</a:t>
                </a: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67C5D30E-2C1C-460F-AFCB-604D977B0C40}"/>
                  </a:ext>
                </a:extLst>
              </p:cNvPr>
              <p:cNvSpPr/>
              <p:nvPr/>
            </p:nvSpPr>
            <p:spPr>
              <a:xfrm>
                <a:off x="10755959" y="4470271"/>
                <a:ext cx="299858" cy="299858"/>
              </a:xfrm>
              <a:prstGeom prst="ellipse">
                <a:avLst/>
              </a:prstGeom>
              <a:solidFill>
                <a:srgbClr val="C0C0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A16</a:t>
                </a:r>
              </a:p>
            </p:txBody>
          </p:sp>
        </p:grpSp>
      </p:grpSp>
      <p:sp>
        <p:nvSpPr>
          <p:cNvPr id="110" name="TextBox 27">
            <a:extLst>
              <a:ext uri="{FF2B5EF4-FFF2-40B4-BE49-F238E27FC236}">
                <a16:creationId xmlns:a16="http://schemas.microsoft.com/office/drawing/2014/main" id="{6E432642-CC04-4F31-A274-7F490190B155}"/>
              </a:ext>
            </a:extLst>
          </p:cNvPr>
          <p:cNvSpPr txBox="1"/>
          <p:nvPr/>
        </p:nvSpPr>
        <p:spPr>
          <a:xfrm>
            <a:off x="7262353" y="641242"/>
            <a:ext cx="4255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Data collection: Jan 03 – Feb 28, 2018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3483B5D-858D-4C64-906E-19A4B1B913B4}"/>
              </a:ext>
            </a:extLst>
          </p:cNvPr>
          <p:cNvCxnSpPr>
            <a:cxnSpLocks/>
          </p:cNvCxnSpPr>
          <p:nvPr/>
        </p:nvCxnSpPr>
        <p:spPr>
          <a:xfrm>
            <a:off x="-4240518" y="1678037"/>
            <a:ext cx="17486" cy="5161280"/>
          </a:xfrm>
          <a:prstGeom prst="line">
            <a:avLst/>
          </a:prstGeom>
          <a:ln w="6350">
            <a:solidFill>
              <a:srgbClr val="C0504D">
                <a:alpha val="5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612885" y="41610"/>
            <a:ext cx="10972800" cy="11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Status of the Project – Community-based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2887" y="1122818"/>
            <a:ext cx="9609846" cy="181756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Experimental public goods game evaluating effect of environmental </a:t>
            </a:r>
            <a:r>
              <a:rPr lang="en-US" sz="2000" b="1" i="1" dirty="0"/>
              <a:t>injunctive</a:t>
            </a:r>
            <a:r>
              <a:rPr lang="en-US" sz="2000" b="1" dirty="0"/>
              <a:t> norms </a:t>
            </a:r>
            <a:r>
              <a:rPr lang="en-US" sz="2000" dirty="0"/>
              <a:t>and descriptive norms on contributions to conservation goal.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Puzzle: how to build cooperation </a:t>
            </a:r>
            <a:r>
              <a:rPr lang="en-US" sz="2000" b="1" i="1" dirty="0"/>
              <a:t>without sanctions</a:t>
            </a:r>
            <a:r>
              <a:rPr lang="en-US" sz="2000" i="1" dirty="0"/>
              <a:t>.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Hypothesis: Adding injunctive norm message will increase contributions to collective energy goal.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56494-4596-4921-9DDB-706A62B46F9B}"/>
              </a:ext>
            </a:extLst>
          </p:cNvPr>
          <p:cNvGrpSpPr/>
          <p:nvPr/>
        </p:nvGrpSpPr>
        <p:grpSpPr>
          <a:xfrm>
            <a:off x="457952" y="-1493903"/>
            <a:ext cx="928843" cy="968810"/>
            <a:chOff x="-326210" y="4444497"/>
            <a:chExt cx="928843" cy="968810"/>
          </a:xfrm>
        </p:grpSpPr>
        <p:pic>
          <p:nvPicPr>
            <p:cNvPr id="1028" name="Picture 4" descr="Image result for tablet pc clipart">
              <a:extLst>
                <a:ext uri="{FF2B5EF4-FFF2-40B4-BE49-F238E27FC236}">
                  <a16:creationId xmlns:a16="http://schemas.microsoft.com/office/drawing/2014/main" id="{0B087519-A16F-428F-B984-8F8ADF845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13" y="4985288"/>
              <a:ext cx="572938" cy="42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138377-21C8-4985-A516-4D0246CD0BDC}"/>
                </a:ext>
              </a:extLst>
            </p:cNvPr>
            <p:cNvSpPr/>
            <p:nvPr/>
          </p:nvSpPr>
          <p:spPr>
            <a:xfrm rot="19753374">
              <a:off x="382985" y="5036598"/>
              <a:ext cx="219648" cy="249973"/>
            </a:xfrm>
            <a:custGeom>
              <a:avLst/>
              <a:gdLst>
                <a:gd name="connsiteX0" fmla="*/ 166685 w 220043"/>
                <a:gd name="connsiteY0" fmla="*/ 221 h 249973"/>
                <a:gd name="connsiteX1" fmla="*/ 115250 w 220043"/>
                <a:gd name="connsiteY1" fmla="*/ 24986 h 249973"/>
                <a:gd name="connsiteX2" fmla="*/ 48575 w 220043"/>
                <a:gd name="connsiteY2" fmla="*/ 44036 h 249973"/>
                <a:gd name="connsiteX3" fmla="*/ 10475 w 220043"/>
                <a:gd name="connsiteY3" fmla="*/ 87851 h 249973"/>
                <a:gd name="connsiteX4" fmla="*/ 54290 w 220043"/>
                <a:gd name="connsiteY4" fmla="*/ 68801 h 249973"/>
                <a:gd name="connsiteX5" fmla="*/ 67625 w 220043"/>
                <a:gd name="connsiteY5" fmla="*/ 78326 h 249973"/>
                <a:gd name="connsiteX6" fmla="*/ 65720 w 220043"/>
                <a:gd name="connsiteY6" fmla="*/ 114521 h 249973"/>
                <a:gd name="connsiteX7" fmla="*/ 44765 w 220043"/>
                <a:gd name="connsiteY7" fmla="*/ 167861 h 249973"/>
                <a:gd name="connsiteX8" fmla="*/ 6665 w 220043"/>
                <a:gd name="connsiteY8" fmla="*/ 198341 h 249973"/>
                <a:gd name="connsiteX9" fmla="*/ 6665 w 220043"/>
                <a:gd name="connsiteY9" fmla="*/ 228821 h 249973"/>
                <a:gd name="connsiteX10" fmla="*/ 73340 w 220043"/>
                <a:gd name="connsiteY10" fmla="*/ 171671 h 249973"/>
                <a:gd name="connsiteX11" fmla="*/ 27620 w 220043"/>
                <a:gd name="connsiteY11" fmla="*/ 240251 h 249973"/>
                <a:gd name="connsiteX12" fmla="*/ 48575 w 220043"/>
                <a:gd name="connsiteY12" fmla="*/ 244061 h 249973"/>
                <a:gd name="connsiteX13" fmla="*/ 86675 w 220043"/>
                <a:gd name="connsiteY13" fmla="*/ 188816 h 249973"/>
                <a:gd name="connsiteX14" fmla="*/ 96200 w 220043"/>
                <a:gd name="connsiteY14" fmla="*/ 188816 h 249973"/>
                <a:gd name="connsiteX15" fmla="*/ 71435 w 220043"/>
                <a:gd name="connsiteY15" fmla="*/ 247871 h 249973"/>
                <a:gd name="connsiteX16" fmla="*/ 100010 w 220043"/>
                <a:gd name="connsiteY16" fmla="*/ 230726 h 249973"/>
                <a:gd name="connsiteX17" fmla="*/ 124775 w 220043"/>
                <a:gd name="connsiteY17" fmla="*/ 188816 h 249973"/>
                <a:gd name="connsiteX18" fmla="*/ 109535 w 220043"/>
                <a:gd name="connsiteY18" fmla="*/ 238346 h 249973"/>
                <a:gd name="connsiteX19" fmla="*/ 128585 w 220043"/>
                <a:gd name="connsiteY19" fmla="*/ 238346 h 249973"/>
                <a:gd name="connsiteX20" fmla="*/ 178115 w 220043"/>
                <a:gd name="connsiteY20" fmla="*/ 122141 h 249973"/>
                <a:gd name="connsiteX21" fmla="*/ 185735 w 220043"/>
                <a:gd name="connsiteY21" fmla="*/ 72611 h 249973"/>
                <a:gd name="connsiteX22" fmla="*/ 220025 w 220043"/>
                <a:gd name="connsiteY22" fmla="*/ 40226 h 249973"/>
                <a:gd name="connsiteX23" fmla="*/ 166685 w 220043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53895 w 219648"/>
                <a:gd name="connsiteY4" fmla="*/ 6880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31035 w 219648"/>
                <a:gd name="connsiteY4" fmla="*/ 9166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48" h="249973">
                  <a:moveTo>
                    <a:pt x="166290" y="221"/>
                  </a:moveTo>
                  <a:cubicBezTo>
                    <a:pt x="148827" y="-2319"/>
                    <a:pt x="134540" y="17684"/>
                    <a:pt x="114855" y="24986"/>
                  </a:cubicBezTo>
                  <a:cubicBezTo>
                    <a:pt x="95170" y="32289"/>
                    <a:pt x="65642" y="33559"/>
                    <a:pt x="48180" y="44036"/>
                  </a:cubicBezTo>
                  <a:cubicBezTo>
                    <a:pt x="30718" y="54513"/>
                    <a:pt x="12938" y="79914"/>
                    <a:pt x="10080" y="87851"/>
                  </a:cubicBezTo>
                  <a:cubicBezTo>
                    <a:pt x="7223" y="95789"/>
                    <a:pt x="21510" y="93249"/>
                    <a:pt x="31035" y="91661"/>
                  </a:cubicBezTo>
                  <a:cubicBezTo>
                    <a:pt x="40560" y="90074"/>
                    <a:pt x="61515" y="74516"/>
                    <a:pt x="67230" y="78326"/>
                  </a:cubicBezTo>
                  <a:cubicBezTo>
                    <a:pt x="72945" y="82136"/>
                    <a:pt x="70405" y="102139"/>
                    <a:pt x="65325" y="114521"/>
                  </a:cubicBezTo>
                  <a:cubicBezTo>
                    <a:pt x="60245" y="126903"/>
                    <a:pt x="46592" y="138651"/>
                    <a:pt x="36750" y="152621"/>
                  </a:cubicBezTo>
                  <a:cubicBezTo>
                    <a:pt x="26908" y="166591"/>
                    <a:pt x="11350" y="185641"/>
                    <a:pt x="6270" y="198341"/>
                  </a:cubicBezTo>
                  <a:cubicBezTo>
                    <a:pt x="1190" y="211041"/>
                    <a:pt x="-4842" y="233266"/>
                    <a:pt x="6270" y="228821"/>
                  </a:cubicBezTo>
                  <a:cubicBezTo>
                    <a:pt x="17382" y="224376"/>
                    <a:pt x="69453" y="169766"/>
                    <a:pt x="72945" y="171671"/>
                  </a:cubicBezTo>
                  <a:cubicBezTo>
                    <a:pt x="76437" y="173576"/>
                    <a:pt x="31352" y="228186"/>
                    <a:pt x="27225" y="240251"/>
                  </a:cubicBezTo>
                  <a:cubicBezTo>
                    <a:pt x="23097" y="252316"/>
                    <a:pt x="38337" y="252634"/>
                    <a:pt x="48180" y="244061"/>
                  </a:cubicBezTo>
                  <a:cubicBezTo>
                    <a:pt x="58022" y="235489"/>
                    <a:pt x="78342" y="198024"/>
                    <a:pt x="86280" y="188816"/>
                  </a:cubicBezTo>
                  <a:cubicBezTo>
                    <a:pt x="94217" y="179609"/>
                    <a:pt x="98345" y="178974"/>
                    <a:pt x="95805" y="188816"/>
                  </a:cubicBezTo>
                  <a:cubicBezTo>
                    <a:pt x="93265" y="198658"/>
                    <a:pt x="70405" y="240886"/>
                    <a:pt x="71040" y="247871"/>
                  </a:cubicBezTo>
                  <a:cubicBezTo>
                    <a:pt x="71675" y="254856"/>
                    <a:pt x="90725" y="240569"/>
                    <a:pt x="99615" y="230726"/>
                  </a:cubicBezTo>
                  <a:cubicBezTo>
                    <a:pt x="108505" y="220884"/>
                    <a:pt x="122793" y="187546"/>
                    <a:pt x="124380" y="188816"/>
                  </a:cubicBezTo>
                  <a:cubicBezTo>
                    <a:pt x="125967" y="190086"/>
                    <a:pt x="108505" y="230091"/>
                    <a:pt x="109140" y="238346"/>
                  </a:cubicBezTo>
                  <a:cubicBezTo>
                    <a:pt x="109775" y="246601"/>
                    <a:pt x="116760" y="257713"/>
                    <a:pt x="128190" y="238346"/>
                  </a:cubicBezTo>
                  <a:cubicBezTo>
                    <a:pt x="139620" y="218979"/>
                    <a:pt x="168195" y="149763"/>
                    <a:pt x="177720" y="122141"/>
                  </a:cubicBezTo>
                  <a:cubicBezTo>
                    <a:pt x="187245" y="94519"/>
                    <a:pt x="178355" y="86263"/>
                    <a:pt x="185340" y="72611"/>
                  </a:cubicBezTo>
                  <a:cubicBezTo>
                    <a:pt x="192325" y="58959"/>
                    <a:pt x="218678" y="51338"/>
                    <a:pt x="219630" y="40226"/>
                  </a:cubicBezTo>
                  <a:cubicBezTo>
                    <a:pt x="220582" y="29114"/>
                    <a:pt x="183753" y="2761"/>
                    <a:pt x="166290" y="221"/>
                  </a:cubicBezTo>
                  <a:close/>
                </a:path>
              </a:pathLst>
            </a:custGeom>
            <a:solidFill>
              <a:srgbClr val="FFB06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67ECE0C-5F74-4093-9950-D88A85EE0B98}"/>
                </a:ext>
              </a:extLst>
            </p:cNvPr>
            <p:cNvSpPr/>
            <p:nvPr/>
          </p:nvSpPr>
          <p:spPr>
            <a:xfrm rot="21290683" flipH="1">
              <a:off x="-211375" y="4998498"/>
              <a:ext cx="219648" cy="249973"/>
            </a:xfrm>
            <a:custGeom>
              <a:avLst/>
              <a:gdLst>
                <a:gd name="connsiteX0" fmla="*/ 166685 w 220043"/>
                <a:gd name="connsiteY0" fmla="*/ 221 h 249973"/>
                <a:gd name="connsiteX1" fmla="*/ 115250 w 220043"/>
                <a:gd name="connsiteY1" fmla="*/ 24986 h 249973"/>
                <a:gd name="connsiteX2" fmla="*/ 48575 w 220043"/>
                <a:gd name="connsiteY2" fmla="*/ 44036 h 249973"/>
                <a:gd name="connsiteX3" fmla="*/ 10475 w 220043"/>
                <a:gd name="connsiteY3" fmla="*/ 87851 h 249973"/>
                <a:gd name="connsiteX4" fmla="*/ 54290 w 220043"/>
                <a:gd name="connsiteY4" fmla="*/ 68801 h 249973"/>
                <a:gd name="connsiteX5" fmla="*/ 67625 w 220043"/>
                <a:gd name="connsiteY5" fmla="*/ 78326 h 249973"/>
                <a:gd name="connsiteX6" fmla="*/ 65720 w 220043"/>
                <a:gd name="connsiteY6" fmla="*/ 114521 h 249973"/>
                <a:gd name="connsiteX7" fmla="*/ 44765 w 220043"/>
                <a:gd name="connsiteY7" fmla="*/ 167861 h 249973"/>
                <a:gd name="connsiteX8" fmla="*/ 6665 w 220043"/>
                <a:gd name="connsiteY8" fmla="*/ 198341 h 249973"/>
                <a:gd name="connsiteX9" fmla="*/ 6665 w 220043"/>
                <a:gd name="connsiteY9" fmla="*/ 228821 h 249973"/>
                <a:gd name="connsiteX10" fmla="*/ 73340 w 220043"/>
                <a:gd name="connsiteY10" fmla="*/ 171671 h 249973"/>
                <a:gd name="connsiteX11" fmla="*/ 27620 w 220043"/>
                <a:gd name="connsiteY11" fmla="*/ 240251 h 249973"/>
                <a:gd name="connsiteX12" fmla="*/ 48575 w 220043"/>
                <a:gd name="connsiteY12" fmla="*/ 244061 h 249973"/>
                <a:gd name="connsiteX13" fmla="*/ 86675 w 220043"/>
                <a:gd name="connsiteY13" fmla="*/ 188816 h 249973"/>
                <a:gd name="connsiteX14" fmla="*/ 96200 w 220043"/>
                <a:gd name="connsiteY14" fmla="*/ 188816 h 249973"/>
                <a:gd name="connsiteX15" fmla="*/ 71435 w 220043"/>
                <a:gd name="connsiteY15" fmla="*/ 247871 h 249973"/>
                <a:gd name="connsiteX16" fmla="*/ 100010 w 220043"/>
                <a:gd name="connsiteY16" fmla="*/ 230726 h 249973"/>
                <a:gd name="connsiteX17" fmla="*/ 124775 w 220043"/>
                <a:gd name="connsiteY17" fmla="*/ 188816 h 249973"/>
                <a:gd name="connsiteX18" fmla="*/ 109535 w 220043"/>
                <a:gd name="connsiteY18" fmla="*/ 238346 h 249973"/>
                <a:gd name="connsiteX19" fmla="*/ 128585 w 220043"/>
                <a:gd name="connsiteY19" fmla="*/ 238346 h 249973"/>
                <a:gd name="connsiteX20" fmla="*/ 178115 w 220043"/>
                <a:gd name="connsiteY20" fmla="*/ 122141 h 249973"/>
                <a:gd name="connsiteX21" fmla="*/ 185735 w 220043"/>
                <a:gd name="connsiteY21" fmla="*/ 72611 h 249973"/>
                <a:gd name="connsiteX22" fmla="*/ 220025 w 220043"/>
                <a:gd name="connsiteY22" fmla="*/ 40226 h 249973"/>
                <a:gd name="connsiteX23" fmla="*/ 166685 w 220043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53895 w 219648"/>
                <a:gd name="connsiteY4" fmla="*/ 6880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31035 w 219648"/>
                <a:gd name="connsiteY4" fmla="*/ 9166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48" h="249973">
                  <a:moveTo>
                    <a:pt x="166290" y="221"/>
                  </a:moveTo>
                  <a:cubicBezTo>
                    <a:pt x="148827" y="-2319"/>
                    <a:pt x="134540" y="17684"/>
                    <a:pt x="114855" y="24986"/>
                  </a:cubicBezTo>
                  <a:cubicBezTo>
                    <a:pt x="95170" y="32289"/>
                    <a:pt x="65642" y="33559"/>
                    <a:pt x="48180" y="44036"/>
                  </a:cubicBezTo>
                  <a:cubicBezTo>
                    <a:pt x="30718" y="54513"/>
                    <a:pt x="12938" y="79914"/>
                    <a:pt x="10080" y="87851"/>
                  </a:cubicBezTo>
                  <a:cubicBezTo>
                    <a:pt x="7223" y="95789"/>
                    <a:pt x="21510" y="93249"/>
                    <a:pt x="31035" y="91661"/>
                  </a:cubicBezTo>
                  <a:cubicBezTo>
                    <a:pt x="40560" y="90074"/>
                    <a:pt x="61515" y="74516"/>
                    <a:pt x="67230" y="78326"/>
                  </a:cubicBezTo>
                  <a:cubicBezTo>
                    <a:pt x="72945" y="82136"/>
                    <a:pt x="70405" y="102139"/>
                    <a:pt x="65325" y="114521"/>
                  </a:cubicBezTo>
                  <a:cubicBezTo>
                    <a:pt x="60245" y="126903"/>
                    <a:pt x="46592" y="138651"/>
                    <a:pt x="36750" y="152621"/>
                  </a:cubicBezTo>
                  <a:cubicBezTo>
                    <a:pt x="26908" y="166591"/>
                    <a:pt x="11350" y="185641"/>
                    <a:pt x="6270" y="198341"/>
                  </a:cubicBezTo>
                  <a:cubicBezTo>
                    <a:pt x="1190" y="211041"/>
                    <a:pt x="-4842" y="233266"/>
                    <a:pt x="6270" y="228821"/>
                  </a:cubicBezTo>
                  <a:cubicBezTo>
                    <a:pt x="17382" y="224376"/>
                    <a:pt x="69453" y="169766"/>
                    <a:pt x="72945" y="171671"/>
                  </a:cubicBezTo>
                  <a:cubicBezTo>
                    <a:pt x="76437" y="173576"/>
                    <a:pt x="31352" y="228186"/>
                    <a:pt x="27225" y="240251"/>
                  </a:cubicBezTo>
                  <a:cubicBezTo>
                    <a:pt x="23097" y="252316"/>
                    <a:pt x="38337" y="252634"/>
                    <a:pt x="48180" y="244061"/>
                  </a:cubicBezTo>
                  <a:cubicBezTo>
                    <a:pt x="58022" y="235489"/>
                    <a:pt x="78342" y="198024"/>
                    <a:pt x="86280" y="188816"/>
                  </a:cubicBezTo>
                  <a:cubicBezTo>
                    <a:pt x="94217" y="179609"/>
                    <a:pt x="98345" y="178974"/>
                    <a:pt x="95805" y="188816"/>
                  </a:cubicBezTo>
                  <a:cubicBezTo>
                    <a:pt x="93265" y="198658"/>
                    <a:pt x="70405" y="240886"/>
                    <a:pt x="71040" y="247871"/>
                  </a:cubicBezTo>
                  <a:cubicBezTo>
                    <a:pt x="71675" y="254856"/>
                    <a:pt x="90725" y="240569"/>
                    <a:pt x="99615" y="230726"/>
                  </a:cubicBezTo>
                  <a:cubicBezTo>
                    <a:pt x="108505" y="220884"/>
                    <a:pt x="122793" y="187546"/>
                    <a:pt x="124380" y="188816"/>
                  </a:cubicBezTo>
                  <a:cubicBezTo>
                    <a:pt x="125967" y="190086"/>
                    <a:pt x="108505" y="230091"/>
                    <a:pt x="109140" y="238346"/>
                  </a:cubicBezTo>
                  <a:cubicBezTo>
                    <a:pt x="109775" y="246601"/>
                    <a:pt x="116760" y="257713"/>
                    <a:pt x="128190" y="238346"/>
                  </a:cubicBezTo>
                  <a:cubicBezTo>
                    <a:pt x="139620" y="218979"/>
                    <a:pt x="168195" y="149763"/>
                    <a:pt x="177720" y="122141"/>
                  </a:cubicBezTo>
                  <a:cubicBezTo>
                    <a:pt x="187245" y="94519"/>
                    <a:pt x="178355" y="86263"/>
                    <a:pt x="185340" y="72611"/>
                  </a:cubicBezTo>
                  <a:cubicBezTo>
                    <a:pt x="192325" y="58959"/>
                    <a:pt x="218678" y="51338"/>
                    <a:pt x="219630" y="40226"/>
                  </a:cubicBezTo>
                  <a:cubicBezTo>
                    <a:pt x="220582" y="29114"/>
                    <a:pt x="183753" y="2761"/>
                    <a:pt x="166290" y="221"/>
                  </a:cubicBezTo>
                  <a:close/>
                </a:path>
              </a:pathLst>
            </a:custGeom>
            <a:solidFill>
              <a:srgbClr val="FFB06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982E2E-4CBF-4FBB-8353-5953C9C59EFB}"/>
                </a:ext>
              </a:extLst>
            </p:cNvPr>
            <p:cNvSpPr/>
            <p:nvPr/>
          </p:nvSpPr>
          <p:spPr>
            <a:xfrm>
              <a:off x="-326210" y="4507372"/>
              <a:ext cx="900741" cy="547965"/>
            </a:xfrm>
            <a:custGeom>
              <a:avLst/>
              <a:gdLst>
                <a:gd name="connsiteX0" fmla="*/ 388133 w 900741"/>
                <a:gd name="connsiteY0" fmla="*/ 1127 h 557959"/>
                <a:gd name="connsiteX1" fmla="*/ 201443 w 900741"/>
                <a:gd name="connsiteY1" fmla="*/ 46847 h 557959"/>
                <a:gd name="connsiteX2" fmla="*/ 58568 w 900741"/>
                <a:gd name="connsiteY2" fmla="*/ 126857 h 557959"/>
                <a:gd name="connsiteX3" fmla="*/ 10943 w 900741"/>
                <a:gd name="connsiteY3" fmla="*/ 227822 h 557959"/>
                <a:gd name="connsiteX4" fmla="*/ 3323 w 900741"/>
                <a:gd name="connsiteY4" fmla="*/ 323072 h 557959"/>
                <a:gd name="connsiteX5" fmla="*/ 54758 w 900741"/>
                <a:gd name="connsiteY5" fmla="*/ 509762 h 557959"/>
                <a:gd name="connsiteX6" fmla="*/ 68093 w 900741"/>
                <a:gd name="connsiteY6" fmla="*/ 557387 h 557959"/>
                <a:gd name="connsiteX7" fmla="*/ 188108 w 900741"/>
                <a:gd name="connsiteY7" fmla="*/ 488807 h 557959"/>
                <a:gd name="connsiteX8" fmla="*/ 151913 w 900741"/>
                <a:gd name="connsiteY8" fmla="*/ 446897 h 557959"/>
                <a:gd name="connsiteX9" fmla="*/ 125243 w 900741"/>
                <a:gd name="connsiteY9" fmla="*/ 361172 h 557959"/>
                <a:gd name="connsiteX10" fmla="*/ 155723 w 900741"/>
                <a:gd name="connsiteY10" fmla="*/ 246872 h 557959"/>
                <a:gd name="connsiteX11" fmla="*/ 190013 w 900741"/>
                <a:gd name="connsiteY11" fmla="*/ 244967 h 557959"/>
                <a:gd name="connsiteX12" fmla="*/ 237638 w 900741"/>
                <a:gd name="connsiteY12" fmla="*/ 304022 h 557959"/>
                <a:gd name="connsiteX13" fmla="*/ 340508 w 900741"/>
                <a:gd name="connsiteY13" fmla="*/ 313547 h 557959"/>
                <a:gd name="connsiteX14" fmla="*/ 666263 w 900741"/>
                <a:gd name="connsiteY14" fmla="*/ 309737 h 557959"/>
                <a:gd name="connsiteX15" fmla="*/ 715793 w 900741"/>
                <a:gd name="connsiteY15" fmla="*/ 241157 h 557959"/>
                <a:gd name="connsiteX16" fmla="*/ 753893 w 900741"/>
                <a:gd name="connsiteY16" fmla="*/ 239252 h 557959"/>
                <a:gd name="connsiteX17" fmla="*/ 795803 w 900741"/>
                <a:gd name="connsiteY17" fmla="*/ 406892 h 557959"/>
                <a:gd name="connsiteX18" fmla="*/ 790088 w 900741"/>
                <a:gd name="connsiteY18" fmla="*/ 523097 h 557959"/>
                <a:gd name="connsiteX19" fmla="*/ 894863 w 900741"/>
                <a:gd name="connsiteY19" fmla="*/ 534527 h 557959"/>
                <a:gd name="connsiteX20" fmla="*/ 887243 w 900741"/>
                <a:gd name="connsiteY20" fmla="*/ 471662 h 557959"/>
                <a:gd name="connsiteX21" fmla="*/ 885338 w 900741"/>
                <a:gd name="connsiteY21" fmla="*/ 355457 h 557959"/>
                <a:gd name="connsiteX22" fmla="*/ 851048 w 900741"/>
                <a:gd name="connsiteY22" fmla="*/ 182102 h 557959"/>
                <a:gd name="connsiteX23" fmla="*/ 751988 w 900741"/>
                <a:gd name="connsiteY23" fmla="*/ 50657 h 557959"/>
                <a:gd name="connsiteX24" fmla="*/ 637688 w 900741"/>
                <a:gd name="connsiteY24" fmla="*/ 16367 h 557959"/>
                <a:gd name="connsiteX25" fmla="*/ 388133 w 900741"/>
                <a:gd name="connsiteY25" fmla="*/ 1127 h 557959"/>
                <a:gd name="connsiteX0" fmla="*/ 388133 w 900741"/>
                <a:gd name="connsiteY0" fmla="*/ 1127 h 548268"/>
                <a:gd name="connsiteX1" fmla="*/ 201443 w 900741"/>
                <a:gd name="connsiteY1" fmla="*/ 46847 h 548268"/>
                <a:gd name="connsiteX2" fmla="*/ 58568 w 900741"/>
                <a:gd name="connsiteY2" fmla="*/ 126857 h 548268"/>
                <a:gd name="connsiteX3" fmla="*/ 10943 w 900741"/>
                <a:gd name="connsiteY3" fmla="*/ 227822 h 548268"/>
                <a:gd name="connsiteX4" fmla="*/ 3323 w 900741"/>
                <a:gd name="connsiteY4" fmla="*/ 323072 h 548268"/>
                <a:gd name="connsiteX5" fmla="*/ 54758 w 900741"/>
                <a:gd name="connsiteY5" fmla="*/ 509762 h 548268"/>
                <a:gd name="connsiteX6" fmla="*/ 78253 w 900741"/>
                <a:gd name="connsiteY6" fmla="*/ 547227 h 548268"/>
                <a:gd name="connsiteX7" fmla="*/ 188108 w 900741"/>
                <a:gd name="connsiteY7" fmla="*/ 488807 h 548268"/>
                <a:gd name="connsiteX8" fmla="*/ 151913 w 900741"/>
                <a:gd name="connsiteY8" fmla="*/ 446897 h 548268"/>
                <a:gd name="connsiteX9" fmla="*/ 125243 w 900741"/>
                <a:gd name="connsiteY9" fmla="*/ 361172 h 548268"/>
                <a:gd name="connsiteX10" fmla="*/ 155723 w 900741"/>
                <a:gd name="connsiteY10" fmla="*/ 246872 h 548268"/>
                <a:gd name="connsiteX11" fmla="*/ 190013 w 900741"/>
                <a:gd name="connsiteY11" fmla="*/ 244967 h 548268"/>
                <a:gd name="connsiteX12" fmla="*/ 237638 w 900741"/>
                <a:gd name="connsiteY12" fmla="*/ 304022 h 548268"/>
                <a:gd name="connsiteX13" fmla="*/ 340508 w 900741"/>
                <a:gd name="connsiteY13" fmla="*/ 313547 h 548268"/>
                <a:gd name="connsiteX14" fmla="*/ 666263 w 900741"/>
                <a:gd name="connsiteY14" fmla="*/ 309737 h 548268"/>
                <a:gd name="connsiteX15" fmla="*/ 715793 w 900741"/>
                <a:gd name="connsiteY15" fmla="*/ 241157 h 548268"/>
                <a:gd name="connsiteX16" fmla="*/ 753893 w 900741"/>
                <a:gd name="connsiteY16" fmla="*/ 239252 h 548268"/>
                <a:gd name="connsiteX17" fmla="*/ 795803 w 900741"/>
                <a:gd name="connsiteY17" fmla="*/ 406892 h 548268"/>
                <a:gd name="connsiteX18" fmla="*/ 790088 w 900741"/>
                <a:gd name="connsiteY18" fmla="*/ 523097 h 548268"/>
                <a:gd name="connsiteX19" fmla="*/ 894863 w 900741"/>
                <a:gd name="connsiteY19" fmla="*/ 534527 h 548268"/>
                <a:gd name="connsiteX20" fmla="*/ 887243 w 900741"/>
                <a:gd name="connsiteY20" fmla="*/ 471662 h 548268"/>
                <a:gd name="connsiteX21" fmla="*/ 885338 w 900741"/>
                <a:gd name="connsiteY21" fmla="*/ 355457 h 548268"/>
                <a:gd name="connsiteX22" fmla="*/ 851048 w 900741"/>
                <a:gd name="connsiteY22" fmla="*/ 182102 h 548268"/>
                <a:gd name="connsiteX23" fmla="*/ 751988 w 900741"/>
                <a:gd name="connsiteY23" fmla="*/ 50657 h 548268"/>
                <a:gd name="connsiteX24" fmla="*/ 637688 w 900741"/>
                <a:gd name="connsiteY24" fmla="*/ 16367 h 548268"/>
                <a:gd name="connsiteX25" fmla="*/ 388133 w 900741"/>
                <a:gd name="connsiteY25" fmla="*/ 1127 h 548268"/>
                <a:gd name="connsiteX0" fmla="*/ 388133 w 900741"/>
                <a:gd name="connsiteY0" fmla="*/ 1127 h 547965"/>
                <a:gd name="connsiteX1" fmla="*/ 201443 w 900741"/>
                <a:gd name="connsiteY1" fmla="*/ 46847 h 547965"/>
                <a:gd name="connsiteX2" fmla="*/ 58568 w 900741"/>
                <a:gd name="connsiteY2" fmla="*/ 126857 h 547965"/>
                <a:gd name="connsiteX3" fmla="*/ 10943 w 900741"/>
                <a:gd name="connsiteY3" fmla="*/ 227822 h 547965"/>
                <a:gd name="connsiteX4" fmla="*/ 3323 w 900741"/>
                <a:gd name="connsiteY4" fmla="*/ 323072 h 547965"/>
                <a:gd name="connsiteX5" fmla="*/ 54758 w 900741"/>
                <a:gd name="connsiteY5" fmla="*/ 509762 h 547965"/>
                <a:gd name="connsiteX6" fmla="*/ 78253 w 900741"/>
                <a:gd name="connsiteY6" fmla="*/ 547227 h 547965"/>
                <a:gd name="connsiteX7" fmla="*/ 170328 w 900741"/>
                <a:gd name="connsiteY7" fmla="*/ 493887 h 547965"/>
                <a:gd name="connsiteX8" fmla="*/ 151913 w 900741"/>
                <a:gd name="connsiteY8" fmla="*/ 446897 h 547965"/>
                <a:gd name="connsiteX9" fmla="*/ 125243 w 900741"/>
                <a:gd name="connsiteY9" fmla="*/ 361172 h 547965"/>
                <a:gd name="connsiteX10" fmla="*/ 155723 w 900741"/>
                <a:gd name="connsiteY10" fmla="*/ 246872 h 547965"/>
                <a:gd name="connsiteX11" fmla="*/ 190013 w 900741"/>
                <a:gd name="connsiteY11" fmla="*/ 244967 h 547965"/>
                <a:gd name="connsiteX12" fmla="*/ 237638 w 900741"/>
                <a:gd name="connsiteY12" fmla="*/ 304022 h 547965"/>
                <a:gd name="connsiteX13" fmla="*/ 340508 w 900741"/>
                <a:gd name="connsiteY13" fmla="*/ 313547 h 547965"/>
                <a:gd name="connsiteX14" fmla="*/ 666263 w 900741"/>
                <a:gd name="connsiteY14" fmla="*/ 309737 h 547965"/>
                <a:gd name="connsiteX15" fmla="*/ 715793 w 900741"/>
                <a:gd name="connsiteY15" fmla="*/ 241157 h 547965"/>
                <a:gd name="connsiteX16" fmla="*/ 753893 w 900741"/>
                <a:gd name="connsiteY16" fmla="*/ 239252 h 547965"/>
                <a:gd name="connsiteX17" fmla="*/ 795803 w 900741"/>
                <a:gd name="connsiteY17" fmla="*/ 406892 h 547965"/>
                <a:gd name="connsiteX18" fmla="*/ 790088 w 900741"/>
                <a:gd name="connsiteY18" fmla="*/ 523097 h 547965"/>
                <a:gd name="connsiteX19" fmla="*/ 894863 w 900741"/>
                <a:gd name="connsiteY19" fmla="*/ 534527 h 547965"/>
                <a:gd name="connsiteX20" fmla="*/ 887243 w 900741"/>
                <a:gd name="connsiteY20" fmla="*/ 471662 h 547965"/>
                <a:gd name="connsiteX21" fmla="*/ 885338 w 900741"/>
                <a:gd name="connsiteY21" fmla="*/ 355457 h 547965"/>
                <a:gd name="connsiteX22" fmla="*/ 851048 w 900741"/>
                <a:gd name="connsiteY22" fmla="*/ 182102 h 547965"/>
                <a:gd name="connsiteX23" fmla="*/ 751988 w 900741"/>
                <a:gd name="connsiteY23" fmla="*/ 50657 h 547965"/>
                <a:gd name="connsiteX24" fmla="*/ 637688 w 900741"/>
                <a:gd name="connsiteY24" fmla="*/ 16367 h 547965"/>
                <a:gd name="connsiteX25" fmla="*/ 388133 w 900741"/>
                <a:gd name="connsiteY25" fmla="*/ 1127 h 54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0741" h="547965">
                  <a:moveTo>
                    <a:pt x="388133" y="1127"/>
                  </a:moveTo>
                  <a:cubicBezTo>
                    <a:pt x="315425" y="6207"/>
                    <a:pt x="256370" y="25892"/>
                    <a:pt x="201443" y="46847"/>
                  </a:cubicBezTo>
                  <a:cubicBezTo>
                    <a:pt x="146516" y="67802"/>
                    <a:pt x="90318" y="96695"/>
                    <a:pt x="58568" y="126857"/>
                  </a:cubicBezTo>
                  <a:cubicBezTo>
                    <a:pt x="26818" y="157019"/>
                    <a:pt x="20150" y="195120"/>
                    <a:pt x="10943" y="227822"/>
                  </a:cubicBezTo>
                  <a:cubicBezTo>
                    <a:pt x="1736" y="260524"/>
                    <a:pt x="-3980" y="276082"/>
                    <a:pt x="3323" y="323072"/>
                  </a:cubicBezTo>
                  <a:cubicBezTo>
                    <a:pt x="10625" y="370062"/>
                    <a:pt x="42270" y="472403"/>
                    <a:pt x="54758" y="509762"/>
                  </a:cubicBezTo>
                  <a:cubicBezTo>
                    <a:pt x="67246" y="547121"/>
                    <a:pt x="58991" y="549873"/>
                    <a:pt x="78253" y="547227"/>
                  </a:cubicBezTo>
                  <a:cubicBezTo>
                    <a:pt x="97515" y="544581"/>
                    <a:pt x="158051" y="510608"/>
                    <a:pt x="170328" y="493887"/>
                  </a:cubicBezTo>
                  <a:cubicBezTo>
                    <a:pt x="182605" y="477166"/>
                    <a:pt x="159427" y="469016"/>
                    <a:pt x="151913" y="446897"/>
                  </a:cubicBezTo>
                  <a:cubicBezTo>
                    <a:pt x="144399" y="424778"/>
                    <a:pt x="124608" y="394509"/>
                    <a:pt x="125243" y="361172"/>
                  </a:cubicBezTo>
                  <a:cubicBezTo>
                    <a:pt x="125878" y="327835"/>
                    <a:pt x="144928" y="266240"/>
                    <a:pt x="155723" y="246872"/>
                  </a:cubicBezTo>
                  <a:cubicBezTo>
                    <a:pt x="166518" y="227504"/>
                    <a:pt x="176360" y="235442"/>
                    <a:pt x="190013" y="244967"/>
                  </a:cubicBezTo>
                  <a:cubicBezTo>
                    <a:pt x="203666" y="254492"/>
                    <a:pt x="212555" y="292592"/>
                    <a:pt x="237638" y="304022"/>
                  </a:cubicBezTo>
                  <a:cubicBezTo>
                    <a:pt x="262721" y="315452"/>
                    <a:pt x="340508" y="313547"/>
                    <a:pt x="340508" y="313547"/>
                  </a:cubicBezTo>
                  <a:cubicBezTo>
                    <a:pt x="411945" y="314499"/>
                    <a:pt x="603716" y="321802"/>
                    <a:pt x="666263" y="309737"/>
                  </a:cubicBezTo>
                  <a:cubicBezTo>
                    <a:pt x="728810" y="297672"/>
                    <a:pt x="701188" y="252904"/>
                    <a:pt x="715793" y="241157"/>
                  </a:cubicBezTo>
                  <a:cubicBezTo>
                    <a:pt x="730398" y="229410"/>
                    <a:pt x="740558" y="211630"/>
                    <a:pt x="753893" y="239252"/>
                  </a:cubicBezTo>
                  <a:cubicBezTo>
                    <a:pt x="767228" y="266874"/>
                    <a:pt x="789771" y="359585"/>
                    <a:pt x="795803" y="406892"/>
                  </a:cubicBezTo>
                  <a:cubicBezTo>
                    <a:pt x="801836" y="454200"/>
                    <a:pt x="773578" y="501825"/>
                    <a:pt x="790088" y="523097"/>
                  </a:cubicBezTo>
                  <a:cubicBezTo>
                    <a:pt x="806598" y="544369"/>
                    <a:pt x="878671" y="543100"/>
                    <a:pt x="894863" y="534527"/>
                  </a:cubicBezTo>
                  <a:cubicBezTo>
                    <a:pt x="911056" y="525955"/>
                    <a:pt x="888830" y="501507"/>
                    <a:pt x="887243" y="471662"/>
                  </a:cubicBezTo>
                  <a:cubicBezTo>
                    <a:pt x="885656" y="441817"/>
                    <a:pt x="891371" y="403717"/>
                    <a:pt x="885338" y="355457"/>
                  </a:cubicBezTo>
                  <a:cubicBezTo>
                    <a:pt x="879306" y="307197"/>
                    <a:pt x="873273" y="232902"/>
                    <a:pt x="851048" y="182102"/>
                  </a:cubicBezTo>
                  <a:cubicBezTo>
                    <a:pt x="828823" y="131302"/>
                    <a:pt x="787548" y="78279"/>
                    <a:pt x="751988" y="50657"/>
                  </a:cubicBezTo>
                  <a:cubicBezTo>
                    <a:pt x="716428" y="23035"/>
                    <a:pt x="696743" y="23352"/>
                    <a:pt x="637688" y="16367"/>
                  </a:cubicBezTo>
                  <a:cubicBezTo>
                    <a:pt x="578633" y="9382"/>
                    <a:pt x="460841" y="-3953"/>
                    <a:pt x="388133" y="1127"/>
                  </a:cubicBezTo>
                  <a:close/>
                </a:path>
              </a:pathLst>
            </a:cu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D4DFD1F-6170-48C8-98F2-31AE741961F0}"/>
                </a:ext>
              </a:extLst>
            </p:cNvPr>
            <p:cNvSpPr/>
            <p:nvPr/>
          </p:nvSpPr>
          <p:spPr>
            <a:xfrm rot="687598">
              <a:off x="17877" y="4444497"/>
              <a:ext cx="306804" cy="445395"/>
            </a:xfrm>
            <a:prstGeom prst="ellipse">
              <a:avLst/>
            </a:prstGeom>
            <a:solidFill>
              <a:srgbClr val="120D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5E5724-CA68-4679-8A0C-7143E1228463}"/>
              </a:ext>
            </a:extLst>
          </p:cNvPr>
          <p:cNvGrpSpPr/>
          <p:nvPr/>
        </p:nvGrpSpPr>
        <p:grpSpPr>
          <a:xfrm>
            <a:off x="3169528" y="-2320490"/>
            <a:ext cx="928843" cy="968810"/>
            <a:chOff x="-326210" y="4444497"/>
            <a:chExt cx="928843" cy="968810"/>
          </a:xfrm>
        </p:grpSpPr>
        <p:pic>
          <p:nvPicPr>
            <p:cNvPr id="22" name="Picture 4" descr="Image result for tablet pc clipart">
              <a:extLst>
                <a:ext uri="{FF2B5EF4-FFF2-40B4-BE49-F238E27FC236}">
                  <a16:creationId xmlns:a16="http://schemas.microsoft.com/office/drawing/2014/main" id="{FB17DCB8-0975-489E-A706-1BA057381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213" y="4985288"/>
              <a:ext cx="572938" cy="42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CCA9A3-2CDC-4E94-B07C-1386C9FA5FA3}"/>
                </a:ext>
              </a:extLst>
            </p:cNvPr>
            <p:cNvSpPr/>
            <p:nvPr/>
          </p:nvSpPr>
          <p:spPr>
            <a:xfrm rot="19753374">
              <a:off x="382985" y="5036598"/>
              <a:ext cx="219648" cy="249973"/>
            </a:xfrm>
            <a:custGeom>
              <a:avLst/>
              <a:gdLst>
                <a:gd name="connsiteX0" fmla="*/ 166685 w 220043"/>
                <a:gd name="connsiteY0" fmla="*/ 221 h 249973"/>
                <a:gd name="connsiteX1" fmla="*/ 115250 w 220043"/>
                <a:gd name="connsiteY1" fmla="*/ 24986 h 249973"/>
                <a:gd name="connsiteX2" fmla="*/ 48575 w 220043"/>
                <a:gd name="connsiteY2" fmla="*/ 44036 h 249973"/>
                <a:gd name="connsiteX3" fmla="*/ 10475 w 220043"/>
                <a:gd name="connsiteY3" fmla="*/ 87851 h 249973"/>
                <a:gd name="connsiteX4" fmla="*/ 54290 w 220043"/>
                <a:gd name="connsiteY4" fmla="*/ 68801 h 249973"/>
                <a:gd name="connsiteX5" fmla="*/ 67625 w 220043"/>
                <a:gd name="connsiteY5" fmla="*/ 78326 h 249973"/>
                <a:gd name="connsiteX6" fmla="*/ 65720 w 220043"/>
                <a:gd name="connsiteY6" fmla="*/ 114521 h 249973"/>
                <a:gd name="connsiteX7" fmla="*/ 44765 w 220043"/>
                <a:gd name="connsiteY7" fmla="*/ 167861 h 249973"/>
                <a:gd name="connsiteX8" fmla="*/ 6665 w 220043"/>
                <a:gd name="connsiteY8" fmla="*/ 198341 h 249973"/>
                <a:gd name="connsiteX9" fmla="*/ 6665 w 220043"/>
                <a:gd name="connsiteY9" fmla="*/ 228821 h 249973"/>
                <a:gd name="connsiteX10" fmla="*/ 73340 w 220043"/>
                <a:gd name="connsiteY10" fmla="*/ 171671 h 249973"/>
                <a:gd name="connsiteX11" fmla="*/ 27620 w 220043"/>
                <a:gd name="connsiteY11" fmla="*/ 240251 h 249973"/>
                <a:gd name="connsiteX12" fmla="*/ 48575 w 220043"/>
                <a:gd name="connsiteY12" fmla="*/ 244061 h 249973"/>
                <a:gd name="connsiteX13" fmla="*/ 86675 w 220043"/>
                <a:gd name="connsiteY13" fmla="*/ 188816 h 249973"/>
                <a:gd name="connsiteX14" fmla="*/ 96200 w 220043"/>
                <a:gd name="connsiteY14" fmla="*/ 188816 h 249973"/>
                <a:gd name="connsiteX15" fmla="*/ 71435 w 220043"/>
                <a:gd name="connsiteY15" fmla="*/ 247871 h 249973"/>
                <a:gd name="connsiteX16" fmla="*/ 100010 w 220043"/>
                <a:gd name="connsiteY16" fmla="*/ 230726 h 249973"/>
                <a:gd name="connsiteX17" fmla="*/ 124775 w 220043"/>
                <a:gd name="connsiteY17" fmla="*/ 188816 h 249973"/>
                <a:gd name="connsiteX18" fmla="*/ 109535 w 220043"/>
                <a:gd name="connsiteY18" fmla="*/ 238346 h 249973"/>
                <a:gd name="connsiteX19" fmla="*/ 128585 w 220043"/>
                <a:gd name="connsiteY19" fmla="*/ 238346 h 249973"/>
                <a:gd name="connsiteX20" fmla="*/ 178115 w 220043"/>
                <a:gd name="connsiteY20" fmla="*/ 122141 h 249973"/>
                <a:gd name="connsiteX21" fmla="*/ 185735 w 220043"/>
                <a:gd name="connsiteY21" fmla="*/ 72611 h 249973"/>
                <a:gd name="connsiteX22" fmla="*/ 220025 w 220043"/>
                <a:gd name="connsiteY22" fmla="*/ 40226 h 249973"/>
                <a:gd name="connsiteX23" fmla="*/ 166685 w 220043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53895 w 219648"/>
                <a:gd name="connsiteY4" fmla="*/ 6880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31035 w 219648"/>
                <a:gd name="connsiteY4" fmla="*/ 9166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48" h="249973">
                  <a:moveTo>
                    <a:pt x="166290" y="221"/>
                  </a:moveTo>
                  <a:cubicBezTo>
                    <a:pt x="148827" y="-2319"/>
                    <a:pt x="134540" y="17684"/>
                    <a:pt x="114855" y="24986"/>
                  </a:cubicBezTo>
                  <a:cubicBezTo>
                    <a:pt x="95170" y="32289"/>
                    <a:pt x="65642" y="33559"/>
                    <a:pt x="48180" y="44036"/>
                  </a:cubicBezTo>
                  <a:cubicBezTo>
                    <a:pt x="30718" y="54513"/>
                    <a:pt x="12938" y="79914"/>
                    <a:pt x="10080" y="87851"/>
                  </a:cubicBezTo>
                  <a:cubicBezTo>
                    <a:pt x="7223" y="95789"/>
                    <a:pt x="21510" y="93249"/>
                    <a:pt x="31035" y="91661"/>
                  </a:cubicBezTo>
                  <a:cubicBezTo>
                    <a:pt x="40560" y="90074"/>
                    <a:pt x="61515" y="74516"/>
                    <a:pt x="67230" y="78326"/>
                  </a:cubicBezTo>
                  <a:cubicBezTo>
                    <a:pt x="72945" y="82136"/>
                    <a:pt x="70405" y="102139"/>
                    <a:pt x="65325" y="114521"/>
                  </a:cubicBezTo>
                  <a:cubicBezTo>
                    <a:pt x="60245" y="126903"/>
                    <a:pt x="46592" y="138651"/>
                    <a:pt x="36750" y="152621"/>
                  </a:cubicBezTo>
                  <a:cubicBezTo>
                    <a:pt x="26908" y="166591"/>
                    <a:pt x="11350" y="185641"/>
                    <a:pt x="6270" y="198341"/>
                  </a:cubicBezTo>
                  <a:cubicBezTo>
                    <a:pt x="1190" y="211041"/>
                    <a:pt x="-4842" y="233266"/>
                    <a:pt x="6270" y="228821"/>
                  </a:cubicBezTo>
                  <a:cubicBezTo>
                    <a:pt x="17382" y="224376"/>
                    <a:pt x="69453" y="169766"/>
                    <a:pt x="72945" y="171671"/>
                  </a:cubicBezTo>
                  <a:cubicBezTo>
                    <a:pt x="76437" y="173576"/>
                    <a:pt x="31352" y="228186"/>
                    <a:pt x="27225" y="240251"/>
                  </a:cubicBezTo>
                  <a:cubicBezTo>
                    <a:pt x="23097" y="252316"/>
                    <a:pt x="38337" y="252634"/>
                    <a:pt x="48180" y="244061"/>
                  </a:cubicBezTo>
                  <a:cubicBezTo>
                    <a:pt x="58022" y="235489"/>
                    <a:pt x="78342" y="198024"/>
                    <a:pt x="86280" y="188816"/>
                  </a:cubicBezTo>
                  <a:cubicBezTo>
                    <a:pt x="94217" y="179609"/>
                    <a:pt x="98345" y="178974"/>
                    <a:pt x="95805" y="188816"/>
                  </a:cubicBezTo>
                  <a:cubicBezTo>
                    <a:pt x="93265" y="198658"/>
                    <a:pt x="70405" y="240886"/>
                    <a:pt x="71040" y="247871"/>
                  </a:cubicBezTo>
                  <a:cubicBezTo>
                    <a:pt x="71675" y="254856"/>
                    <a:pt x="90725" y="240569"/>
                    <a:pt x="99615" y="230726"/>
                  </a:cubicBezTo>
                  <a:cubicBezTo>
                    <a:pt x="108505" y="220884"/>
                    <a:pt x="122793" y="187546"/>
                    <a:pt x="124380" y="188816"/>
                  </a:cubicBezTo>
                  <a:cubicBezTo>
                    <a:pt x="125967" y="190086"/>
                    <a:pt x="108505" y="230091"/>
                    <a:pt x="109140" y="238346"/>
                  </a:cubicBezTo>
                  <a:cubicBezTo>
                    <a:pt x="109775" y="246601"/>
                    <a:pt x="116760" y="257713"/>
                    <a:pt x="128190" y="238346"/>
                  </a:cubicBezTo>
                  <a:cubicBezTo>
                    <a:pt x="139620" y="218979"/>
                    <a:pt x="168195" y="149763"/>
                    <a:pt x="177720" y="122141"/>
                  </a:cubicBezTo>
                  <a:cubicBezTo>
                    <a:pt x="187245" y="94519"/>
                    <a:pt x="178355" y="86263"/>
                    <a:pt x="185340" y="72611"/>
                  </a:cubicBezTo>
                  <a:cubicBezTo>
                    <a:pt x="192325" y="58959"/>
                    <a:pt x="218678" y="51338"/>
                    <a:pt x="219630" y="40226"/>
                  </a:cubicBezTo>
                  <a:cubicBezTo>
                    <a:pt x="220582" y="29114"/>
                    <a:pt x="183753" y="2761"/>
                    <a:pt x="166290" y="221"/>
                  </a:cubicBezTo>
                  <a:close/>
                </a:path>
              </a:pathLst>
            </a:custGeom>
            <a:solidFill>
              <a:srgbClr val="FFB06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116AB5-AE77-43EF-BA83-9B4757371768}"/>
                </a:ext>
              </a:extLst>
            </p:cNvPr>
            <p:cNvSpPr/>
            <p:nvPr/>
          </p:nvSpPr>
          <p:spPr>
            <a:xfrm rot="21290683" flipH="1">
              <a:off x="-211375" y="4998498"/>
              <a:ext cx="219648" cy="249973"/>
            </a:xfrm>
            <a:custGeom>
              <a:avLst/>
              <a:gdLst>
                <a:gd name="connsiteX0" fmla="*/ 166685 w 220043"/>
                <a:gd name="connsiteY0" fmla="*/ 221 h 249973"/>
                <a:gd name="connsiteX1" fmla="*/ 115250 w 220043"/>
                <a:gd name="connsiteY1" fmla="*/ 24986 h 249973"/>
                <a:gd name="connsiteX2" fmla="*/ 48575 w 220043"/>
                <a:gd name="connsiteY2" fmla="*/ 44036 h 249973"/>
                <a:gd name="connsiteX3" fmla="*/ 10475 w 220043"/>
                <a:gd name="connsiteY3" fmla="*/ 87851 h 249973"/>
                <a:gd name="connsiteX4" fmla="*/ 54290 w 220043"/>
                <a:gd name="connsiteY4" fmla="*/ 68801 h 249973"/>
                <a:gd name="connsiteX5" fmla="*/ 67625 w 220043"/>
                <a:gd name="connsiteY5" fmla="*/ 78326 h 249973"/>
                <a:gd name="connsiteX6" fmla="*/ 65720 w 220043"/>
                <a:gd name="connsiteY6" fmla="*/ 114521 h 249973"/>
                <a:gd name="connsiteX7" fmla="*/ 44765 w 220043"/>
                <a:gd name="connsiteY7" fmla="*/ 167861 h 249973"/>
                <a:gd name="connsiteX8" fmla="*/ 6665 w 220043"/>
                <a:gd name="connsiteY8" fmla="*/ 198341 h 249973"/>
                <a:gd name="connsiteX9" fmla="*/ 6665 w 220043"/>
                <a:gd name="connsiteY9" fmla="*/ 228821 h 249973"/>
                <a:gd name="connsiteX10" fmla="*/ 73340 w 220043"/>
                <a:gd name="connsiteY10" fmla="*/ 171671 h 249973"/>
                <a:gd name="connsiteX11" fmla="*/ 27620 w 220043"/>
                <a:gd name="connsiteY11" fmla="*/ 240251 h 249973"/>
                <a:gd name="connsiteX12" fmla="*/ 48575 w 220043"/>
                <a:gd name="connsiteY12" fmla="*/ 244061 h 249973"/>
                <a:gd name="connsiteX13" fmla="*/ 86675 w 220043"/>
                <a:gd name="connsiteY13" fmla="*/ 188816 h 249973"/>
                <a:gd name="connsiteX14" fmla="*/ 96200 w 220043"/>
                <a:gd name="connsiteY14" fmla="*/ 188816 h 249973"/>
                <a:gd name="connsiteX15" fmla="*/ 71435 w 220043"/>
                <a:gd name="connsiteY15" fmla="*/ 247871 h 249973"/>
                <a:gd name="connsiteX16" fmla="*/ 100010 w 220043"/>
                <a:gd name="connsiteY16" fmla="*/ 230726 h 249973"/>
                <a:gd name="connsiteX17" fmla="*/ 124775 w 220043"/>
                <a:gd name="connsiteY17" fmla="*/ 188816 h 249973"/>
                <a:gd name="connsiteX18" fmla="*/ 109535 w 220043"/>
                <a:gd name="connsiteY18" fmla="*/ 238346 h 249973"/>
                <a:gd name="connsiteX19" fmla="*/ 128585 w 220043"/>
                <a:gd name="connsiteY19" fmla="*/ 238346 h 249973"/>
                <a:gd name="connsiteX20" fmla="*/ 178115 w 220043"/>
                <a:gd name="connsiteY20" fmla="*/ 122141 h 249973"/>
                <a:gd name="connsiteX21" fmla="*/ 185735 w 220043"/>
                <a:gd name="connsiteY21" fmla="*/ 72611 h 249973"/>
                <a:gd name="connsiteX22" fmla="*/ 220025 w 220043"/>
                <a:gd name="connsiteY22" fmla="*/ 40226 h 249973"/>
                <a:gd name="connsiteX23" fmla="*/ 166685 w 220043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53895 w 219648"/>
                <a:gd name="connsiteY4" fmla="*/ 6880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31035 w 219648"/>
                <a:gd name="connsiteY4" fmla="*/ 9166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48" h="249973">
                  <a:moveTo>
                    <a:pt x="166290" y="221"/>
                  </a:moveTo>
                  <a:cubicBezTo>
                    <a:pt x="148827" y="-2319"/>
                    <a:pt x="134540" y="17684"/>
                    <a:pt x="114855" y="24986"/>
                  </a:cubicBezTo>
                  <a:cubicBezTo>
                    <a:pt x="95170" y="32289"/>
                    <a:pt x="65642" y="33559"/>
                    <a:pt x="48180" y="44036"/>
                  </a:cubicBezTo>
                  <a:cubicBezTo>
                    <a:pt x="30718" y="54513"/>
                    <a:pt x="12938" y="79914"/>
                    <a:pt x="10080" y="87851"/>
                  </a:cubicBezTo>
                  <a:cubicBezTo>
                    <a:pt x="7223" y="95789"/>
                    <a:pt x="21510" y="93249"/>
                    <a:pt x="31035" y="91661"/>
                  </a:cubicBezTo>
                  <a:cubicBezTo>
                    <a:pt x="40560" y="90074"/>
                    <a:pt x="61515" y="74516"/>
                    <a:pt x="67230" y="78326"/>
                  </a:cubicBezTo>
                  <a:cubicBezTo>
                    <a:pt x="72945" y="82136"/>
                    <a:pt x="70405" y="102139"/>
                    <a:pt x="65325" y="114521"/>
                  </a:cubicBezTo>
                  <a:cubicBezTo>
                    <a:pt x="60245" y="126903"/>
                    <a:pt x="46592" y="138651"/>
                    <a:pt x="36750" y="152621"/>
                  </a:cubicBezTo>
                  <a:cubicBezTo>
                    <a:pt x="26908" y="166591"/>
                    <a:pt x="11350" y="185641"/>
                    <a:pt x="6270" y="198341"/>
                  </a:cubicBezTo>
                  <a:cubicBezTo>
                    <a:pt x="1190" y="211041"/>
                    <a:pt x="-4842" y="233266"/>
                    <a:pt x="6270" y="228821"/>
                  </a:cubicBezTo>
                  <a:cubicBezTo>
                    <a:pt x="17382" y="224376"/>
                    <a:pt x="69453" y="169766"/>
                    <a:pt x="72945" y="171671"/>
                  </a:cubicBezTo>
                  <a:cubicBezTo>
                    <a:pt x="76437" y="173576"/>
                    <a:pt x="31352" y="228186"/>
                    <a:pt x="27225" y="240251"/>
                  </a:cubicBezTo>
                  <a:cubicBezTo>
                    <a:pt x="23097" y="252316"/>
                    <a:pt x="38337" y="252634"/>
                    <a:pt x="48180" y="244061"/>
                  </a:cubicBezTo>
                  <a:cubicBezTo>
                    <a:pt x="58022" y="235489"/>
                    <a:pt x="78342" y="198024"/>
                    <a:pt x="86280" y="188816"/>
                  </a:cubicBezTo>
                  <a:cubicBezTo>
                    <a:pt x="94217" y="179609"/>
                    <a:pt x="98345" y="178974"/>
                    <a:pt x="95805" y="188816"/>
                  </a:cubicBezTo>
                  <a:cubicBezTo>
                    <a:pt x="93265" y="198658"/>
                    <a:pt x="70405" y="240886"/>
                    <a:pt x="71040" y="247871"/>
                  </a:cubicBezTo>
                  <a:cubicBezTo>
                    <a:pt x="71675" y="254856"/>
                    <a:pt x="90725" y="240569"/>
                    <a:pt x="99615" y="230726"/>
                  </a:cubicBezTo>
                  <a:cubicBezTo>
                    <a:pt x="108505" y="220884"/>
                    <a:pt x="122793" y="187546"/>
                    <a:pt x="124380" y="188816"/>
                  </a:cubicBezTo>
                  <a:cubicBezTo>
                    <a:pt x="125967" y="190086"/>
                    <a:pt x="108505" y="230091"/>
                    <a:pt x="109140" y="238346"/>
                  </a:cubicBezTo>
                  <a:cubicBezTo>
                    <a:pt x="109775" y="246601"/>
                    <a:pt x="116760" y="257713"/>
                    <a:pt x="128190" y="238346"/>
                  </a:cubicBezTo>
                  <a:cubicBezTo>
                    <a:pt x="139620" y="218979"/>
                    <a:pt x="168195" y="149763"/>
                    <a:pt x="177720" y="122141"/>
                  </a:cubicBezTo>
                  <a:cubicBezTo>
                    <a:pt x="187245" y="94519"/>
                    <a:pt x="178355" y="86263"/>
                    <a:pt x="185340" y="72611"/>
                  </a:cubicBezTo>
                  <a:cubicBezTo>
                    <a:pt x="192325" y="58959"/>
                    <a:pt x="218678" y="51338"/>
                    <a:pt x="219630" y="40226"/>
                  </a:cubicBezTo>
                  <a:cubicBezTo>
                    <a:pt x="220582" y="29114"/>
                    <a:pt x="183753" y="2761"/>
                    <a:pt x="166290" y="221"/>
                  </a:cubicBezTo>
                  <a:close/>
                </a:path>
              </a:pathLst>
            </a:custGeom>
            <a:solidFill>
              <a:srgbClr val="FFB06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10F9354-8F1A-4754-879E-20949EC920A1}"/>
                </a:ext>
              </a:extLst>
            </p:cNvPr>
            <p:cNvSpPr/>
            <p:nvPr/>
          </p:nvSpPr>
          <p:spPr>
            <a:xfrm>
              <a:off x="-326210" y="4507372"/>
              <a:ext cx="900741" cy="547965"/>
            </a:xfrm>
            <a:custGeom>
              <a:avLst/>
              <a:gdLst>
                <a:gd name="connsiteX0" fmla="*/ 388133 w 900741"/>
                <a:gd name="connsiteY0" fmla="*/ 1127 h 557959"/>
                <a:gd name="connsiteX1" fmla="*/ 201443 w 900741"/>
                <a:gd name="connsiteY1" fmla="*/ 46847 h 557959"/>
                <a:gd name="connsiteX2" fmla="*/ 58568 w 900741"/>
                <a:gd name="connsiteY2" fmla="*/ 126857 h 557959"/>
                <a:gd name="connsiteX3" fmla="*/ 10943 w 900741"/>
                <a:gd name="connsiteY3" fmla="*/ 227822 h 557959"/>
                <a:gd name="connsiteX4" fmla="*/ 3323 w 900741"/>
                <a:gd name="connsiteY4" fmla="*/ 323072 h 557959"/>
                <a:gd name="connsiteX5" fmla="*/ 54758 w 900741"/>
                <a:gd name="connsiteY5" fmla="*/ 509762 h 557959"/>
                <a:gd name="connsiteX6" fmla="*/ 68093 w 900741"/>
                <a:gd name="connsiteY6" fmla="*/ 557387 h 557959"/>
                <a:gd name="connsiteX7" fmla="*/ 188108 w 900741"/>
                <a:gd name="connsiteY7" fmla="*/ 488807 h 557959"/>
                <a:gd name="connsiteX8" fmla="*/ 151913 w 900741"/>
                <a:gd name="connsiteY8" fmla="*/ 446897 h 557959"/>
                <a:gd name="connsiteX9" fmla="*/ 125243 w 900741"/>
                <a:gd name="connsiteY9" fmla="*/ 361172 h 557959"/>
                <a:gd name="connsiteX10" fmla="*/ 155723 w 900741"/>
                <a:gd name="connsiteY10" fmla="*/ 246872 h 557959"/>
                <a:gd name="connsiteX11" fmla="*/ 190013 w 900741"/>
                <a:gd name="connsiteY11" fmla="*/ 244967 h 557959"/>
                <a:gd name="connsiteX12" fmla="*/ 237638 w 900741"/>
                <a:gd name="connsiteY12" fmla="*/ 304022 h 557959"/>
                <a:gd name="connsiteX13" fmla="*/ 340508 w 900741"/>
                <a:gd name="connsiteY13" fmla="*/ 313547 h 557959"/>
                <a:gd name="connsiteX14" fmla="*/ 666263 w 900741"/>
                <a:gd name="connsiteY14" fmla="*/ 309737 h 557959"/>
                <a:gd name="connsiteX15" fmla="*/ 715793 w 900741"/>
                <a:gd name="connsiteY15" fmla="*/ 241157 h 557959"/>
                <a:gd name="connsiteX16" fmla="*/ 753893 w 900741"/>
                <a:gd name="connsiteY16" fmla="*/ 239252 h 557959"/>
                <a:gd name="connsiteX17" fmla="*/ 795803 w 900741"/>
                <a:gd name="connsiteY17" fmla="*/ 406892 h 557959"/>
                <a:gd name="connsiteX18" fmla="*/ 790088 w 900741"/>
                <a:gd name="connsiteY18" fmla="*/ 523097 h 557959"/>
                <a:gd name="connsiteX19" fmla="*/ 894863 w 900741"/>
                <a:gd name="connsiteY19" fmla="*/ 534527 h 557959"/>
                <a:gd name="connsiteX20" fmla="*/ 887243 w 900741"/>
                <a:gd name="connsiteY20" fmla="*/ 471662 h 557959"/>
                <a:gd name="connsiteX21" fmla="*/ 885338 w 900741"/>
                <a:gd name="connsiteY21" fmla="*/ 355457 h 557959"/>
                <a:gd name="connsiteX22" fmla="*/ 851048 w 900741"/>
                <a:gd name="connsiteY22" fmla="*/ 182102 h 557959"/>
                <a:gd name="connsiteX23" fmla="*/ 751988 w 900741"/>
                <a:gd name="connsiteY23" fmla="*/ 50657 h 557959"/>
                <a:gd name="connsiteX24" fmla="*/ 637688 w 900741"/>
                <a:gd name="connsiteY24" fmla="*/ 16367 h 557959"/>
                <a:gd name="connsiteX25" fmla="*/ 388133 w 900741"/>
                <a:gd name="connsiteY25" fmla="*/ 1127 h 557959"/>
                <a:gd name="connsiteX0" fmla="*/ 388133 w 900741"/>
                <a:gd name="connsiteY0" fmla="*/ 1127 h 548268"/>
                <a:gd name="connsiteX1" fmla="*/ 201443 w 900741"/>
                <a:gd name="connsiteY1" fmla="*/ 46847 h 548268"/>
                <a:gd name="connsiteX2" fmla="*/ 58568 w 900741"/>
                <a:gd name="connsiteY2" fmla="*/ 126857 h 548268"/>
                <a:gd name="connsiteX3" fmla="*/ 10943 w 900741"/>
                <a:gd name="connsiteY3" fmla="*/ 227822 h 548268"/>
                <a:gd name="connsiteX4" fmla="*/ 3323 w 900741"/>
                <a:gd name="connsiteY4" fmla="*/ 323072 h 548268"/>
                <a:gd name="connsiteX5" fmla="*/ 54758 w 900741"/>
                <a:gd name="connsiteY5" fmla="*/ 509762 h 548268"/>
                <a:gd name="connsiteX6" fmla="*/ 78253 w 900741"/>
                <a:gd name="connsiteY6" fmla="*/ 547227 h 548268"/>
                <a:gd name="connsiteX7" fmla="*/ 188108 w 900741"/>
                <a:gd name="connsiteY7" fmla="*/ 488807 h 548268"/>
                <a:gd name="connsiteX8" fmla="*/ 151913 w 900741"/>
                <a:gd name="connsiteY8" fmla="*/ 446897 h 548268"/>
                <a:gd name="connsiteX9" fmla="*/ 125243 w 900741"/>
                <a:gd name="connsiteY9" fmla="*/ 361172 h 548268"/>
                <a:gd name="connsiteX10" fmla="*/ 155723 w 900741"/>
                <a:gd name="connsiteY10" fmla="*/ 246872 h 548268"/>
                <a:gd name="connsiteX11" fmla="*/ 190013 w 900741"/>
                <a:gd name="connsiteY11" fmla="*/ 244967 h 548268"/>
                <a:gd name="connsiteX12" fmla="*/ 237638 w 900741"/>
                <a:gd name="connsiteY12" fmla="*/ 304022 h 548268"/>
                <a:gd name="connsiteX13" fmla="*/ 340508 w 900741"/>
                <a:gd name="connsiteY13" fmla="*/ 313547 h 548268"/>
                <a:gd name="connsiteX14" fmla="*/ 666263 w 900741"/>
                <a:gd name="connsiteY14" fmla="*/ 309737 h 548268"/>
                <a:gd name="connsiteX15" fmla="*/ 715793 w 900741"/>
                <a:gd name="connsiteY15" fmla="*/ 241157 h 548268"/>
                <a:gd name="connsiteX16" fmla="*/ 753893 w 900741"/>
                <a:gd name="connsiteY16" fmla="*/ 239252 h 548268"/>
                <a:gd name="connsiteX17" fmla="*/ 795803 w 900741"/>
                <a:gd name="connsiteY17" fmla="*/ 406892 h 548268"/>
                <a:gd name="connsiteX18" fmla="*/ 790088 w 900741"/>
                <a:gd name="connsiteY18" fmla="*/ 523097 h 548268"/>
                <a:gd name="connsiteX19" fmla="*/ 894863 w 900741"/>
                <a:gd name="connsiteY19" fmla="*/ 534527 h 548268"/>
                <a:gd name="connsiteX20" fmla="*/ 887243 w 900741"/>
                <a:gd name="connsiteY20" fmla="*/ 471662 h 548268"/>
                <a:gd name="connsiteX21" fmla="*/ 885338 w 900741"/>
                <a:gd name="connsiteY21" fmla="*/ 355457 h 548268"/>
                <a:gd name="connsiteX22" fmla="*/ 851048 w 900741"/>
                <a:gd name="connsiteY22" fmla="*/ 182102 h 548268"/>
                <a:gd name="connsiteX23" fmla="*/ 751988 w 900741"/>
                <a:gd name="connsiteY23" fmla="*/ 50657 h 548268"/>
                <a:gd name="connsiteX24" fmla="*/ 637688 w 900741"/>
                <a:gd name="connsiteY24" fmla="*/ 16367 h 548268"/>
                <a:gd name="connsiteX25" fmla="*/ 388133 w 900741"/>
                <a:gd name="connsiteY25" fmla="*/ 1127 h 548268"/>
                <a:gd name="connsiteX0" fmla="*/ 388133 w 900741"/>
                <a:gd name="connsiteY0" fmla="*/ 1127 h 547965"/>
                <a:gd name="connsiteX1" fmla="*/ 201443 w 900741"/>
                <a:gd name="connsiteY1" fmla="*/ 46847 h 547965"/>
                <a:gd name="connsiteX2" fmla="*/ 58568 w 900741"/>
                <a:gd name="connsiteY2" fmla="*/ 126857 h 547965"/>
                <a:gd name="connsiteX3" fmla="*/ 10943 w 900741"/>
                <a:gd name="connsiteY3" fmla="*/ 227822 h 547965"/>
                <a:gd name="connsiteX4" fmla="*/ 3323 w 900741"/>
                <a:gd name="connsiteY4" fmla="*/ 323072 h 547965"/>
                <a:gd name="connsiteX5" fmla="*/ 54758 w 900741"/>
                <a:gd name="connsiteY5" fmla="*/ 509762 h 547965"/>
                <a:gd name="connsiteX6" fmla="*/ 78253 w 900741"/>
                <a:gd name="connsiteY6" fmla="*/ 547227 h 547965"/>
                <a:gd name="connsiteX7" fmla="*/ 170328 w 900741"/>
                <a:gd name="connsiteY7" fmla="*/ 493887 h 547965"/>
                <a:gd name="connsiteX8" fmla="*/ 151913 w 900741"/>
                <a:gd name="connsiteY8" fmla="*/ 446897 h 547965"/>
                <a:gd name="connsiteX9" fmla="*/ 125243 w 900741"/>
                <a:gd name="connsiteY9" fmla="*/ 361172 h 547965"/>
                <a:gd name="connsiteX10" fmla="*/ 155723 w 900741"/>
                <a:gd name="connsiteY10" fmla="*/ 246872 h 547965"/>
                <a:gd name="connsiteX11" fmla="*/ 190013 w 900741"/>
                <a:gd name="connsiteY11" fmla="*/ 244967 h 547965"/>
                <a:gd name="connsiteX12" fmla="*/ 237638 w 900741"/>
                <a:gd name="connsiteY12" fmla="*/ 304022 h 547965"/>
                <a:gd name="connsiteX13" fmla="*/ 340508 w 900741"/>
                <a:gd name="connsiteY13" fmla="*/ 313547 h 547965"/>
                <a:gd name="connsiteX14" fmla="*/ 666263 w 900741"/>
                <a:gd name="connsiteY14" fmla="*/ 309737 h 547965"/>
                <a:gd name="connsiteX15" fmla="*/ 715793 w 900741"/>
                <a:gd name="connsiteY15" fmla="*/ 241157 h 547965"/>
                <a:gd name="connsiteX16" fmla="*/ 753893 w 900741"/>
                <a:gd name="connsiteY16" fmla="*/ 239252 h 547965"/>
                <a:gd name="connsiteX17" fmla="*/ 795803 w 900741"/>
                <a:gd name="connsiteY17" fmla="*/ 406892 h 547965"/>
                <a:gd name="connsiteX18" fmla="*/ 790088 w 900741"/>
                <a:gd name="connsiteY18" fmla="*/ 523097 h 547965"/>
                <a:gd name="connsiteX19" fmla="*/ 894863 w 900741"/>
                <a:gd name="connsiteY19" fmla="*/ 534527 h 547965"/>
                <a:gd name="connsiteX20" fmla="*/ 887243 w 900741"/>
                <a:gd name="connsiteY20" fmla="*/ 471662 h 547965"/>
                <a:gd name="connsiteX21" fmla="*/ 885338 w 900741"/>
                <a:gd name="connsiteY21" fmla="*/ 355457 h 547965"/>
                <a:gd name="connsiteX22" fmla="*/ 851048 w 900741"/>
                <a:gd name="connsiteY22" fmla="*/ 182102 h 547965"/>
                <a:gd name="connsiteX23" fmla="*/ 751988 w 900741"/>
                <a:gd name="connsiteY23" fmla="*/ 50657 h 547965"/>
                <a:gd name="connsiteX24" fmla="*/ 637688 w 900741"/>
                <a:gd name="connsiteY24" fmla="*/ 16367 h 547965"/>
                <a:gd name="connsiteX25" fmla="*/ 388133 w 900741"/>
                <a:gd name="connsiteY25" fmla="*/ 1127 h 54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0741" h="547965">
                  <a:moveTo>
                    <a:pt x="388133" y="1127"/>
                  </a:moveTo>
                  <a:cubicBezTo>
                    <a:pt x="315425" y="6207"/>
                    <a:pt x="256370" y="25892"/>
                    <a:pt x="201443" y="46847"/>
                  </a:cubicBezTo>
                  <a:cubicBezTo>
                    <a:pt x="146516" y="67802"/>
                    <a:pt x="90318" y="96695"/>
                    <a:pt x="58568" y="126857"/>
                  </a:cubicBezTo>
                  <a:cubicBezTo>
                    <a:pt x="26818" y="157019"/>
                    <a:pt x="20150" y="195120"/>
                    <a:pt x="10943" y="227822"/>
                  </a:cubicBezTo>
                  <a:cubicBezTo>
                    <a:pt x="1736" y="260524"/>
                    <a:pt x="-3980" y="276082"/>
                    <a:pt x="3323" y="323072"/>
                  </a:cubicBezTo>
                  <a:cubicBezTo>
                    <a:pt x="10625" y="370062"/>
                    <a:pt x="42270" y="472403"/>
                    <a:pt x="54758" y="509762"/>
                  </a:cubicBezTo>
                  <a:cubicBezTo>
                    <a:pt x="67246" y="547121"/>
                    <a:pt x="58991" y="549873"/>
                    <a:pt x="78253" y="547227"/>
                  </a:cubicBezTo>
                  <a:cubicBezTo>
                    <a:pt x="97515" y="544581"/>
                    <a:pt x="158051" y="510608"/>
                    <a:pt x="170328" y="493887"/>
                  </a:cubicBezTo>
                  <a:cubicBezTo>
                    <a:pt x="182605" y="477166"/>
                    <a:pt x="159427" y="469016"/>
                    <a:pt x="151913" y="446897"/>
                  </a:cubicBezTo>
                  <a:cubicBezTo>
                    <a:pt x="144399" y="424778"/>
                    <a:pt x="124608" y="394509"/>
                    <a:pt x="125243" y="361172"/>
                  </a:cubicBezTo>
                  <a:cubicBezTo>
                    <a:pt x="125878" y="327835"/>
                    <a:pt x="144928" y="266240"/>
                    <a:pt x="155723" y="246872"/>
                  </a:cubicBezTo>
                  <a:cubicBezTo>
                    <a:pt x="166518" y="227504"/>
                    <a:pt x="176360" y="235442"/>
                    <a:pt x="190013" y="244967"/>
                  </a:cubicBezTo>
                  <a:cubicBezTo>
                    <a:pt x="203666" y="254492"/>
                    <a:pt x="212555" y="292592"/>
                    <a:pt x="237638" y="304022"/>
                  </a:cubicBezTo>
                  <a:cubicBezTo>
                    <a:pt x="262721" y="315452"/>
                    <a:pt x="340508" y="313547"/>
                    <a:pt x="340508" y="313547"/>
                  </a:cubicBezTo>
                  <a:cubicBezTo>
                    <a:pt x="411945" y="314499"/>
                    <a:pt x="603716" y="321802"/>
                    <a:pt x="666263" y="309737"/>
                  </a:cubicBezTo>
                  <a:cubicBezTo>
                    <a:pt x="728810" y="297672"/>
                    <a:pt x="701188" y="252904"/>
                    <a:pt x="715793" y="241157"/>
                  </a:cubicBezTo>
                  <a:cubicBezTo>
                    <a:pt x="730398" y="229410"/>
                    <a:pt x="740558" y="211630"/>
                    <a:pt x="753893" y="239252"/>
                  </a:cubicBezTo>
                  <a:cubicBezTo>
                    <a:pt x="767228" y="266874"/>
                    <a:pt x="789771" y="359585"/>
                    <a:pt x="795803" y="406892"/>
                  </a:cubicBezTo>
                  <a:cubicBezTo>
                    <a:pt x="801836" y="454200"/>
                    <a:pt x="773578" y="501825"/>
                    <a:pt x="790088" y="523097"/>
                  </a:cubicBezTo>
                  <a:cubicBezTo>
                    <a:pt x="806598" y="544369"/>
                    <a:pt x="878671" y="543100"/>
                    <a:pt x="894863" y="534527"/>
                  </a:cubicBezTo>
                  <a:cubicBezTo>
                    <a:pt x="911056" y="525955"/>
                    <a:pt x="888830" y="501507"/>
                    <a:pt x="887243" y="471662"/>
                  </a:cubicBezTo>
                  <a:cubicBezTo>
                    <a:pt x="885656" y="441817"/>
                    <a:pt x="891371" y="403717"/>
                    <a:pt x="885338" y="355457"/>
                  </a:cubicBezTo>
                  <a:cubicBezTo>
                    <a:pt x="879306" y="307197"/>
                    <a:pt x="873273" y="232902"/>
                    <a:pt x="851048" y="182102"/>
                  </a:cubicBezTo>
                  <a:cubicBezTo>
                    <a:pt x="828823" y="131302"/>
                    <a:pt x="787548" y="78279"/>
                    <a:pt x="751988" y="50657"/>
                  </a:cubicBezTo>
                  <a:cubicBezTo>
                    <a:pt x="716428" y="23035"/>
                    <a:pt x="696743" y="23352"/>
                    <a:pt x="637688" y="16367"/>
                  </a:cubicBezTo>
                  <a:cubicBezTo>
                    <a:pt x="578633" y="9382"/>
                    <a:pt x="460841" y="-3953"/>
                    <a:pt x="388133" y="1127"/>
                  </a:cubicBezTo>
                  <a:close/>
                </a:path>
              </a:pathLst>
            </a:cu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8776CE-4DB8-4F84-B097-26EDB090D6C7}"/>
                </a:ext>
              </a:extLst>
            </p:cNvPr>
            <p:cNvSpPr/>
            <p:nvPr/>
          </p:nvSpPr>
          <p:spPr>
            <a:xfrm rot="687598">
              <a:off x="17877" y="4444497"/>
              <a:ext cx="306804" cy="445395"/>
            </a:xfrm>
            <a:prstGeom prst="ellipse">
              <a:avLst/>
            </a:prstGeom>
            <a:solidFill>
              <a:srgbClr val="120D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BE25CF-A88A-47B2-B4F7-59BB83FA5B3F}"/>
              </a:ext>
            </a:extLst>
          </p:cNvPr>
          <p:cNvGrpSpPr/>
          <p:nvPr/>
        </p:nvGrpSpPr>
        <p:grpSpPr>
          <a:xfrm rot="10800000">
            <a:off x="2581746" y="-2057645"/>
            <a:ext cx="928843" cy="1022328"/>
            <a:chOff x="-1086005" y="4674862"/>
            <a:chExt cx="928843" cy="10223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E61D7F-3E84-4731-85AB-EB6AAD32917E}"/>
                </a:ext>
              </a:extLst>
            </p:cNvPr>
            <p:cNvSpPr/>
            <p:nvPr/>
          </p:nvSpPr>
          <p:spPr>
            <a:xfrm>
              <a:off x="-855807" y="4834547"/>
              <a:ext cx="468630" cy="582930"/>
            </a:xfrm>
            <a:prstGeom prst="rect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2BDAA62-0C6E-43ED-B568-7C173634C3E8}"/>
                </a:ext>
              </a:extLst>
            </p:cNvPr>
            <p:cNvSpPr/>
            <p:nvPr/>
          </p:nvSpPr>
          <p:spPr>
            <a:xfrm>
              <a:off x="-942216" y="4674862"/>
              <a:ext cx="642620" cy="213623"/>
            </a:xfrm>
            <a:prstGeom prst="ellipse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CF3705B-24E1-4586-846B-4078D421C82D}"/>
                </a:ext>
              </a:extLst>
            </p:cNvPr>
            <p:cNvGrpSpPr/>
            <p:nvPr/>
          </p:nvGrpSpPr>
          <p:grpSpPr>
            <a:xfrm>
              <a:off x="-1086005" y="4728380"/>
              <a:ext cx="928843" cy="968810"/>
              <a:chOff x="-326210" y="4444497"/>
              <a:chExt cx="928843" cy="968810"/>
            </a:xfrm>
          </p:grpSpPr>
          <p:pic>
            <p:nvPicPr>
              <p:cNvPr id="40" name="Picture 4" descr="Image result for tablet pc clipart">
                <a:extLst>
                  <a:ext uri="{FF2B5EF4-FFF2-40B4-BE49-F238E27FC236}">
                    <a16:creationId xmlns:a16="http://schemas.microsoft.com/office/drawing/2014/main" id="{B14F4700-0E8B-4711-B5B5-FDF776650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8EAE607-E5BD-4151-81E9-BBD820FF3153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A1C4EEC-D1FA-4DFA-9BD9-86B1C843EC53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B255065-204D-43A9-BE91-926BA41BED99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56DED81-A18A-4DC6-BCF9-16545E34C6C2}"/>
                  </a:ext>
                </a:extLst>
              </p:cNvPr>
              <p:cNvSpPr/>
              <p:nvPr/>
            </p:nvSpPr>
            <p:spPr>
              <a:xfrm rot="687598"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9CD5F1-88DA-4337-909A-7EC0562D70E7}"/>
              </a:ext>
            </a:extLst>
          </p:cNvPr>
          <p:cNvGrpSpPr/>
          <p:nvPr/>
        </p:nvGrpSpPr>
        <p:grpSpPr>
          <a:xfrm rot="16200000">
            <a:off x="4240891" y="-2278988"/>
            <a:ext cx="928843" cy="1022328"/>
            <a:chOff x="-1086005" y="4674862"/>
            <a:chExt cx="928843" cy="102232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584E207-C339-44F7-8AC9-815D8CF96461}"/>
                </a:ext>
              </a:extLst>
            </p:cNvPr>
            <p:cNvSpPr/>
            <p:nvPr/>
          </p:nvSpPr>
          <p:spPr>
            <a:xfrm>
              <a:off x="-855807" y="4834547"/>
              <a:ext cx="468630" cy="582930"/>
            </a:xfrm>
            <a:prstGeom prst="rect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9A1897C-1078-43EB-BF99-1CD3A086B491}"/>
                </a:ext>
              </a:extLst>
            </p:cNvPr>
            <p:cNvSpPr/>
            <p:nvPr/>
          </p:nvSpPr>
          <p:spPr>
            <a:xfrm>
              <a:off x="-942216" y="4674862"/>
              <a:ext cx="642620" cy="213623"/>
            </a:xfrm>
            <a:prstGeom prst="ellipse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7BC3CE2-D25F-4AA5-B4BB-6A4CF7615ACC}"/>
                </a:ext>
              </a:extLst>
            </p:cNvPr>
            <p:cNvGrpSpPr/>
            <p:nvPr/>
          </p:nvGrpSpPr>
          <p:grpSpPr>
            <a:xfrm>
              <a:off x="-1086005" y="4728380"/>
              <a:ext cx="928843" cy="968810"/>
              <a:chOff x="-326210" y="4444497"/>
              <a:chExt cx="928843" cy="968810"/>
            </a:xfrm>
          </p:grpSpPr>
          <p:pic>
            <p:nvPicPr>
              <p:cNvPr id="49" name="Picture 4" descr="Image result for tablet pc clipart">
                <a:extLst>
                  <a:ext uri="{FF2B5EF4-FFF2-40B4-BE49-F238E27FC236}">
                    <a16:creationId xmlns:a16="http://schemas.microsoft.com/office/drawing/2014/main" id="{B7E5A976-DF1A-4B17-AC69-B56434DC61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0586716-8BD6-4B08-99B0-9DBDAB397F5E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A7C692C-2D96-41EC-83DA-9DA76DD70C70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2B55182-D80A-4746-BA2F-D0AACA7CF57D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C25F35C-CE04-4F54-9469-095EAD652D16}"/>
                  </a:ext>
                </a:extLst>
              </p:cNvPr>
              <p:cNvSpPr/>
              <p:nvPr/>
            </p:nvSpPr>
            <p:spPr>
              <a:xfrm rot="687598"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F7BE566-EBE6-4758-B54E-9DD79E8AB5BE}"/>
              </a:ext>
            </a:extLst>
          </p:cNvPr>
          <p:cNvGrpSpPr/>
          <p:nvPr/>
        </p:nvGrpSpPr>
        <p:grpSpPr>
          <a:xfrm rot="10800000">
            <a:off x="-4744744" y="3846058"/>
            <a:ext cx="928843" cy="1022328"/>
            <a:chOff x="-1086005" y="4674862"/>
            <a:chExt cx="928843" cy="1022328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C34D433-8DE6-4724-924E-4E40E3C6DA3F}"/>
                </a:ext>
              </a:extLst>
            </p:cNvPr>
            <p:cNvSpPr/>
            <p:nvPr/>
          </p:nvSpPr>
          <p:spPr>
            <a:xfrm>
              <a:off x="-855807" y="4834547"/>
              <a:ext cx="468630" cy="582930"/>
            </a:xfrm>
            <a:prstGeom prst="rect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F8F0A2F-20F5-47CF-AED8-AD178A25CC93}"/>
                </a:ext>
              </a:extLst>
            </p:cNvPr>
            <p:cNvSpPr/>
            <p:nvPr/>
          </p:nvSpPr>
          <p:spPr>
            <a:xfrm>
              <a:off x="-942216" y="4674862"/>
              <a:ext cx="642620" cy="213623"/>
            </a:xfrm>
            <a:prstGeom prst="ellipse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F0293A2-BAC6-499C-A807-2904925EC93B}"/>
                </a:ext>
              </a:extLst>
            </p:cNvPr>
            <p:cNvGrpSpPr/>
            <p:nvPr/>
          </p:nvGrpSpPr>
          <p:grpSpPr>
            <a:xfrm>
              <a:off x="-1086005" y="4728380"/>
              <a:ext cx="928843" cy="968810"/>
              <a:chOff x="-326210" y="4444497"/>
              <a:chExt cx="928843" cy="968810"/>
            </a:xfrm>
          </p:grpSpPr>
          <p:pic>
            <p:nvPicPr>
              <p:cNvPr id="74" name="Picture 4" descr="Image result for tablet pc clipart">
                <a:extLst>
                  <a:ext uri="{FF2B5EF4-FFF2-40B4-BE49-F238E27FC236}">
                    <a16:creationId xmlns:a16="http://schemas.microsoft.com/office/drawing/2014/main" id="{8F0DE61B-C970-49A9-8489-C8E5B0E62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9B46601-FD24-4669-901C-E8A9514DAB12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7E36DC8-96F5-40D3-BC68-72C26C2F7E77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85536D0-2DFD-4E40-BBE1-2A30B425AE9E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130CC8A-8C06-4E31-933A-EE50C5D44506}"/>
                  </a:ext>
                </a:extLst>
              </p:cNvPr>
              <p:cNvSpPr/>
              <p:nvPr/>
            </p:nvSpPr>
            <p:spPr>
              <a:xfrm rot="687598"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53571D2D-EC35-4DAC-A17C-6B4CB0C5B104}"/>
              </a:ext>
            </a:extLst>
          </p:cNvPr>
          <p:cNvGrpSpPr/>
          <p:nvPr/>
        </p:nvGrpSpPr>
        <p:grpSpPr>
          <a:xfrm>
            <a:off x="2605779" y="-1999890"/>
            <a:ext cx="928843" cy="968810"/>
            <a:chOff x="-3119921" y="3866423"/>
            <a:chExt cx="928843" cy="9688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3E4FA5-2DCE-4466-8756-D5EC0E0A814B}"/>
                </a:ext>
              </a:extLst>
            </p:cNvPr>
            <p:cNvSpPr/>
            <p:nvPr/>
          </p:nvSpPr>
          <p:spPr>
            <a:xfrm>
              <a:off x="-2816860" y="4191984"/>
              <a:ext cx="132080" cy="246995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5553397-AEEC-4EBC-A9F6-A6FF60AAF1ED}"/>
                </a:ext>
              </a:extLst>
            </p:cNvPr>
            <p:cNvSpPr/>
            <p:nvPr/>
          </p:nvSpPr>
          <p:spPr>
            <a:xfrm>
              <a:off x="-2580495" y="4191984"/>
              <a:ext cx="134475" cy="246995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07BB000-BAD7-429F-A4F4-E70A8A3CC19B}"/>
                </a:ext>
              </a:extLst>
            </p:cNvPr>
            <p:cNvGrpSpPr/>
            <p:nvPr/>
          </p:nvGrpSpPr>
          <p:grpSpPr>
            <a:xfrm>
              <a:off x="-3119921" y="3866423"/>
              <a:ext cx="928843" cy="968810"/>
              <a:chOff x="-326210" y="4444497"/>
              <a:chExt cx="928843" cy="96881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962B464-2390-4C60-90B8-7768C1730BDE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0" name="Picture 4" descr="Image result for tablet pc clipart">
                <a:extLst>
                  <a:ext uri="{FF2B5EF4-FFF2-40B4-BE49-F238E27FC236}">
                    <a16:creationId xmlns:a16="http://schemas.microsoft.com/office/drawing/2014/main" id="{AB0FD815-7A78-43DB-86A8-5A3507DCA2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F7A4499-7B89-4B41-A796-FD42A9C37FD6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C74DBF5-C722-46E5-8D75-CBD32E577917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BFEED33-FCD9-47FA-962F-8F31A8D24C03}"/>
                  </a:ext>
                </a:extLst>
              </p:cNvPr>
              <p:cNvSpPr/>
              <p:nvPr/>
            </p:nvSpPr>
            <p:spPr>
              <a:xfrm rot="687598"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DB85A-357D-4567-AF92-4F3D55B08BA6}"/>
              </a:ext>
            </a:extLst>
          </p:cNvPr>
          <p:cNvSpPr/>
          <p:nvPr/>
        </p:nvSpPr>
        <p:spPr>
          <a:xfrm>
            <a:off x="1894452" y="3223287"/>
            <a:ext cx="468630" cy="582930"/>
          </a:xfrm>
          <a:prstGeom prst="rect">
            <a:avLst/>
          </a:prstGeom>
          <a:solidFill>
            <a:srgbClr val="602B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5BDFCC-ED1B-47F9-8AF9-CCD6B799C721}"/>
              </a:ext>
            </a:extLst>
          </p:cNvPr>
          <p:cNvSpPr/>
          <p:nvPr/>
        </p:nvSpPr>
        <p:spPr>
          <a:xfrm>
            <a:off x="1807457" y="3063602"/>
            <a:ext cx="642620" cy="213623"/>
          </a:xfrm>
          <a:prstGeom prst="ellipse">
            <a:avLst/>
          </a:prstGeom>
          <a:solidFill>
            <a:srgbClr val="602B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FEF7FA-E6D8-4D26-A12E-FA80FBD8AF8B}"/>
              </a:ext>
            </a:extLst>
          </p:cNvPr>
          <p:cNvSpPr/>
          <p:nvPr/>
        </p:nvSpPr>
        <p:spPr>
          <a:xfrm>
            <a:off x="3040500" y="3223287"/>
            <a:ext cx="468630" cy="582930"/>
          </a:xfrm>
          <a:prstGeom prst="rect">
            <a:avLst/>
          </a:prstGeom>
          <a:solidFill>
            <a:srgbClr val="602B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3395E47-A6C6-407A-865A-CE2EE7E3655C}"/>
              </a:ext>
            </a:extLst>
          </p:cNvPr>
          <p:cNvSpPr/>
          <p:nvPr/>
        </p:nvSpPr>
        <p:spPr>
          <a:xfrm>
            <a:off x="2953505" y="3063602"/>
            <a:ext cx="642620" cy="213623"/>
          </a:xfrm>
          <a:prstGeom prst="ellipse">
            <a:avLst/>
          </a:prstGeom>
          <a:solidFill>
            <a:srgbClr val="602B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4791E8F-1E2F-4843-9921-EE70D430A3E5}"/>
              </a:ext>
            </a:extLst>
          </p:cNvPr>
          <p:cNvSpPr/>
          <p:nvPr/>
        </p:nvSpPr>
        <p:spPr>
          <a:xfrm>
            <a:off x="2055322" y="5765187"/>
            <a:ext cx="468630" cy="582930"/>
          </a:xfrm>
          <a:prstGeom prst="rect">
            <a:avLst/>
          </a:prstGeom>
          <a:solidFill>
            <a:srgbClr val="602B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7864FEC-E636-4E77-BF5C-6C69965B0EB6}"/>
              </a:ext>
            </a:extLst>
          </p:cNvPr>
          <p:cNvSpPr/>
          <p:nvPr/>
        </p:nvSpPr>
        <p:spPr>
          <a:xfrm>
            <a:off x="1807457" y="6032145"/>
            <a:ext cx="642620" cy="213623"/>
          </a:xfrm>
          <a:prstGeom prst="ellipse">
            <a:avLst/>
          </a:prstGeom>
          <a:solidFill>
            <a:srgbClr val="602B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AC10C20-FC49-4B39-BD5A-8B09831E31B9}"/>
              </a:ext>
            </a:extLst>
          </p:cNvPr>
          <p:cNvSpPr/>
          <p:nvPr/>
        </p:nvSpPr>
        <p:spPr>
          <a:xfrm>
            <a:off x="3201370" y="5765187"/>
            <a:ext cx="468630" cy="582930"/>
          </a:xfrm>
          <a:prstGeom prst="rect">
            <a:avLst/>
          </a:prstGeom>
          <a:solidFill>
            <a:srgbClr val="602B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04F1DF3-65CF-4660-BC08-4C79E6C90D82}"/>
              </a:ext>
            </a:extLst>
          </p:cNvPr>
          <p:cNvSpPr/>
          <p:nvPr/>
        </p:nvSpPr>
        <p:spPr>
          <a:xfrm>
            <a:off x="2953505" y="6032145"/>
            <a:ext cx="642620" cy="213623"/>
          </a:xfrm>
          <a:prstGeom prst="ellipse">
            <a:avLst/>
          </a:prstGeom>
          <a:solidFill>
            <a:srgbClr val="602B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5E97A0A-9F3F-4812-B782-154B37D01810}"/>
              </a:ext>
            </a:extLst>
          </p:cNvPr>
          <p:cNvSpPr/>
          <p:nvPr/>
        </p:nvSpPr>
        <p:spPr>
          <a:xfrm>
            <a:off x="4353514" y="5765187"/>
            <a:ext cx="468630" cy="582930"/>
          </a:xfrm>
          <a:prstGeom prst="rect">
            <a:avLst/>
          </a:prstGeom>
          <a:solidFill>
            <a:srgbClr val="602B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AF9D3C7-F35D-48B7-82A6-4BE97B28BB1D}"/>
              </a:ext>
            </a:extLst>
          </p:cNvPr>
          <p:cNvSpPr/>
          <p:nvPr/>
        </p:nvSpPr>
        <p:spPr>
          <a:xfrm>
            <a:off x="4105649" y="6032145"/>
            <a:ext cx="642620" cy="213623"/>
          </a:xfrm>
          <a:prstGeom prst="ellipse">
            <a:avLst/>
          </a:prstGeom>
          <a:solidFill>
            <a:srgbClr val="602B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AE5656-981E-44C3-AF7B-D78AA3768CAB}"/>
              </a:ext>
            </a:extLst>
          </p:cNvPr>
          <p:cNvSpPr/>
          <p:nvPr/>
        </p:nvSpPr>
        <p:spPr>
          <a:xfrm>
            <a:off x="1545252" y="3654630"/>
            <a:ext cx="3387584" cy="2238703"/>
          </a:xfrm>
          <a:prstGeom prst="rect">
            <a:avLst/>
          </a:prstGeom>
          <a:solidFill>
            <a:srgbClr val="D0EA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352BBFB-459C-4C10-A387-6244EE4FAFB5}"/>
              </a:ext>
            </a:extLst>
          </p:cNvPr>
          <p:cNvGrpSpPr/>
          <p:nvPr/>
        </p:nvGrpSpPr>
        <p:grpSpPr>
          <a:xfrm>
            <a:off x="1636385" y="3171543"/>
            <a:ext cx="928843" cy="968810"/>
            <a:chOff x="-3119921" y="3866423"/>
            <a:chExt cx="928843" cy="968810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F33A317-9915-4887-9951-5E8AC6C83D98}"/>
                </a:ext>
              </a:extLst>
            </p:cNvPr>
            <p:cNvSpPr/>
            <p:nvPr/>
          </p:nvSpPr>
          <p:spPr>
            <a:xfrm>
              <a:off x="-2816860" y="4191984"/>
              <a:ext cx="132080" cy="16507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A7DB47E-0C3B-45E0-8FE0-6EA9ECABBF18}"/>
                </a:ext>
              </a:extLst>
            </p:cNvPr>
            <p:cNvSpPr/>
            <p:nvPr/>
          </p:nvSpPr>
          <p:spPr>
            <a:xfrm>
              <a:off x="-2580495" y="4191985"/>
              <a:ext cx="134475" cy="1650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09C4154-2A7A-426F-A72B-7CB94290D2D4}"/>
                </a:ext>
              </a:extLst>
            </p:cNvPr>
            <p:cNvGrpSpPr/>
            <p:nvPr/>
          </p:nvGrpSpPr>
          <p:grpSpPr>
            <a:xfrm>
              <a:off x="-3119921" y="3866423"/>
              <a:ext cx="928843" cy="968810"/>
              <a:chOff x="-326210" y="4444497"/>
              <a:chExt cx="928843" cy="9688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06C4B721-1820-43FC-AB28-CD10D23C9C97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3" name="Picture 4" descr="Image result for tablet pc clipart">
                <a:extLst>
                  <a:ext uri="{FF2B5EF4-FFF2-40B4-BE49-F238E27FC236}">
                    <a16:creationId xmlns:a16="http://schemas.microsoft.com/office/drawing/2014/main" id="{F229F7A0-FA28-4F15-8313-C59DD4046E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B342511-95EB-4461-B0FA-0137F20A657E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9091D94-0F33-47B7-B454-F8CB50971A27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DDEDE02-8A62-44B3-A24A-9B9DC263EE0A}"/>
                  </a:ext>
                </a:extLst>
              </p:cNvPr>
              <p:cNvSpPr/>
              <p:nvPr/>
            </p:nvSpPr>
            <p:spPr>
              <a:xfrm>
                <a:off x="17877" y="4444497"/>
                <a:ext cx="306804" cy="445395"/>
              </a:xfrm>
              <a:prstGeom prst="ellipse">
                <a:avLst/>
              </a:prstGeom>
              <a:solidFill>
                <a:srgbClr val="95592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BBAEDCD-01A0-4AF1-88FB-7D6BA579CB23}"/>
              </a:ext>
            </a:extLst>
          </p:cNvPr>
          <p:cNvGrpSpPr/>
          <p:nvPr/>
        </p:nvGrpSpPr>
        <p:grpSpPr>
          <a:xfrm>
            <a:off x="2787267" y="3171543"/>
            <a:ext cx="928843" cy="968810"/>
            <a:chOff x="-3119921" y="3866423"/>
            <a:chExt cx="928843" cy="968810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E2E9BF1-F574-41D5-B15D-D1ACF4F9F9A2}"/>
                </a:ext>
              </a:extLst>
            </p:cNvPr>
            <p:cNvSpPr/>
            <p:nvPr/>
          </p:nvSpPr>
          <p:spPr>
            <a:xfrm>
              <a:off x="-2816860" y="4191984"/>
              <a:ext cx="132080" cy="165071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53F2A7D-7126-4ADD-9282-17212C4F7D8F}"/>
                </a:ext>
              </a:extLst>
            </p:cNvPr>
            <p:cNvSpPr/>
            <p:nvPr/>
          </p:nvSpPr>
          <p:spPr>
            <a:xfrm>
              <a:off x="-2580495" y="4191985"/>
              <a:ext cx="134475" cy="165070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ADF7719-C1A9-4E63-91A6-6DA464557D8C}"/>
                </a:ext>
              </a:extLst>
            </p:cNvPr>
            <p:cNvGrpSpPr/>
            <p:nvPr/>
          </p:nvGrpSpPr>
          <p:grpSpPr>
            <a:xfrm>
              <a:off x="-3119921" y="3866423"/>
              <a:ext cx="928843" cy="968810"/>
              <a:chOff x="-326210" y="4444497"/>
              <a:chExt cx="928843" cy="968810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DE7710E-D509-4D4E-BFA8-8B0D7838CC2A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2" name="Picture 4" descr="Image result for tablet pc clipart">
                <a:extLst>
                  <a:ext uri="{FF2B5EF4-FFF2-40B4-BE49-F238E27FC236}">
                    <a16:creationId xmlns:a16="http://schemas.microsoft.com/office/drawing/2014/main" id="{DDD65CD1-6014-4917-A6F5-DD56286807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A44A945-BB85-4ACF-86DD-93027080869A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01343392-1787-427C-B0C7-5B166B310EA3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1B323D0-08EF-4CA6-A432-06C4BF609EDB}"/>
                  </a:ext>
                </a:extLst>
              </p:cNvPr>
              <p:cNvSpPr/>
              <p:nvPr/>
            </p:nvSpPr>
            <p:spPr>
              <a:xfrm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67B3650-9763-4804-9FDD-4B0256EB6CFF}"/>
              </a:ext>
            </a:extLst>
          </p:cNvPr>
          <p:cNvGrpSpPr/>
          <p:nvPr/>
        </p:nvGrpSpPr>
        <p:grpSpPr>
          <a:xfrm rot="10800000">
            <a:off x="3986234" y="5200021"/>
            <a:ext cx="928843" cy="968810"/>
            <a:chOff x="-3119921" y="3866423"/>
            <a:chExt cx="928843" cy="96881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BA74DF1-3757-4622-9CD4-F412596DB7FE}"/>
                </a:ext>
              </a:extLst>
            </p:cNvPr>
            <p:cNvSpPr/>
            <p:nvPr/>
          </p:nvSpPr>
          <p:spPr>
            <a:xfrm>
              <a:off x="-2816860" y="4191984"/>
              <a:ext cx="132080" cy="165071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9A4048E-0DAF-4547-852E-E526F10CE764}"/>
                </a:ext>
              </a:extLst>
            </p:cNvPr>
            <p:cNvSpPr/>
            <p:nvPr/>
          </p:nvSpPr>
          <p:spPr>
            <a:xfrm>
              <a:off x="-2580495" y="4191985"/>
              <a:ext cx="134475" cy="165070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77FDB2B-B724-4CD3-8785-366172E82A3F}"/>
                </a:ext>
              </a:extLst>
            </p:cNvPr>
            <p:cNvGrpSpPr/>
            <p:nvPr/>
          </p:nvGrpSpPr>
          <p:grpSpPr>
            <a:xfrm>
              <a:off x="-3119921" y="3866423"/>
              <a:ext cx="928843" cy="968810"/>
              <a:chOff x="-326210" y="4444497"/>
              <a:chExt cx="928843" cy="968810"/>
            </a:xfrm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2A6402D-9670-4DFF-B585-D876ED9F178B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0" name="Picture 4" descr="Image result for tablet pc clipart">
                <a:extLst>
                  <a:ext uri="{FF2B5EF4-FFF2-40B4-BE49-F238E27FC236}">
                    <a16:creationId xmlns:a16="http://schemas.microsoft.com/office/drawing/2014/main" id="{EBB0C63A-0EA9-4BC8-AB59-C87D70EF21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E73FC73-8090-4B7C-9816-CE936387F847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3462812B-5110-4105-A3FB-17CBD1C04646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BB61339-D782-41AD-96FE-2749A07B3A00}"/>
                  </a:ext>
                </a:extLst>
              </p:cNvPr>
              <p:cNvSpPr/>
              <p:nvPr/>
            </p:nvSpPr>
            <p:spPr>
              <a:xfrm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1458C13-1D60-4560-AFCF-3E75123B4FB0}"/>
              </a:ext>
            </a:extLst>
          </p:cNvPr>
          <p:cNvGrpSpPr/>
          <p:nvPr/>
        </p:nvGrpSpPr>
        <p:grpSpPr>
          <a:xfrm rot="10800000">
            <a:off x="2835614" y="5200021"/>
            <a:ext cx="928843" cy="968810"/>
            <a:chOff x="-3119921" y="3866423"/>
            <a:chExt cx="928843" cy="968810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5EDD56C-5582-4E57-81D2-0922211E1A8F}"/>
                </a:ext>
              </a:extLst>
            </p:cNvPr>
            <p:cNvSpPr/>
            <p:nvPr/>
          </p:nvSpPr>
          <p:spPr>
            <a:xfrm>
              <a:off x="-2816860" y="4191984"/>
              <a:ext cx="132080" cy="165071"/>
            </a:xfrm>
            <a:prstGeom prst="rect">
              <a:avLst/>
            </a:prstGeom>
            <a:solidFill>
              <a:srgbClr val="36607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BB73E00-002F-4430-BBFA-46035C6A6B9B}"/>
                </a:ext>
              </a:extLst>
            </p:cNvPr>
            <p:cNvSpPr/>
            <p:nvPr/>
          </p:nvSpPr>
          <p:spPr>
            <a:xfrm>
              <a:off x="-2580495" y="4191985"/>
              <a:ext cx="134475" cy="165070"/>
            </a:xfrm>
            <a:prstGeom prst="rect">
              <a:avLst/>
            </a:prstGeom>
            <a:solidFill>
              <a:srgbClr val="36607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B0082EEF-8F52-4365-8A0B-F16AE0EFB7DC}"/>
                </a:ext>
              </a:extLst>
            </p:cNvPr>
            <p:cNvGrpSpPr/>
            <p:nvPr/>
          </p:nvGrpSpPr>
          <p:grpSpPr>
            <a:xfrm>
              <a:off x="-3119921" y="3866423"/>
              <a:ext cx="928843" cy="968810"/>
              <a:chOff x="-326210" y="4444497"/>
              <a:chExt cx="928843" cy="968810"/>
            </a:xfrm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41A69FA-AFF4-424B-B408-6CAD6AF527D4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A5F7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9" name="Picture 4" descr="Image result for tablet pc clipart">
                <a:extLst>
                  <a:ext uri="{FF2B5EF4-FFF2-40B4-BE49-F238E27FC236}">
                    <a16:creationId xmlns:a16="http://schemas.microsoft.com/office/drawing/2014/main" id="{C0927205-68B6-4374-9936-16E96DC5B7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7CFA1E7-9DC3-4F2C-83A4-8FC96C8F1FA7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7E1F3F3-613A-4C57-BE51-189CE029F1A4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9DC3BB4-06F8-4216-A96E-982CDC2A805C}"/>
                  </a:ext>
                </a:extLst>
              </p:cNvPr>
              <p:cNvSpPr/>
              <p:nvPr/>
            </p:nvSpPr>
            <p:spPr>
              <a:xfrm>
                <a:off x="17877" y="4444497"/>
                <a:ext cx="306804" cy="445395"/>
              </a:xfrm>
              <a:prstGeom prst="ellipse">
                <a:avLst/>
              </a:prstGeom>
              <a:solidFill>
                <a:srgbClr val="95592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CE57836-A63C-42CD-B940-DC9B9DF4ED4C}"/>
              </a:ext>
            </a:extLst>
          </p:cNvPr>
          <p:cNvGrpSpPr/>
          <p:nvPr/>
        </p:nvGrpSpPr>
        <p:grpSpPr>
          <a:xfrm rot="10800000">
            <a:off x="1688804" y="5200021"/>
            <a:ext cx="928843" cy="968810"/>
            <a:chOff x="-3119921" y="3866423"/>
            <a:chExt cx="928843" cy="968810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6DF92A1-FB80-4168-BA1C-4BFFDD7BE98A}"/>
                </a:ext>
              </a:extLst>
            </p:cNvPr>
            <p:cNvSpPr/>
            <p:nvPr/>
          </p:nvSpPr>
          <p:spPr>
            <a:xfrm>
              <a:off x="-2816860" y="4191984"/>
              <a:ext cx="132080" cy="165071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CE62139-A9FD-44F0-8821-B9A6FAB35C6B}"/>
                </a:ext>
              </a:extLst>
            </p:cNvPr>
            <p:cNvSpPr/>
            <p:nvPr/>
          </p:nvSpPr>
          <p:spPr>
            <a:xfrm>
              <a:off x="-2580495" y="4191985"/>
              <a:ext cx="134475" cy="165070"/>
            </a:xfrm>
            <a:prstGeom prst="rect">
              <a:avLst/>
            </a:prstGeom>
            <a:solidFill>
              <a:srgbClr val="3545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4354A62-8BEA-4381-9862-98EE0C063CD8}"/>
                </a:ext>
              </a:extLst>
            </p:cNvPr>
            <p:cNvGrpSpPr/>
            <p:nvPr/>
          </p:nvGrpSpPr>
          <p:grpSpPr>
            <a:xfrm>
              <a:off x="-3119921" y="3866423"/>
              <a:ext cx="928843" cy="968810"/>
              <a:chOff x="-326210" y="4444497"/>
              <a:chExt cx="928843" cy="968810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A6AAEF-0F4E-4011-B3E1-0ECB003358B6}"/>
                  </a:ext>
                </a:extLst>
              </p:cNvPr>
              <p:cNvSpPr/>
              <p:nvPr/>
            </p:nvSpPr>
            <p:spPr>
              <a:xfrm>
                <a:off x="-326210" y="4507372"/>
                <a:ext cx="900741" cy="547965"/>
              </a:xfrm>
              <a:custGeom>
                <a:avLst/>
                <a:gdLst>
                  <a:gd name="connsiteX0" fmla="*/ 388133 w 900741"/>
                  <a:gd name="connsiteY0" fmla="*/ 1127 h 557959"/>
                  <a:gd name="connsiteX1" fmla="*/ 201443 w 900741"/>
                  <a:gd name="connsiteY1" fmla="*/ 46847 h 557959"/>
                  <a:gd name="connsiteX2" fmla="*/ 58568 w 900741"/>
                  <a:gd name="connsiteY2" fmla="*/ 126857 h 557959"/>
                  <a:gd name="connsiteX3" fmla="*/ 10943 w 900741"/>
                  <a:gd name="connsiteY3" fmla="*/ 227822 h 557959"/>
                  <a:gd name="connsiteX4" fmla="*/ 3323 w 900741"/>
                  <a:gd name="connsiteY4" fmla="*/ 323072 h 557959"/>
                  <a:gd name="connsiteX5" fmla="*/ 54758 w 900741"/>
                  <a:gd name="connsiteY5" fmla="*/ 509762 h 557959"/>
                  <a:gd name="connsiteX6" fmla="*/ 68093 w 900741"/>
                  <a:gd name="connsiteY6" fmla="*/ 557387 h 557959"/>
                  <a:gd name="connsiteX7" fmla="*/ 188108 w 900741"/>
                  <a:gd name="connsiteY7" fmla="*/ 488807 h 557959"/>
                  <a:gd name="connsiteX8" fmla="*/ 151913 w 900741"/>
                  <a:gd name="connsiteY8" fmla="*/ 446897 h 557959"/>
                  <a:gd name="connsiteX9" fmla="*/ 125243 w 900741"/>
                  <a:gd name="connsiteY9" fmla="*/ 361172 h 557959"/>
                  <a:gd name="connsiteX10" fmla="*/ 155723 w 900741"/>
                  <a:gd name="connsiteY10" fmla="*/ 246872 h 557959"/>
                  <a:gd name="connsiteX11" fmla="*/ 190013 w 900741"/>
                  <a:gd name="connsiteY11" fmla="*/ 244967 h 557959"/>
                  <a:gd name="connsiteX12" fmla="*/ 237638 w 900741"/>
                  <a:gd name="connsiteY12" fmla="*/ 304022 h 557959"/>
                  <a:gd name="connsiteX13" fmla="*/ 340508 w 900741"/>
                  <a:gd name="connsiteY13" fmla="*/ 313547 h 557959"/>
                  <a:gd name="connsiteX14" fmla="*/ 666263 w 900741"/>
                  <a:gd name="connsiteY14" fmla="*/ 309737 h 557959"/>
                  <a:gd name="connsiteX15" fmla="*/ 715793 w 900741"/>
                  <a:gd name="connsiteY15" fmla="*/ 241157 h 557959"/>
                  <a:gd name="connsiteX16" fmla="*/ 753893 w 900741"/>
                  <a:gd name="connsiteY16" fmla="*/ 239252 h 557959"/>
                  <a:gd name="connsiteX17" fmla="*/ 795803 w 900741"/>
                  <a:gd name="connsiteY17" fmla="*/ 406892 h 557959"/>
                  <a:gd name="connsiteX18" fmla="*/ 790088 w 900741"/>
                  <a:gd name="connsiteY18" fmla="*/ 523097 h 557959"/>
                  <a:gd name="connsiteX19" fmla="*/ 894863 w 900741"/>
                  <a:gd name="connsiteY19" fmla="*/ 534527 h 557959"/>
                  <a:gd name="connsiteX20" fmla="*/ 887243 w 900741"/>
                  <a:gd name="connsiteY20" fmla="*/ 471662 h 557959"/>
                  <a:gd name="connsiteX21" fmla="*/ 885338 w 900741"/>
                  <a:gd name="connsiteY21" fmla="*/ 355457 h 557959"/>
                  <a:gd name="connsiteX22" fmla="*/ 851048 w 900741"/>
                  <a:gd name="connsiteY22" fmla="*/ 182102 h 557959"/>
                  <a:gd name="connsiteX23" fmla="*/ 751988 w 900741"/>
                  <a:gd name="connsiteY23" fmla="*/ 50657 h 557959"/>
                  <a:gd name="connsiteX24" fmla="*/ 637688 w 900741"/>
                  <a:gd name="connsiteY24" fmla="*/ 16367 h 557959"/>
                  <a:gd name="connsiteX25" fmla="*/ 388133 w 900741"/>
                  <a:gd name="connsiteY25" fmla="*/ 1127 h 557959"/>
                  <a:gd name="connsiteX0" fmla="*/ 388133 w 900741"/>
                  <a:gd name="connsiteY0" fmla="*/ 1127 h 548268"/>
                  <a:gd name="connsiteX1" fmla="*/ 201443 w 900741"/>
                  <a:gd name="connsiteY1" fmla="*/ 46847 h 548268"/>
                  <a:gd name="connsiteX2" fmla="*/ 58568 w 900741"/>
                  <a:gd name="connsiteY2" fmla="*/ 126857 h 548268"/>
                  <a:gd name="connsiteX3" fmla="*/ 10943 w 900741"/>
                  <a:gd name="connsiteY3" fmla="*/ 227822 h 548268"/>
                  <a:gd name="connsiteX4" fmla="*/ 3323 w 900741"/>
                  <a:gd name="connsiteY4" fmla="*/ 323072 h 548268"/>
                  <a:gd name="connsiteX5" fmla="*/ 54758 w 900741"/>
                  <a:gd name="connsiteY5" fmla="*/ 509762 h 548268"/>
                  <a:gd name="connsiteX6" fmla="*/ 78253 w 900741"/>
                  <a:gd name="connsiteY6" fmla="*/ 547227 h 548268"/>
                  <a:gd name="connsiteX7" fmla="*/ 188108 w 900741"/>
                  <a:gd name="connsiteY7" fmla="*/ 488807 h 548268"/>
                  <a:gd name="connsiteX8" fmla="*/ 151913 w 900741"/>
                  <a:gd name="connsiteY8" fmla="*/ 446897 h 548268"/>
                  <a:gd name="connsiteX9" fmla="*/ 125243 w 900741"/>
                  <a:gd name="connsiteY9" fmla="*/ 361172 h 548268"/>
                  <a:gd name="connsiteX10" fmla="*/ 155723 w 900741"/>
                  <a:gd name="connsiteY10" fmla="*/ 246872 h 548268"/>
                  <a:gd name="connsiteX11" fmla="*/ 190013 w 900741"/>
                  <a:gd name="connsiteY11" fmla="*/ 244967 h 548268"/>
                  <a:gd name="connsiteX12" fmla="*/ 237638 w 900741"/>
                  <a:gd name="connsiteY12" fmla="*/ 304022 h 548268"/>
                  <a:gd name="connsiteX13" fmla="*/ 340508 w 900741"/>
                  <a:gd name="connsiteY13" fmla="*/ 313547 h 548268"/>
                  <a:gd name="connsiteX14" fmla="*/ 666263 w 900741"/>
                  <a:gd name="connsiteY14" fmla="*/ 309737 h 548268"/>
                  <a:gd name="connsiteX15" fmla="*/ 715793 w 900741"/>
                  <a:gd name="connsiteY15" fmla="*/ 241157 h 548268"/>
                  <a:gd name="connsiteX16" fmla="*/ 753893 w 900741"/>
                  <a:gd name="connsiteY16" fmla="*/ 239252 h 548268"/>
                  <a:gd name="connsiteX17" fmla="*/ 795803 w 900741"/>
                  <a:gd name="connsiteY17" fmla="*/ 406892 h 548268"/>
                  <a:gd name="connsiteX18" fmla="*/ 790088 w 900741"/>
                  <a:gd name="connsiteY18" fmla="*/ 523097 h 548268"/>
                  <a:gd name="connsiteX19" fmla="*/ 894863 w 900741"/>
                  <a:gd name="connsiteY19" fmla="*/ 534527 h 548268"/>
                  <a:gd name="connsiteX20" fmla="*/ 887243 w 900741"/>
                  <a:gd name="connsiteY20" fmla="*/ 471662 h 548268"/>
                  <a:gd name="connsiteX21" fmla="*/ 885338 w 900741"/>
                  <a:gd name="connsiteY21" fmla="*/ 355457 h 548268"/>
                  <a:gd name="connsiteX22" fmla="*/ 851048 w 900741"/>
                  <a:gd name="connsiteY22" fmla="*/ 182102 h 548268"/>
                  <a:gd name="connsiteX23" fmla="*/ 751988 w 900741"/>
                  <a:gd name="connsiteY23" fmla="*/ 50657 h 548268"/>
                  <a:gd name="connsiteX24" fmla="*/ 637688 w 900741"/>
                  <a:gd name="connsiteY24" fmla="*/ 16367 h 548268"/>
                  <a:gd name="connsiteX25" fmla="*/ 388133 w 900741"/>
                  <a:gd name="connsiteY25" fmla="*/ 1127 h 548268"/>
                  <a:gd name="connsiteX0" fmla="*/ 388133 w 900741"/>
                  <a:gd name="connsiteY0" fmla="*/ 1127 h 547965"/>
                  <a:gd name="connsiteX1" fmla="*/ 201443 w 900741"/>
                  <a:gd name="connsiteY1" fmla="*/ 46847 h 547965"/>
                  <a:gd name="connsiteX2" fmla="*/ 58568 w 900741"/>
                  <a:gd name="connsiteY2" fmla="*/ 126857 h 547965"/>
                  <a:gd name="connsiteX3" fmla="*/ 10943 w 900741"/>
                  <a:gd name="connsiteY3" fmla="*/ 227822 h 547965"/>
                  <a:gd name="connsiteX4" fmla="*/ 3323 w 900741"/>
                  <a:gd name="connsiteY4" fmla="*/ 323072 h 547965"/>
                  <a:gd name="connsiteX5" fmla="*/ 54758 w 900741"/>
                  <a:gd name="connsiteY5" fmla="*/ 509762 h 547965"/>
                  <a:gd name="connsiteX6" fmla="*/ 78253 w 900741"/>
                  <a:gd name="connsiteY6" fmla="*/ 547227 h 547965"/>
                  <a:gd name="connsiteX7" fmla="*/ 170328 w 900741"/>
                  <a:gd name="connsiteY7" fmla="*/ 493887 h 547965"/>
                  <a:gd name="connsiteX8" fmla="*/ 151913 w 900741"/>
                  <a:gd name="connsiteY8" fmla="*/ 446897 h 547965"/>
                  <a:gd name="connsiteX9" fmla="*/ 125243 w 900741"/>
                  <a:gd name="connsiteY9" fmla="*/ 361172 h 547965"/>
                  <a:gd name="connsiteX10" fmla="*/ 155723 w 900741"/>
                  <a:gd name="connsiteY10" fmla="*/ 246872 h 547965"/>
                  <a:gd name="connsiteX11" fmla="*/ 190013 w 900741"/>
                  <a:gd name="connsiteY11" fmla="*/ 244967 h 547965"/>
                  <a:gd name="connsiteX12" fmla="*/ 237638 w 900741"/>
                  <a:gd name="connsiteY12" fmla="*/ 304022 h 547965"/>
                  <a:gd name="connsiteX13" fmla="*/ 340508 w 900741"/>
                  <a:gd name="connsiteY13" fmla="*/ 313547 h 547965"/>
                  <a:gd name="connsiteX14" fmla="*/ 666263 w 900741"/>
                  <a:gd name="connsiteY14" fmla="*/ 309737 h 547965"/>
                  <a:gd name="connsiteX15" fmla="*/ 715793 w 900741"/>
                  <a:gd name="connsiteY15" fmla="*/ 241157 h 547965"/>
                  <a:gd name="connsiteX16" fmla="*/ 753893 w 900741"/>
                  <a:gd name="connsiteY16" fmla="*/ 239252 h 547965"/>
                  <a:gd name="connsiteX17" fmla="*/ 795803 w 900741"/>
                  <a:gd name="connsiteY17" fmla="*/ 406892 h 547965"/>
                  <a:gd name="connsiteX18" fmla="*/ 790088 w 900741"/>
                  <a:gd name="connsiteY18" fmla="*/ 523097 h 547965"/>
                  <a:gd name="connsiteX19" fmla="*/ 894863 w 900741"/>
                  <a:gd name="connsiteY19" fmla="*/ 534527 h 547965"/>
                  <a:gd name="connsiteX20" fmla="*/ 887243 w 900741"/>
                  <a:gd name="connsiteY20" fmla="*/ 471662 h 547965"/>
                  <a:gd name="connsiteX21" fmla="*/ 885338 w 900741"/>
                  <a:gd name="connsiteY21" fmla="*/ 355457 h 547965"/>
                  <a:gd name="connsiteX22" fmla="*/ 851048 w 900741"/>
                  <a:gd name="connsiteY22" fmla="*/ 182102 h 547965"/>
                  <a:gd name="connsiteX23" fmla="*/ 751988 w 900741"/>
                  <a:gd name="connsiteY23" fmla="*/ 50657 h 547965"/>
                  <a:gd name="connsiteX24" fmla="*/ 637688 w 900741"/>
                  <a:gd name="connsiteY24" fmla="*/ 16367 h 547965"/>
                  <a:gd name="connsiteX25" fmla="*/ 388133 w 900741"/>
                  <a:gd name="connsiteY25" fmla="*/ 1127 h 54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00741" h="547965">
                    <a:moveTo>
                      <a:pt x="388133" y="1127"/>
                    </a:moveTo>
                    <a:cubicBezTo>
                      <a:pt x="315425" y="6207"/>
                      <a:pt x="256370" y="25892"/>
                      <a:pt x="201443" y="46847"/>
                    </a:cubicBezTo>
                    <a:cubicBezTo>
                      <a:pt x="146516" y="67802"/>
                      <a:pt x="90318" y="96695"/>
                      <a:pt x="58568" y="126857"/>
                    </a:cubicBezTo>
                    <a:cubicBezTo>
                      <a:pt x="26818" y="157019"/>
                      <a:pt x="20150" y="195120"/>
                      <a:pt x="10943" y="227822"/>
                    </a:cubicBezTo>
                    <a:cubicBezTo>
                      <a:pt x="1736" y="260524"/>
                      <a:pt x="-3980" y="276082"/>
                      <a:pt x="3323" y="323072"/>
                    </a:cubicBezTo>
                    <a:cubicBezTo>
                      <a:pt x="10625" y="370062"/>
                      <a:pt x="42270" y="472403"/>
                      <a:pt x="54758" y="509762"/>
                    </a:cubicBezTo>
                    <a:cubicBezTo>
                      <a:pt x="67246" y="547121"/>
                      <a:pt x="58991" y="549873"/>
                      <a:pt x="78253" y="547227"/>
                    </a:cubicBezTo>
                    <a:cubicBezTo>
                      <a:pt x="97515" y="544581"/>
                      <a:pt x="158051" y="510608"/>
                      <a:pt x="170328" y="493887"/>
                    </a:cubicBezTo>
                    <a:cubicBezTo>
                      <a:pt x="182605" y="477166"/>
                      <a:pt x="159427" y="469016"/>
                      <a:pt x="151913" y="446897"/>
                    </a:cubicBezTo>
                    <a:cubicBezTo>
                      <a:pt x="144399" y="424778"/>
                      <a:pt x="124608" y="394509"/>
                      <a:pt x="125243" y="361172"/>
                    </a:cubicBezTo>
                    <a:cubicBezTo>
                      <a:pt x="125878" y="327835"/>
                      <a:pt x="144928" y="266240"/>
                      <a:pt x="155723" y="246872"/>
                    </a:cubicBezTo>
                    <a:cubicBezTo>
                      <a:pt x="166518" y="227504"/>
                      <a:pt x="176360" y="235442"/>
                      <a:pt x="190013" y="244967"/>
                    </a:cubicBezTo>
                    <a:cubicBezTo>
                      <a:pt x="203666" y="254492"/>
                      <a:pt x="212555" y="292592"/>
                      <a:pt x="237638" y="304022"/>
                    </a:cubicBezTo>
                    <a:cubicBezTo>
                      <a:pt x="262721" y="315452"/>
                      <a:pt x="340508" y="313547"/>
                      <a:pt x="340508" y="313547"/>
                    </a:cubicBezTo>
                    <a:cubicBezTo>
                      <a:pt x="411945" y="314499"/>
                      <a:pt x="603716" y="321802"/>
                      <a:pt x="666263" y="309737"/>
                    </a:cubicBezTo>
                    <a:cubicBezTo>
                      <a:pt x="728810" y="297672"/>
                      <a:pt x="701188" y="252904"/>
                      <a:pt x="715793" y="241157"/>
                    </a:cubicBezTo>
                    <a:cubicBezTo>
                      <a:pt x="730398" y="229410"/>
                      <a:pt x="740558" y="211630"/>
                      <a:pt x="753893" y="239252"/>
                    </a:cubicBezTo>
                    <a:cubicBezTo>
                      <a:pt x="767228" y="266874"/>
                      <a:pt x="789771" y="359585"/>
                      <a:pt x="795803" y="406892"/>
                    </a:cubicBezTo>
                    <a:cubicBezTo>
                      <a:pt x="801836" y="454200"/>
                      <a:pt x="773578" y="501825"/>
                      <a:pt x="790088" y="523097"/>
                    </a:cubicBezTo>
                    <a:cubicBezTo>
                      <a:pt x="806598" y="544369"/>
                      <a:pt x="878671" y="543100"/>
                      <a:pt x="894863" y="534527"/>
                    </a:cubicBezTo>
                    <a:cubicBezTo>
                      <a:pt x="911056" y="525955"/>
                      <a:pt x="888830" y="501507"/>
                      <a:pt x="887243" y="471662"/>
                    </a:cubicBezTo>
                    <a:cubicBezTo>
                      <a:pt x="885656" y="441817"/>
                      <a:pt x="891371" y="403717"/>
                      <a:pt x="885338" y="355457"/>
                    </a:cubicBezTo>
                    <a:cubicBezTo>
                      <a:pt x="879306" y="307197"/>
                      <a:pt x="873273" y="232902"/>
                      <a:pt x="851048" y="182102"/>
                    </a:cubicBezTo>
                    <a:cubicBezTo>
                      <a:pt x="828823" y="131302"/>
                      <a:pt x="787548" y="78279"/>
                      <a:pt x="751988" y="50657"/>
                    </a:cubicBezTo>
                    <a:cubicBezTo>
                      <a:pt x="716428" y="23035"/>
                      <a:pt x="696743" y="23352"/>
                      <a:pt x="637688" y="16367"/>
                    </a:cubicBezTo>
                    <a:cubicBezTo>
                      <a:pt x="578633" y="9382"/>
                      <a:pt x="460841" y="-3953"/>
                      <a:pt x="388133" y="1127"/>
                    </a:cubicBezTo>
                    <a:close/>
                  </a:path>
                </a:pathLst>
              </a:custGeom>
              <a:solidFill>
                <a:srgbClr val="35455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8" name="Picture 4" descr="Image result for tablet pc clipart">
                <a:extLst>
                  <a:ext uri="{FF2B5EF4-FFF2-40B4-BE49-F238E27FC236}">
                    <a16:creationId xmlns:a16="http://schemas.microsoft.com/office/drawing/2014/main" id="{403E5A4F-3D54-451A-A08E-811811764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13" y="4985288"/>
                <a:ext cx="572938" cy="428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81F66CD-1834-4C0A-BD6C-DA3FDD9313B8}"/>
                  </a:ext>
                </a:extLst>
              </p:cNvPr>
              <p:cNvSpPr/>
              <p:nvPr/>
            </p:nvSpPr>
            <p:spPr>
              <a:xfrm rot="19753374">
                <a:off x="382985" y="50365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C45B9BD7-C7C2-45C4-B6C7-E2D0204D8A2A}"/>
                  </a:ext>
                </a:extLst>
              </p:cNvPr>
              <p:cNvSpPr/>
              <p:nvPr/>
            </p:nvSpPr>
            <p:spPr>
              <a:xfrm rot="21290683" flipH="1">
                <a:off x="-211375" y="4998498"/>
                <a:ext cx="219648" cy="249973"/>
              </a:xfrm>
              <a:custGeom>
                <a:avLst/>
                <a:gdLst>
                  <a:gd name="connsiteX0" fmla="*/ 166685 w 220043"/>
                  <a:gd name="connsiteY0" fmla="*/ 221 h 249973"/>
                  <a:gd name="connsiteX1" fmla="*/ 115250 w 220043"/>
                  <a:gd name="connsiteY1" fmla="*/ 24986 h 249973"/>
                  <a:gd name="connsiteX2" fmla="*/ 48575 w 220043"/>
                  <a:gd name="connsiteY2" fmla="*/ 44036 h 249973"/>
                  <a:gd name="connsiteX3" fmla="*/ 10475 w 220043"/>
                  <a:gd name="connsiteY3" fmla="*/ 87851 h 249973"/>
                  <a:gd name="connsiteX4" fmla="*/ 54290 w 220043"/>
                  <a:gd name="connsiteY4" fmla="*/ 68801 h 249973"/>
                  <a:gd name="connsiteX5" fmla="*/ 67625 w 220043"/>
                  <a:gd name="connsiteY5" fmla="*/ 78326 h 249973"/>
                  <a:gd name="connsiteX6" fmla="*/ 65720 w 220043"/>
                  <a:gd name="connsiteY6" fmla="*/ 114521 h 249973"/>
                  <a:gd name="connsiteX7" fmla="*/ 44765 w 220043"/>
                  <a:gd name="connsiteY7" fmla="*/ 167861 h 249973"/>
                  <a:gd name="connsiteX8" fmla="*/ 6665 w 220043"/>
                  <a:gd name="connsiteY8" fmla="*/ 198341 h 249973"/>
                  <a:gd name="connsiteX9" fmla="*/ 6665 w 220043"/>
                  <a:gd name="connsiteY9" fmla="*/ 228821 h 249973"/>
                  <a:gd name="connsiteX10" fmla="*/ 73340 w 220043"/>
                  <a:gd name="connsiteY10" fmla="*/ 171671 h 249973"/>
                  <a:gd name="connsiteX11" fmla="*/ 27620 w 220043"/>
                  <a:gd name="connsiteY11" fmla="*/ 240251 h 249973"/>
                  <a:gd name="connsiteX12" fmla="*/ 48575 w 220043"/>
                  <a:gd name="connsiteY12" fmla="*/ 244061 h 249973"/>
                  <a:gd name="connsiteX13" fmla="*/ 86675 w 220043"/>
                  <a:gd name="connsiteY13" fmla="*/ 188816 h 249973"/>
                  <a:gd name="connsiteX14" fmla="*/ 96200 w 220043"/>
                  <a:gd name="connsiteY14" fmla="*/ 188816 h 249973"/>
                  <a:gd name="connsiteX15" fmla="*/ 71435 w 220043"/>
                  <a:gd name="connsiteY15" fmla="*/ 247871 h 249973"/>
                  <a:gd name="connsiteX16" fmla="*/ 100010 w 220043"/>
                  <a:gd name="connsiteY16" fmla="*/ 230726 h 249973"/>
                  <a:gd name="connsiteX17" fmla="*/ 124775 w 220043"/>
                  <a:gd name="connsiteY17" fmla="*/ 188816 h 249973"/>
                  <a:gd name="connsiteX18" fmla="*/ 109535 w 220043"/>
                  <a:gd name="connsiteY18" fmla="*/ 238346 h 249973"/>
                  <a:gd name="connsiteX19" fmla="*/ 128585 w 220043"/>
                  <a:gd name="connsiteY19" fmla="*/ 238346 h 249973"/>
                  <a:gd name="connsiteX20" fmla="*/ 178115 w 220043"/>
                  <a:gd name="connsiteY20" fmla="*/ 122141 h 249973"/>
                  <a:gd name="connsiteX21" fmla="*/ 185735 w 220043"/>
                  <a:gd name="connsiteY21" fmla="*/ 72611 h 249973"/>
                  <a:gd name="connsiteX22" fmla="*/ 220025 w 220043"/>
                  <a:gd name="connsiteY22" fmla="*/ 40226 h 249973"/>
                  <a:gd name="connsiteX23" fmla="*/ 166685 w 220043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53895 w 219648"/>
                  <a:gd name="connsiteY4" fmla="*/ 6880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  <a:gd name="connsiteX0" fmla="*/ 166290 w 219648"/>
                  <a:gd name="connsiteY0" fmla="*/ 221 h 249973"/>
                  <a:gd name="connsiteX1" fmla="*/ 114855 w 219648"/>
                  <a:gd name="connsiteY1" fmla="*/ 24986 h 249973"/>
                  <a:gd name="connsiteX2" fmla="*/ 48180 w 219648"/>
                  <a:gd name="connsiteY2" fmla="*/ 44036 h 249973"/>
                  <a:gd name="connsiteX3" fmla="*/ 10080 w 219648"/>
                  <a:gd name="connsiteY3" fmla="*/ 87851 h 249973"/>
                  <a:gd name="connsiteX4" fmla="*/ 31035 w 219648"/>
                  <a:gd name="connsiteY4" fmla="*/ 91661 h 249973"/>
                  <a:gd name="connsiteX5" fmla="*/ 67230 w 219648"/>
                  <a:gd name="connsiteY5" fmla="*/ 78326 h 249973"/>
                  <a:gd name="connsiteX6" fmla="*/ 65325 w 219648"/>
                  <a:gd name="connsiteY6" fmla="*/ 114521 h 249973"/>
                  <a:gd name="connsiteX7" fmla="*/ 36750 w 219648"/>
                  <a:gd name="connsiteY7" fmla="*/ 152621 h 249973"/>
                  <a:gd name="connsiteX8" fmla="*/ 6270 w 219648"/>
                  <a:gd name="connsiteY8" fmla="*/ 198341 h 249973"/>
                  <a:gd name="connsiteX9" fmla="*/ 6270 w 219648"/>
                  <a:gd name="connsiteY9" fmla="*/ 228821 h 249973"/>
                  <a:gd name="connsiteX10" fmla="*/ 72945 w 219648"/>
                  <a:gd name="connsiteY10" fmla="*/ 171671 h 249973"/>
                  <a:gd name="connsiteX11" fmla="*/ 27225 w 219648"/>
                  <a:gd name="connsiteY11" fmla="*/ 240251 h 249973"/>
                  <a:gd name="connsiteX12" fmla="*/ 48180 w 219648"/>
                  <a:gd name="connsiteY12" fmla="*/ 244061 h 249973"/>
                  <a:gd name="connsiteX13" fmla="*/ 86280 w 219648"/>
                  <a:gd name="connsiteY13" fmla="*/ 188816 h 249973"/>
                  <a:gd name="connsiteX14" fmla="*/ 95805 w 219648"/>
                  <a:gd name="connsiteY14" fmla="*/ 188816 h 249973"/>
                  <a:gd name="connsiteX15" fmla="*/ 71040 w 219648"/>
                  <a:gd name="connsiteY15" fmla="*/ 247871 h 249973"/>
                  <a:gd name="connsiteX16" fmla="*/ 99615 w 219648"/>
                  <a:gd name="connsiteY16" fmla="*/ 230726 h 249973"/>
                  <a:gd name="connsiteX17" fmla="*/ 124380 w 219648"/>
                  <a:gd name="connsiteY17" fmla="*/ 188816 h 249973"/>
                  <a:gd name="connsiteX18" fmla="*/ 109140 w 219648"/>
                  <a:gd name="connsiteY18" fmla="*/ 238346 h 249973"/>
                  <a:gd name="connsiteX19" fmla="*/ 128190 w 219648"/>
                  <a:gd name="connsiteY19" fmla="*/ 238346 h 249973"/>
                  <a:gd name="connsiteX20" fmla="*/ 177720 w 219648"/>
                  <a:gd name="connsiteY20" fmla="*/ 122141 h 249973"/>
                  <a:gd name="connsiteX21" fmla="*/ 185340 w 219648"/>
                  <a:gd name="connsiteY21" fmla="*/ 72611 h 249973"/>
                  <a:gd name="connsiteX22" fmla="*/ 219630 w 219648"/>
                  <a:gd name="connsiteY22" fmla="*/ 40226 h 249973"/>
                  <a:gd name="connsiteX23" fmla="*/ 166290 w 219648"/>
                  <a:gd name="connsiteY23" fmla="*/ 221 h 24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648" h="249973">
                    <a:moveTo>
                      <a:pt x="166290" y="221"/>
                    </a:moveTo>
                    <a:cubicBezTo>
                      <a:pt x="148827" y="-2319"/>
                      <a:pt x="134540" y="17684"/>
                      <a:pt x="114855" y="24986"/>
                    </a:cubicBezTo>
                    <a:cubicBezTo>
                      <a:pt x="95170" y="32289"/>
                      <a:pt x="65642" y="33559"/>
                      <a:pt x="48180" y="44036"/>
                    </a:cubicBezTo>
                    <a:cubicBezTo>
                      <a:pt x="30718" y="54513"/>
                      <a:pt x="12938" y="79914"/>
                      <a:pt x="10080" y="87851"/>
                    </a:cubicBezTo>
                    <a:cubicBezTo>
                      <a:pt x="7223" y="95789"/>
                      <a:pt x="21510" y="93249"/>
                      <a:pt x="31035" y="91661"/>
                    </a:cubicBezTo>
                    <a:cubicBezTo>
                      <a:pt x="40560" y="90074"/>
                      <a:pt x="61515" y="74516"/>
                      <a:pt x="67230" y="78326"/>
                    </a:cubicBezTo>
                    <a:cubicBezTo>
                      <a:pt x="72945" y="82136"/>
                      <a:pt x="70405" y="102139"/>
                      <a:pt x="65325" y="114521"/>
                    </a:cubicBezTo>
                    <a:cubicBezTo>
                      <a:pt x="60245" y="126903"/>
                      <a:pt x="46592" y="138651"/>
                      <a:pt x="36750" y="152621"/>
                    </a:cubicBezTo>
                    <a:cubicBezTo>
                      <a:pt x="26908" y="166591"/>
                      <a:pt x="11350" y="185641"/>
                      <a:pt x="6270" y="198341"/>
                    </a:cubicBezTo>
                    <a:cubicBezTo>
                      <a:pt x="1190" y="211041"/>
                      <a:pt x="-4842" y="233266"/>
                      <a:pt x="6270" y="228821"/>
                    </a:cubicBezTo>
                    <a:cubicBezTo>
                      <a:pt x="17382" y="224376"/>
                      <a:pt x="69453" y="169766"/>
                      <a:pt x="72945" y="171671"/>
                    </a:cubicBezTo>
                    <a:cubicBezTo>
                      <a:pt x="76437" y="173576"/>
                      <a:pt x="31352" y="228186"/>
                      <a:pt x="27225" y="240251"/>
                    </a:cubicBezTo>
                    <a:cubicBezTo>
                      <a:pt x="23097" y="252316"/>
                      <a:pt x="38337" y="252634"/>
                      <a:pt x="48180" y="244061"/>
                    </a:cubicBezTo>
                    <a:cubicBezTo>
                      <a:pt x="58022" y="235489"/>
                      <a:pt x="78342" y="198024"/>
                      <a:pt x="86280" y="188816"/>
                    </a:cubicBezTo>
                    <a:cubicBezTo>
                      <a:pt x="94217" y="179609"/>
                      <a:pt x="98345" y="178974"/>
                      <a:pt x="95805" y="188816"/>
                    </a:cubicBezTo>
                    <a:cubicBezTo>
                      <a:pt x="93265" y="198658"/>
                      <a:pt x="70405" y="240886"/>
                      <a:pt x="71040" y="247871"/>
                    </a:cubicBezTo>
                    <a:cubicBezTo>
                      <a:pt x="71675" y="254856"/>
                      <a:pt x="90725" y="240569"/>
                      <a:pt x="99615" y="230726"/>
                    </a:cubicBezTo>
                    <a:cubicBezTo>
                      <a:pt x="108505" y="220884"/>
                      <a:pt x="122793" y="187546"/>
                      <a:pt x="124380" y="188816"/>
                    </a:cubicBezTo>
                    <a:cubicBezTo>
                      <a:pt x="125967" y="190086"/>
                      <a:pt x="108505" y="230091"/>
                      <a:pt x="109140" y="238346"/>
                    </a:cubicBezTo>
                    <a:cubicBezTo>
                      <a:pt x="109775" y="246601"/>
                      <a:pt x="116760" y="257713"/>
                      <a:pt x="128190" y="238346"/>
                    </a:cubicBezTo>
                    <a:cubicBezTo>
                      <a:pt x="139620" y="218979"/>
                      <a:pt x="168195" y="149763"/>
                      <a:pt x="177720" y="122141"/>
                    </a:cubicBezTo>
                    <a:cubicBezTo>
                      <a:pt x="187245" y="94519"/>
                      <a:pt x="178355" y="86263"/>
                      <a:pt x="185340" y="72611"/>
                    </a:cubicBezTo>
                    <a:cubicBezTo>
                      <a:pt x="192325" y="58959"/>
                      <a:pt x="218678" y="51338"/>
                      <a:pt x="219630" y="40226"/>
                    </a:cubicBezTo>
                    <a:cubicBezTo>
                      <a:pt x="220582" y="29114"/>
                      <a:pt x="183753" y="2761"/>
                      <a:pt x="166290" y="221"/>
                    </a:cubicBezTo>
                    <a:close/>
                  </a:path>
                </a:pathLst>
              </a:custGeom>
              <a:solidFill>
                <a:srgbClr val="FFB0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73B7C84-EB29-4F3D-8582-DAA46C0A7969}"/>
                  </a:ext>
                </a:extLst>
              </p:cNvPr>
              <p:cNvSpPr/>
              <p:nvPr/>
            </p:nvSpPr>
            <p:spPr>
              <a:xfrm rot="687598">
                <a:off x="17877" y="4444497"/>
                <a:ext cx="306804" cy="445395"/>
              </a:xfrm>
              <a:prstGeom prst="ellipse">
                <a:avLst/>
              </a:prstGeom>
              <a:solidFill>
                <a:srgbClr val="120D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51" name="Freeform: Shape 2050">
            <a:extLst>
              <a:ext uri="{FF2B5EF4-FFF2-40B4-BE49-F238E27FC236}">
                <a16:creationId xmlns:a16="http://schemas.microsoft.com/office/drawing/2014/main" id="{76007933-D7D8-4EA6-8243-49B82812A507}"/>
              </a:ext>
            </a:extLst>
          </p:cNvPr>
          <p:cNvSpPr/>
          <p:nvPr/>
        </p:nvSpPr>
        <p:spPr>
          <a:xfrm>
            <a:off x="4230268" y="3145505"/>
            <a:ext cx="1547876" cy="2471154"/>
          </a:xfrm>
          <a:custGeom>
            <a:avLst/>
            <a:gdLst>
              <a:gd name="connsiteX0" fmla="*/ 0 w 1530096"/>
              <a:gd name="connsiteY0" fmla="*/ 1060704 h 2121408"/>
              <a:gd name="connsiteX1" fmla="*/ 1225296 w 1530096"/>
              <a:gd name="connsiteY1" fmla="*/ 2121408 h 2121408"/>
              <a:gd name="connsiteX2" fmla="*/ 1530096 w 1530096"/>
              <a:gd name="connsiteY2" fmla="*/ 2011680 h 2121408"/>
              <a:gd name="connsiteX3" fmla="*/ 1530096 w 1530096"/>
              <a:gd name="connsiteY3" fmla="*/ 201168 h 2121408"/>
              <a:gd name="connsiteX4" fmla="*/ 1213104 w 1530096"/>
              <a:gd name="connsiteY4" fmla="*/ 0 h 2121408"/>
              <a:gd name="connsiteX5" fmla="*/ 469392 w 1530096"/>
              <a:gd name="connsiteY5" fmla="*/ 701040 h 2121408"/>
              <a:gd name="connsiteX6" fmla="*/ 481584 w 1530096"/>
              <a:gd name="connsiteY6" fmla="*/ 1030224 h 2121408"/>
              <a:gd name="connsiteX7" fmla="*/ 0 w 1530096"/>
              <a:gd name="connsiteY7" fmla="*/ 1060704 h 2121408"/>
              <a:gd name="connsiteX0" fmla="*/ 0 w 1585976"/>
              <a:gd name="connsiteY0" fmla="*/ 1060704 h 2121408"/>
              <a:gd name="connsiteX1" fmla="*/ 1225296 w 1585976"/>
              <a:gd name="connsiteY1" fmla="*/ 2121408 h 2121408"/>
              <a:gd name="connsiteX2" fmla="*/ 1530096 w 1585976"/>
              <a:gd name="connsiteY2" fmla="*/ 2011680 h 2121408"/>
              <a:gd name="connsiteX3" fmla="*/ 1585976 w 1585976"/>
              <a:gd name="connsiteY3" fmla="*/ 435153 h 2121408"/>
              <a:gd name="connsiteX4" fmla="*/ 1213104 w 1585976"/>
              <a:gd name="connsiteY4" fmla="*/ 0 h 2121408"/>
              <a:gd name="connsiteX5" fmla="*/ 469392 w 1585976"/>
              <a:gd name="connsiteY5" fmla="*/ 701040 h 2121408"/>
              <a:gd name="connsiteX6" fmla="*/ 481584 w 1585976"/>
              <a:gd name="connsiteY6" fmla="*/ 1030224 h 2121408"/>
              <a:gd name="connsiteX7" fmla="*/ 0 w 1585976"/>
              <a:gd name="connsiteY7" fmla="*/ 1060704 h 2121408"/>
              <a:gd name="connsiteX0" fmla="*/ 0 w 1585976"/>
              <a:gd name="connsiteY0" fmla="*/ 938837 h 1999541"/>
              <a:gd name="connsiteX1" fmla="*/ 1225296 w 1585976"/>
              <a:gd name="connsiteY1" fmla="*/ 1999541 h 1999541"/>
              <a:gd name="connsiteX2" fmla="*/ 1530096 w 1585976"/>
              <a:gd name="connsiteY2" fmla="*/ 1889813 h 1999541"/>
              <a:gd name="connsiteX3" fmla="*/ 1585976 w 1585976"/>
              <a:gd name="connsiteY3" fmla="*/ 313286 h 1999541"/>
              <a:gd name="connsiteX4" fmla="*/ 1253744 w 1585976"/>
              <a:gd name="connsiteY4" fmla="*/ 0 h 1999541"/>
              <a:gd name="connsiteX5" fmla="*/ 469392 w 1585976"/>
              <a:gd name="connsiteY5" fmla="*/ 579173 h 1999541"/>
              <a:gd name="connsiteX6" fmla="*/ 481584 w 1585976"/>
              <a:gd name="connsiteY6" fmla="*/ 908357 h 1999541"/>
              <a:gd name="connsiteX7" fmla="*/ 0 w 1585976"/>
              <a:gd name="connsiteY7" fmla="*/ 938837 h 1999541"/>
              <a:gd name="connsiteX0" fmla="*/ 0 w 1585976"/>
              <a:gd name="connsiteY0" fmla="*/ 938837 h 2062912"/>
              <a:gd name="connsiteX1" fmla="*/ 1225296 w 1585976"/>
              <a:gd name="connsiteY1" fmla="*/ 2062912 h 2062912"/>
              <a:gd name="connsiteX2" fmla="*/ 1530096 w 1585976"/>
              <a:gd name="connsiteY2" fmla="*/ 1889813 h 2062912"/>
              <a:gd name="connsiteX3" fmla="*/ 1585976 w 1585976"/>
              <a:gd name="connsiteY3" fmla="*/ 313286 h 2062912"/>
              <a:gd name="connsiteX4" fmla="*/ 1253744 w 1585976"/>
              <a:gd name="connsiteY4" fmla="*/ 0 h 2062912"/>
              <a:gd name="connsiteX5" fmla="*/ 469392 w 1585976"/>
              <a:gd name="connsiteY5" fmla="*/ 579173 h 2062912"/>
              <a:gd name="connsiteX6" fmla="*/ 481584 w 1585976"/>
              <a:gd name="connsiteY6" fmla="*/ 908357 h 2062912"/>
              <a:gd name="connsiteX7" fmla="*/ 0 w 1585976"/>
              <a:gd name="connsiteY7" fmla="*/ 938837 h 2062912"/>
              <a:gd name="connsiteX0" fmla="*/ 0 w 1585976"/>
              <a:gd name="connsiteY0" fmla="*/ 938837 h 2062912"/>
              <a:gd name="connsiteX1" fmla="*/ 1225296 w 1585976"/>
              <a:gd name="connsiteY1" fmla="*/ 2062912 h 2062912"/>
              <a:gd name="connsiteX2" fmla="*/ 1525016 w 1585976"/>
              <a:gd name="connsiteY2" fmla="*/ 1933685 h 2062912"/>
              <a:gd name="connsiteX3" fmla="*/ 1585976 w 1585976"/>
              <a:gd name="connsiteY3" fmla="*/ 313286 h 2062912"/>
              <a:gd name="connsiteX4" fmla="*/ 1253744 w 1585976"/>
              <a:gd name="connsiteY4" fmla="*/ 0 h 2062912"/>
              <a:gd name="connsiteX5" fmla="*/ 469392 w 1585976"/>
              <a:gd name="connsiteY5" fmla="*/ 579173 h 2062912"/>
              <a:gd name="connsiteX6" fmla="*/ 481584 w 1585976"/>
              <a:gd name="connsiteY6" fmla="*/ 908357 h 2062912"/>
              <a:gd name="connsiteX7" fmla="*/ 0 w 1585976"/>
              <a:gd name="connsiteY7" fmla="*/ 938837 h 2062912"/>
              <a:gd name="connsiteX0" fmla="*/ 0 w 1761236"/>
              <a:gd name="connsiteY0" fmla="*/ 938837 h 2062912"/>
              <a:gd name="connsiteX1" fmla="*/ 1225296 w 1761236"/>
              <a:gd name="connsiteY1" fmla="*/ 2062912 h 2062912"/>
              <a:gd name="connsiteX2" fmla="*/ 1525016 w 1761236"/>
              <a:gd name="connsiteY2" fmla="*/ 1933685 h 2062912"/>
              <a:gd name="connsiteX3" fmla="*/ 1761236 w 1761236"/>
              <a:gd name="connsiteY3" fmla="*/ 876310 h 2062912"/>
              <a:gd name="connsiteX4" fmla="*/ 1253744 w 1761236"/>
              <a:gd name="connsiteY4" fmla="*/ 0 h 2062912"/>
              <a:gd name="connsiteX5" fmla="*/ 469392 w 1761236"/>
              <a:gd name="connsiteY5" fmla="*/ 579173 h 2062912"/>
              <a:gd name="connsiteX6" fmla="*/ 481584 w 1761236"/>
              <a:gd name="connsiteY6" fmla="*/ 908357 h 2062912"/>
              <a:gd name="connsiteX7" fmla="*/ 0 w 1761236"/>
              <a:gd name="connsiteY7" fmla="*/ 938837 h 2062912"/>
              <a:gd name="connsiteX0" fmla="*/ 0 w 1761236"/>
              <a:gd name="connsiteY0" fmla="*/ 441621 h 1565696"/>
              <a:gd name="connsiteX1" fmla="*/ 1225296 w 1761236"/>
              <a:gd name="connsiteY1" fmla="*/ 1565696 h 1565696"/>
              <a:gd name="connsiteX2" fmla="*/ 1525016 w 1761236"/>
              <a:gd name="connsiteY2" fmla="*/ 1436469 h 1565696"/>
              <a:gd name="connsiteX3" fmla="*/ 1761236 w 1761236"/>
              <a:gd name="connsiteY3" fmla="*/ 379094 h 1565696"/>
              <a:gd name="connsiteX4" fmla="*/ 1314704 w 1761236"/>
              <a:gd name="connsiteY4" fmla="*/ 0 h 1565696"/>
              <a:gd name="connsiteX5" fmla="*/ 469392 w 1761236"/>
              <a:gd name="connsiteY5" fmla="*/ 81957 h 1565696"/>
              <a:gd name="connsiteX6" fmla="*/ 481584 w 1761236"/>
              <a:gd name="connsiteY6" fmla="*/ 411141 h 1565696"/>
              <a:gd name="connsiteX7" fmla="*/ 0 w 1761236"/>
              <a:gd name="connsiteY7" fmla="*/ 441621 h 1565696"/>
              <a:gd name="connsiteX0" fmla="*/ 0 w 1761236"/>
              <a:gd name="connsiteY0" fmla="*/ 441621 h 2026352"/>
              <a:gd name="connsiteX1" fmla="*/ 1362456 w 1761236"/>
              <a:gd name="connsiteY1" fmla="*/ 2026352 h 2026352"/>
              <a:gd name="connsiteX2" fmla="*/ 1525016 w 1761236"/>
              <a:gd name="connsiteY2" fmla="*/ 1436469 h 2026352"/>
              <a:gd name="connsiteX3" fmla="*/ 1761236 w 1761236"/>
              <a:gd name="connsiteY3" fmla="*/ 379094 h 2026352"/>
              <a:gd name="connsiteX4" fmla="*/ 1314704 w 1761236"/>
              <a:gd name="connsiteY4" fmla="*/ 0 h 2026352"/>
              <a:gd name="connsiteX5" fmla="*/ 469392 w 1761236"/>
              <a:gd name="connsiteY5" fmla="*/ 81957 h 2026352"/>
              <a:gd name="connsiteX6" fmla="*/ 481584 w 1761236"/>
              <a:gd name="connsiteY6" fmla="*/ 411141 h 2026352"/>
              <a:gd name="connsiteX7" fmla="*/ 0 w 1761236"/>
              <a:gd name="connsiteY7" fmla="*/ 441621 h 2026352"/>
              <a:gd name="connsiteX0" fmla="*/ 0 w 1806956"/>
              <a:gd name="connsiteY0" fmla="*/ 441621 h 2026352"/>
              <a:gd name="connsiteX1" fmla="*/ 1362456 w 1806956"/>
              <a:gd name="connsiteY1" fmla="*/ 2026352 h 2026352"/>
              <a:gd name="connsiteX2" fmla="*/ 1806956 w 1806956"/>
              <a:gd name="connsiteY2" fmla="*/ 1765509 h 2026352"/>
              <a:gd name="connsiteX3" fmla="*/ 1761236 w 1806956"/>
              <a:gd name="connsiteY3" fmla="*/ 379094 h 2026352"/>
              <a:gd name="connsiteX4" fmla="*/ 1314704 w 1806956"/>
              <a:gd name="connsiteY4" fmla="*/ 0 h 2026352"/>
              <a:gd name="connsiteX5" fmla="*/ 469392 w 1806956"/>
              <a:gd name="connsiteY5" fmla="*/ 81957 h 2026352"/>
              <a:gd name="connsiteX6" fmla="*/ 481584 w 1806956"/>
              <a:gd name="connsiteY6" fmla="*/ 411141 h 2026352"/>
              <a:gd name="connsiteX7" fmla="*/ 0 w 1806956"/>
              <a:gd name="connsiteY7" fmla="*/ 441621 h 2026352"/>
              <a:gd name="connsiteX0" fmla="*/ 0 w 1761236"/>
              <a:gd name="connsiteY0" fmla="*/ 441621 h 2026352"/>
              <a:gd name="connsiteX1" fmla="*/ 1362456 w 1761236"/>
              <a:gd name="connsiteY1" fmla="*/ 2026352 h 2026352"/>
              <a:gd name="connsiteX2" fmla="*/ 1540256 w 1761236"/>
              <a:gd name="connsiteY2" fmla="*/ 1758197 h 2026352"/>
              <a:gd name="connsiteX3" fmla="*/ 1761236 w 1761236"/>
              <a:gd name="connsiteY3" fmla="*/ 379094 h 2026352"/>
              <a:gd name="connsiteX4" fmla="*/ 1314704 w 1761236"/>
              <a:gd name="connsiteY4" fmla="*/ 0 h 2026352"/>
              <a:gd name="connsiteX5" fmla="*/ 469392 w 1761236"/>
              <a:gd name="connsiteY5" fmla="*/ 81957 h 2026352"/>
              <a:gd name="connsiteX6" fmla="*/ 481584 w 1761236"/>
              <a:gd name="connsiteY6" fmla="*/ 411141 h 2026352"/>
              <a:gd name="connsiteX7" fmla="*/ 0 w 1761236"/>
              <a:gd name="connsiteY7" fmla="*/ 441621 h 2026352"/>
              <a:gd name="connsiteX0" fmla="*/ 0 w 1547876"/>
              <a:gd name="connsiteY0" fmla="*/ 441621 h 2026352"/>
              <a:gd name="connsiteX1" fmla="*/ 1362456 w 1547876"/>
              <a:gd name="connsiteY1" fmla="*/ 2026352 h 2026352"/>
              <a:gd name="connsiteX2" fmla="*/ 1540256 w 1547876"/>
              <a:gd name="connsiteY2" fmla="*/ 1758197 h 2026352"/>
              <a:gd name="connsiteX3" fmla="*/ 1547876 w 1547876"/>
              <a:gd name="connsiteY3" fmla="*/ 320598 h 2026352"/>
              <a:gd name="connsiteX4" fmla="*/ 1314704 w 1547876"/>
              <a:gd name="connsiteY4" fmla="*/ 0 h 2026352"/>
              <a:gd name="connsiteX5" fmla="*/ 469392 w 1547876"/>
              <a:gd name="connsiteY5" fmla="*/ 81957 h 2026352"/>
              <a:gd name="connsiteX6" fmla="*/ 481584 w 1547876"/>
              <a:gd name="connsiteY6" fmla="*/ 411141 h 2026352"/>
              <a:gd name="connsiteX7" fmla="*/ 0 w 1547876"/>
              <a:gd name="connsiteY7" fmla="*/ 441621 h 2026352"/>
              <a:gd name="connsiteX0" fmla="*/ 0 w 1547876"/>
              <a:gd name="connsiteY0" fmla="*/ 441621 h 1889861"/>
              <a:gd name="connsiteX1" fmla="*/ 1301496 w 1547876"/>
              <a:gd name="connsiteY1" fmla="*/ 1889861 h 1889861"/>
              <a:gd name="connsiteX2" fmla="*/ 1540256 w 1547876"/>
              <a:gd name="connsiteY2" fmla="*/ 1758197 h 1889861"/>
              <a:gd name="connsiteX3" fmla="*/ 1547876 w 1547876"/>
              <a:gd name="connsiteY3" fmla="*/ 320598 h 1889861"/>
              <a:gd name="connsiteX4" fmla="*/ 1314704 w 1547876"/>
              <a:gd name="connsiteY4" fmla="*/ 0 h 1889861"/>
              <a:gd name="connsiteX5" fmla="*/ 469392 w 1547876"/>
              <a:gd name="connsiteY5" fmla="*/ 81957 h 1889861"/>
              <a:gd name="connsiteX6" fmla="*/ 481584 w 1547876"/>
              <a:gd name="connsiteY6" fmla="*/ 411141 h 1889861"/>
              <a:gd name="connsiteX7" fmla="*/ 0 w 1547876"/>
              <a:gd name="connsiteY7" fmla="*/ 441621 h 1889861"/>
              <a:gd name="connsiteX0" fmla="*/ 0 w 1547876"/>
              <a:gd name="connsiteY0" fmla="*/ 359664 h 1807904"/>
              <a:gd name="connsiteX1" fmla="*/ 1301496 w 1547876"/>
              <a:gd name="connsiteY1" fmla="*/ 1807904 h 1807904"/>
              <a:gd name="connsiteX2" fmla="*/ 1540256 w 1547876"/>
              <a:gd name="connsiteY2" fmla="*/ 1676240 h 1807904"/>
              <a:gd name="connsiteX3" fmla="*/ 1547876 w 1547876"/>
              <a:gd name="connsiteY3" fmla="*/ 238641 h 1807904"/>
              <a:gd name="connsiteX4" fmla="*/ 1274064 w 1547876"/>
              <a:gd name="connsiteY4" fmla="*/ 54534 h 1807904"/>
              <a:gd name="connsiteX5" fmla="*/ 469392 w 1547876"/>
              <a:gd name="connsiteY5" fmla="*/ 0 h 1807904"/>
              <a:gd name="connsiteX6" fmla="*/ 481584 w 1547876"/>
              <a:gd name="connsiteY6" fmla="*/ 329184 h 1807904"/>
              <a:gd name="connsiteX7" fmla="*/ 0 w 1547876"/>
              <a:gd name="connsiteY7" fmla="*/ 359664 h 1807904"/>
              <a:gd name="connsiteX0" fmla="*/ 0 w 1547876"/>
              <a:gd name="connsiteY0" fmla="*/ 359664 h 1852331"/>
              <a:gd name="connsiteX1" fmla="*/ 1243622 w 1547876"/>
              <a:gd name="connsiteY1" fmla="*/ 1852331 h 1852331"/>
              <a:gd name="connsiteX2" fmla="*/ 1540256 w 1547876"/>
              <a:gd name="connsiteY2" fmla="*/ 1676240 h 1852331"/>
              <a:gd name="connsiteX3" fmla="*/ 1547876 w 1547876"/>
              <a:gd name="connsiteY3" fmla="*/ 238641 h 1852331"/>
              <a:gd name="connsiteX4" fmla="*/ 1274064 w 1547876"/>
              <a:gd name="connsiteY4" fmla="*/ 54534 h 1852331"/>
              <a:gd name="connsiteX5" fmla="*/ 469392 w 1547876"/>
              <a:gd name="connsiteY5" fmla="*/ 0 h 1852331"/>
              <a:gd name="connsiteX6" fmla="*/ 481584 w 1547876"/>
              <a:gd name="connsiteY6" fmla="*/ 329184 h 1852331"/>
              <a:gd name="connsiteX7" fmla="*/ 0 w 1547876"/>
              <a:gd name="connsiteY7" fmla="*/ 359664 h 185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876" h="1852331">
                <a:moveTo>
                  <a:pt x="0" y="359664"/>
                </a:moveTo>
                <a:lnTo>
                  <a:pt x="1243622" y="1852331"/>
                </a:lnTo>
                <a:lnTo>
                  <a:pt x="1540256" y="1676240"/>
                </a:lnTo>
                <a:lnTo>
                  <a:pt x="1547876" y="238641"/>
                </a:lnTo>
                <a:lnTo>
                  <a:pt x="1274064" y="54534"/>
                </a:lnTo>
                <a:lnTo>
                  <a:pt x="469392" y="0"/>
                </a:lnTo>
                <a:lnTo>
                  <a:pt x="481584" y="329184"/>
                </a:lnTo>
                <a:lnTo>
                  <a:pt x="0" y="35966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67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76" t="12643" r="4387" b="19450"/>
          <a:stretch/>
        </p:blipFill>
        <p:spPr>
          <a:xfrm>
            <a:off x="5506707" y="3255170"/>
            <a:ext cx="6072115" cy="2344420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lumMod val="75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2" name="Oval 2051">
            <a:extLst>
              <a:ext uri="{FF2B5EF4-FFF2-40B4-BE49-F238E27FC236}">
                <a16:creationId xmlns:a16="http://schemas.microsoft.com/office/drawing/2014/main" id="{E85D2CA8-B5C6-4074-AA20-53C86187009B}"/>
              </a:ext>
            </a:extLst>
          </p:cNvPr>
          <p:cNvSpPr/>
          <p:nvPr/>
        </p:nvSpPr>
        <p:spPr>
          <a:xfrm>
            <a:off x="1701281" y="4492897"/>
            <a:ext cx="3037292" cy="4977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1D9D4079-75EB-4C74-9C61-9E9698FF6361}"/>
              </a:ext>
            </a:extLst>
          </p:cNvPr>
          <p:cNvSpPr/>
          <p:nvPr/>
        </p:nvSpPr>
        <p:spPr>
          <a:xfrm rot="16200000">
            <a:off x="-239412" y="4338501"/>
            <a:ext cx="2027994" cy="83107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Injunctive Norm message</a:t>
            </a:r>
          </a:p>
        </p:txBody>
      </p:sp>
      <p:sp>
        <p:nvSpPr>
          <p:cNvPr id="2055" name="Arrow: Right 2054">
            <a:extLst>
              <a:ext uri="{FF2B5EF4-FFF2-40B4-BE49-F238E27FC236}">
                <a16:creationId xmlns:a16="http://schemas.microsoft.com/office/drawing/2014/main" id="{FC723075-CE8F-407A-9790-F2457BD7CC98}"/>
              </a:ext>
            </a:extLst>
          </p:cNvPr>
          <p:cNvSpPr/>
          <p:nvPr/>
        </p:nvSpPr>
        <p:spPr>
          <a:xfrm>
            <a:off x="1287774" y="3926343"/>
            <a:ext cx="200190" cy="1678534"/>
          </a:xfrm>
          <a:prstGeom prst="rightArrow">
            <a:avLst>
              <a:gd name="adj1" fmla="val 50000"/>
              <a:gd name="adj2" fmla="val 632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29F2D67-01FC-488C-B964-F8925F5ED0B4}"/>
              </a:ext>
            </a:extLst>
          </p:cNvPr>
          <p:cNvSpPr/>
          <p:nvPr/>
        </p:nvSpPr>
        <p:spPr>
          <a:xfrm>
            <a:off x="5660680" y="5599590"/>
            <a:ext cx="576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400" b="1" kern="0" dirty="0">
                <a:solidFill>
                  <a:srgbClr val="415F8A"/>
                </a:solidFill>
                <a:cs typeface="Arial"/>
              </a:rPr>
              <a:t>Public Goods Game </a:t>
            </a:r>
          </a:p>
          <a:p>
            <a:pPr lvl="0" algn="ctr" defTabSz="914400">
              <a:defRPr/>
            </a:pPr>
            <a:r>
              <a:rPr lang="en-US" sz="2400" b="1" kern="0" dirty="0">
                <a:solidFill>
                  <a:srgbClr val="415F8A"/>
                </a:solidFill>
                <a:cs typeface="Arial"/>
              </a:rPr>
              <a:t>(O-Tree framework; python-based)</a:t>
            </a:r>
          </a:p>
        </p:txBody>
      </p: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A6059EF4-80B7-44D0-8A8B-6B0CF95AEC40}"/>
              </a:ext>
            </a:extLst>
          </p:cNvPr>
          <p:cNvSpPr/>
          <p:nvPr/>
        </p:nvSpPr>
        <p:spPr>
          <a:xfrm>
            <a:off x="1750151" y="4500442"/>
            <a:ext cx="3023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Collective Energy Goal</a:t>
            </a:r>
            <a:endParaRPr lang="en-US" sz="2400" dirty="0"/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17715C37-F5BC-4A31-9212-C48007AB0802}"/>
              </a:ext>
            </a:extLst>
          </p:cNvPr>
          <p:cNvGrpSpPr/>
          <p:nvPr/>
        </p:nvGrpSpPr>
        <p:grpSpPr>
          <a:xfrm>
            <a:off x="3946032" y="3063602"/>
            <a:ext cx="928843" cy="1076751"/>
            <a:chOff x="4521782" y="3119556"/>
            <a:chExt cx="928843" cy="107675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00F3C93-AB65-461F-98F2-2B4506BD6655}"/>
                </a:ext>
              </a:extLst>
            </p:cNvPr>
            <p:cNvSpPr/>
            <p:nvPr/>
          </p:nvSpPr>
          <p:spPr>
            <a:xfrm>
              <a:off x="4768394" y="3279241"/>
              <a:ext cx="468630" cy="582930"/>
            </a:xfrm>
            <a:prstGeom prst="rect">
              <a:avLst/>
            </a:prstGeom>
            <a:solidFill>
              <a:srgbClr val="602B0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6CFA061-39F9-46C1-9367-563BDBE50857}"/>
                </a:ext>
              </a:extLst>
            </p:cNvPr>
            <p:cNvSpPr/>
            <p:nvPr/>
          </p:nvSpPr>
          <p:spPr>
            <a:xfrm>
              <a:off x="4681399" y="3119556"/>
              <a:ext cx="642620" cy="213623"/>
            </a:xfrm>
            <a:prstGeom prst="ellipse">
              <a:avLst/>
            </a:prstGeom>
            <a:solidFill>
              <a:srgbClr val="602B0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FAC5DA0F-F532-4A76-9788-36C50CFA11CA}"/>
                </a:ext>
              </a:extLst>
            </p:cNvPr>
            <p:cNvSpPr/>
            <p:nvPr/>
          </p:nvSpPr>
          <p:spPr>
            <a:xfrm>
              <a:off x="4824843" y="3553058"/>
              <a:ext cx="132080" cy="165071"/>
            </a:xfrm>
            <a:prstGeom prst="rect">
              <a:avLst/>
            </a:prstGeom>
            <a:solidFill>
              <a:srgbClr val="705C4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776AED3-080D-462A-BB4D-463DCF19B569}"/>
                </a:ext>
              </a:extLst>
            </p:cNvPr>
            <p:cNvSpPr/>
            <p:nvPr/>
          </p:nvSpPr>
          <p:spPr>
            <a:xfrm>
              <a:off x="5061208" y="3553059"/>
              <a:ext cx="134475" cy="165070"/>
            </a:xfrm>
            <a:prstGeom prst="rect">
              <a:avLst/>
            </a:prstGeom>
            <a:solidFill>
              <a:srgbClr val="705C4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748A5DC-E290-418A-9CDF-BE3726579E80}"/>
                </a:ext>
              </a:extLst>
            </p:cNvPr>
            <p:cNvSpPr/>
            <p:nvPr/>
          </p:nvSpPr>
          <p:spPr>
            <a:xfrm>
              <a:off x="4521782" y="3290372"/>
              <a:ext cx="900741" cy="547965"/>
            </a:xfrm>
            <a:custGeom>
              <a:avLst/>
              <a:gdLst>
                <a:gd name="connsiteX0" fmla="*/ 388133 w 900741"/>
                <a:gd name="connsiteY0" fmla="*/ 1127 h 557959"/>
                <a:gd name="connsiteX1" fmla="*/ 201443 w 900741"/>
                <a:gd name="connsiteY1" fmla="*/ 46847 h 557959"/>
                <a:gd name="connsiteX2" fmla="*/ 58568 w 900741"/>
                <a:gd name="connsiteY2" fmla="*/ 126857 h 557959"/>
                <a:gd name="connsiteX3" fmla="*/ 10943 w 900741"/>
                <a:gd name="connsiteY3" fmla="*/ 227822 h 557959"/>
                <a:gd name="connsiteX4" fmla="*/ 3323 w 900741"/>
                <a:gd name="connsiteY4" fmla="*/ 323072 h 557959"/>
                <a:gd name="connsiteX5" fmla="*/ 54758 w 900741"/>
                <a:gd name="connsiteY5" fmla="*/ 509762 h 557959"/>
                <a:gd name="connsiteX6" fmla="*/ 68093 w 900741"/>
                <a:gd name="connsiteY6" fmla="*/ 557387 h 557959"/>
                <a:gd name="connsiteX7" fmla="*/ 188108 w 900741"/>
                <a:gd name="connsiteY7" fmla="*/ 488807 h 557959"/>
                <a:gd name="connsiteX8" fmla="*/ 151913 w 900741"/>
                <a:gd name="connsiteY8" fmla="*/ 446897 h 557959"/>
                <a:gd name="connsiteX9" fmla="*/ 125243 w 900741"/>
                <a:gd name="connsiteY9" fmla="*/ 361172 h 557959"/>
                <a:gd name="connsiteX10" fmla="*/ 155723 w 900741"/>
                <a:gd name="connsiteY10" fmla="*/ 246872 h 557959"/>
                <a:gd name="connsiteX11" fmla="*/ 190013 w 900741"/>
                <a:gd name="connsiteY11" fmla="*/ 244967 h 557959"/>
                <a:gd name="connsiteX12" fmla="*/ 237638 w 900741"/>
                <a:gd name="connsiteY12" fmla="*/ 304022 h 557959"/>
                <a:gd name="connsiteX13" fmla="*/ 340508 w 900741"/>
                <a:gd name="connsiteY13" fmla="*/ 313547 h 557959"/>
                <a:gd name="connsiteX14" fmla="*/ 666263 w 900741"/>
                <a:gd name="connsiteY14" fmla="*/ 309737 h 557959"/>
                <a:gd name="connsiteX15" fmla="*/ 715793 w 900741"/>
                <a:gd name="connsiteY15" fmla="*/ 241157 h 557959"/>
                <a:gd name="connsiteX16" fmla="*/ 753893 w 900741"/>
                <a:gd name="connsiteY16" fmla="*/ 239252 h 557959"/>
                <a:gd name="connsiteX17" fmla="*/ 795803 w 900741"/>
                <a:gd name="connsiteY17" fmla="*/ 406892 h 557959"/>
                <a:gd name="connsiteX18" fmla="*/ 790088 w 900741"/>
                <a:gd name="connsiteY18" fmla="*/ 523097 h 557959"/>
                <a:gd name="connsiteX19" fmla="*/ 894863 w 900741"/>
                <a:gd name="connsiteY19" fmla="*/ 534527 h 557959"/>
                <a:gd name="connsiteX20" fmla="*/ 887243 w 900741"/>
                <a:gd name="connsiteY20" fmla="*/ 471662 h 557959"/>
                <a:gd name="connsiteX21" fmla="*/ 885338 w 900741"/>
                <a:gd name="connsiteY21" fmla="*/ 355457 h 557959"/>
                <a:gd name="connsiteX22" fmla="*/ 851048 w 900741"/>
                <a:gd name="connsiteY22" fmla="*/ 182102 h 557959"/>
                <a:gd name="connsiteX23" fmla="*/ 751988 w 900741"/>
                <a:gd name="connsiteY23" fmla="*/ 50657 h 557959"/>
                <a:gd name="connsiteX24" fmla="*/ 637688 w 900741"/>
                <a:gd name="connsiteY24" fmla="*/ 16367 h 557959"/>
                <a:gd name="connsiteX25" fmla="*/ 388133 w 900741"/>
                <a:gd name="connsiteY25" fmla="*/ 1127 h 557959"/>
                <a:gd name="connsiteX0" fmla="*/ 388133 w 900741"/>
                <a:gd name="connsiteY0" fmla="*/ 1127 h 548268"/>
                <a:gd name="connsiteX1" fmla="*/ 201443 w 900741"/>
                <a:gd name="connsiteY1" fmla="*/ 46847 h 548268"/>
                <a:gd name="connsiteX2" fmla="*/ 58568 w 900741"/>
                <a:gd name="connsiteY2" fmla="*/ 126857 h 548268"/>
                <a:gd name="connsiteX3" fmla="*/ 10943 w 900741"/>
                <a:gd name="connsiteY3" fmla="*/ 227822 h 548268"/>
                <a:gd name="connsiteX4" fmla="*/ 3323 w 900741"/>
                <a:gd name="connsiteY4" fmla="*/ 323072 h 548268"/>
                <a:gd name="connsiteX5" fmla="*/ 54758 w 900741"/>
                <a:gd name="connsiteY5" fmla="*/ 509762 h 548268"/>
                <a:gd name="connsiteX6" fmla="*/ 78253 w 900741"/>
                <a:gd name="connsiteY6" fmla="*/ 547227 h 548268"/>
                <a:gd name="connsiteX7" fmla="*/ 188108 w 900741"/>
                <a:gd name="connsiteY7" fmla="*/ 488807 h 548268"/>
                <a:gd name="connsiteX8" fmla="*/ 151913 w 900741"/>
                <a:gd name="connsiteY8" fmla="*/ 446897 h 548268"/>
                <a:gd name="connsiteX9" fmla="*/ 125243 w 900741"/>
                <a:gd name="connsiteY9" fmla="*/ 361172 h 548268"/>
                <a:gd name="connsiteX10" fmla="*/ 155723 w 900741"/>
                <a:gd name="connsiteY10" fmla="*/ 246872 h 548268"/>
                <a:gd name="connsiteX11" fmla="*/ 190013 w 900741"/>
                <a:gd name="connsiteY11" fmla="*/ 244967 h 548268"/>
                <a:gd name="connsiteX12" fmla="*/ 237638 w 900741"/>
                <a:gd name="connsiteY12" fmla="*/ 304022 h 548268"/>
                <a:gd name="connsiteX13" fmla="*/ 340508 w 900741"/>
                <a:gd name="connsiteY13" fmla="*/ 313547 h 548268"/>
                <a:gd name="connsiteX14" fmla="*/ 666263 w 900741"/>
                <a:gd name="connsiteY14" fmla="*/ 309737 h 548268"/>
                <a:gd name="connsiteX15" fmla="*/ 715793 w 900741"/>
                <a:gd name="connsiteY15" fmla="*/ 241157 h 548268"/>
                <a:gd name="connsiteX16" fmla="*/ 753893 w 900741"/>
                <a:gd name="connsiteY16" fmla="*/ 239252 h 548268"/>
                <a:gd name="connsiteX17" fmla="*/ 795803 w 900741"/>
                <a:gd name="connsiteY17" fmla="*/ 406892 h 548268"/>
                <a:gd name="connsiteX18" fmla="*/ 790088 w 900741"/>
                <a:gd name="connsiteY18" fmla="*/ 523097 h 548268"/>
                <a:gd name="connsiteX19" fmla="*/ 894863 w 900741"/>
                <a:gd name="connsiteY19" fmla="*/ 534527 h 548268"/>
                <a:gd name="connsiteX20" fmla="*/ 887243 w 900741"/>
                <a:gd name="connsiteY20" fmla="*/ 471662 h 548268"/>
                <a:gd name="connsiteX21" fmla="*/ 885338 w 900741"/>
                <a:gd name="connsiteY21" fmla="*/ 355457 h 548268"/>
                <a:gd name="connsiteX22" fmla="*/ 851048 w 900741"/>
                <a:gd name="connsiteY22" fmla="*/ 182102 h 548268"/>
                <a:gd name="connsiteX23" fmla="*/ 751988 w 900741"/>
                <a:gd name="connsiteY23" fmla="*/ 50657 h 548268"/>
                <a:gd name="connsiteX24" fmla="*/ 637688 w 900741"/>
                <a:gd name="connsiteY24" fmla="*/ 16367 h 548268"/>
                <a:gd name="connsiteX25" fmla="*/ 388133 w 900741"/>
                <a:gd name="connsiteY25" fmla="*/ 1127 h 548268"/>
                <a:gd name="connsiteX0" fmla="*/ 388133 w 900741"/>
                <a:gd name="connsiteY0" fmla="*/ 1127 h 547965"/>
                <a:gd name="connsiteX1" fmla="*/ 201443 w 900741"/>
                <a:gd name="connsiteY1" fmla="*/ 46847 h 547965"/>
                <a:gd name="connsiteX2" fmla="*/ 58568 w 900741"/>
                <a:gd name="connsiteY2" fmla="*/ 126857 h 547965"/>
                <a:gd name="connsiteX3" fmla="*/ 10943 w 900741"/>
                <a:gd name="connsiteY3" fmla="*/ 227822 h 547965"/>
                <a:gd name="connsiteX4" fmla="*/ 3323 w 900741"/>
                <a:gd name="connsiteY4" fmla="*/ 323072 h 547965"/>
                <a:gd name="connsiteX5" fmla="*/ 54758 w 900741"/>
                <a:gd name="connsiteY5" fmla="*/ 509762 h 547965"/>
                <a:gd name="connsiteX6" fmla="*/ 78253 w 900741"/>
                <a:gd name="connsiteY6" fmla="*/ 547227 h 547965"/>
                <a:gd name="connsiteX7" fmla="*/ 170328 w 900741"/>
                <a:gd name="connsiteY7" fmla="*/ 493887 h 547965"/>
                <a:gd name="connsiteX8" fmla="*/ 151913 w 900741"/>
                <a:gd name="connsiteY8" fmla="*/ 446897 h 547965"/>
                <a:gd name="connsiteX9" fmla="*/ 125243 w 900741"/>
                <a:gd name="connsiteY9" fmla="*/ 361172 h 547965"/>
                <a:gd name="connsiteX10" fmla="*/ 155723 w 900741"/>
                <a:gd name="connsiteY10" fmla="*/ 246872 h 547965"/>
                <a:gd name="connsiteX11" fmla="*/ 190013 w 900741"/>
                <a:gd name="connsiteY11" fmla="*/ 244967 h 547965"/>
                <a:gd name="connsiteX12" fmla="*/ 237638 w 900741"/>
                <a:gd name="connsiteY12" fmla="*/ 304022 h 547965"/>
                <a:gd name="connsiteX13" fmla="*/ 340508 w 900741"/>
                <a:gd name="connsiteY13" fmla="*/ 313547 h 547965"/>
                <a:gd name="connsiteX14" fmla="*/ 666263 w 900741"/>
                <a:gd name="connsiteY14" fmla="*/ 309737 h 547965"/>
                <a:gd name="connsiteX15" fmla="*/ 715793 w 900741"/>
                <a:gd name="connsiteY15" fmla="*/ 241157 h 547965"/>
                <a:gd name="connsiteX16" fmla="*/ 753893 w 900741"/>
                <a:gd name="connsiteY16" fmla="*/ 239252 h 547965"/>
                <a:gd name="connsiteX17" fmla="*/ 795803 w 900741"/>
                <a:gd name="connsiteY17" fmla="*/ 406892 h 547965"/>
                <a:gd name="connsiteX18" fmla="*/ 790088 w 900741"/>
                <a:gd name="connsiteY18" fmla="*/ 523097 h 547965"/>
                <a:gd name="connsiteX19" fmla="*/ 894863 w 900741"/>
                <a:gd name="connsiteY19" fmla="*/ 534527 h 547965"/>
                <a:gd name="connsiteX20" fmla="*/ 887243 w 900741"/>
                <a:gd name="connsiteY20" fmla="*/ 471662 h 547965"/>
                <a:gd name="connsiteX21" fmla="*/ 885338 w 900741"/>
                <a:gd name="connsiteY21" fmla="*/ 355457 h 547965"/>
                <a:gd name="connsiteX22" fmla="*/ 851048 w 900741"/>
                <a:gd name="connsiteY22" fmla="*/ 182102 h 547965"/>
                <a:gd name="connsiteX23" fmla="*/ 751988 w 900741"/>
                <a:gd name="connsiteY23" fmla="*/ 50657 h 547965"/>
                <a:gd name="connsiteX24" fmla="*/ 637688 w 900741"/>
                <a:gd name="connsiteY24" fmla="*/ 16367 h 547965"/>
                <a:gd name="connsiteX25" fmla="*/ 388133 w 900741"/>
                <a:gd name="connsiteY25" fmla="*/ 1127 h 54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0741" h="547965">
                  <a:moveTo>
                    <a:pt x="388133" y="1127"/>
                  </a:moveTo>
                  <a:cubicBezTo>
                    <a:pt x="315425" y="6207"/>
                    <a:pt x="256370" y="25892"/>
                    <a:pt x="201443" y="46847"/>
                  </a:cubicBezTo>
                  <a:cubicBezTo>
                    <a:pt x="146516" y="67802"/>
                    <a:pt x="90318" y="96695"/>
                    <a:pt x="58568" y="126857"/>
                  </a:cubicBezTo>
                  <a:cubicBezTo>
                    <a:pt x="26818" y="157019"/>
                    <a:pt x="20150" y="195120"/>
                    <a:pt x="10943" y="227822"/>
                  </a:cubicBezTo>
                  <a:cubicBezTo>
                    <a:pt x="1736" y="260524"/>
                    <a:pt x="-3980" y="276082"/>
                    <a:pt x="3323" y="323072"/>
                  </a:cubicBezTo>
                  <a:cubicBezTo>
                    <a:pt x="10625" y="370062"/>
                    <a:pt x="42270" y="472403"/>
                    <a:pt x="54758" y="509762"/>
                  </a:cubicBezTo>
                  <a:cubicBezTo>
                    <a:pt x="67246" y="547121"/>
                    <a:pt x="58991" y="549873"/>
                    <a:pt x="78253" y="547227"/>
                  </a:cubicBezTo>
                  <a:cubicBezTo>
                    <a:pt x="97515" y="544581"/>
                    <a:pt x="158051" y="510608"/>
                    <a:pt x="170328" y="493887"/>
                  </a:cubicBezTo>
                  <a:cubicBezTo>
                    <a:pt x="182605" y="477166"/>
                    <a:pt x="159427" y="469016"/>
                    <a:pt x="151913" y="446897"/>
                  </a:cubicBezTo>
                  <a:cubicBezTo>
                    <a:pt x="144399" y="424778"/>
                    <a:pt x="124608" y="394509"/>
                    <a:pt x="125243" y="361172"/>
                  </a:cubicBezTo>
                  <a:cubicBezTo>
                    <a:pt x="125878" y="327835"/>
                    <a:pt x="144928" y="266240"/>
                    <a:pt x="155723" y="246872"/>
                  </a:cubicBezTo>
                  <a:cubicBezTo>
                    <a:pt x="166518" y="227504"/>
                    <a:pt x="176360" y="235442"/>
                    <a:pt x="190013" y="244967"/>
                  </a:cubicBezTo>
                  <a:cubicBezTo>
                    <a:pt x="203666" y="254492"/>
                    <a:pt x="212555" y="292592"/>
                    <a:pt x="237638" y="304022"/>
                  </a:cubicBezTo>
                  <a:cubicBezTo>
                    <a:pt x="262721" y="315452"/>
                    <a:pt x="340508" y="313547"/>
                    <a:pt x="340508" y="313547"/>
                  </a:cubicBezTo>
                  <a:cubicBezTo>
                    <a:pt x="411945" y="314499"/>
                    <a:pt x="603716" y="321802"/>
                    <a:pt x="666263" y="309737"/>
                  </a:cubicBezTo>
                  <a:cubicBezTo>
                    <a:pt x="728810" y="297672"/>
                    <a:pt x="701188" y="252904"/>
                    <a:pt x="715793" y="241157"/>
                  </a:cubicBezTo>
                  <a:cubicBezTo>
                    <a:pt x="730398" y="229410"/>
                    <a:pt x="740558" y="211630"/>
                    <a:pt x="753893" y="239252"/>
                  </a:cubicBezTo>
                  <a:cubicBezTo>
                    <a:pt x="767228" y="266874"/>
                    <a:pt x="789771" y="359585"/>
                    <a:pt x="795803" y="406892"/>
                  </a:cubicBezTo>
                  <a:cubicBezTo>
                    <a:pt x="801836" y="454200"/>
                    <a:pt x="773578" y="501825"/>
                    <a:pt x="790088" y="523097"/>
                  </a:cubicBezTo>
                  <a:cubicBezTo>
                    <a:pt x="806598" y="544369"/>
                    <a:pt x="878671" y="543100"/>
                    <a:pt x="894863" y="534527"/>
                  </a:cubicBezTo>
                  <a:cubicBezTo>
                    <a:pt x="911056" y="525955"/>
                    <a:pt x="888830" y="501507"/>
                    <a:pt x="887243" y="471662"/>
                  </a:cubicBezTo>
                  <a:cubicBezTo>
                    <a:pt x="885656" y="441817"/>
                    <a:pt x="891371" y="403717"/>
                    <a:pt x="885338" y="355457"/>
                  </a:cubicBezTo>
                  <a:cubicBezTo>
                    <a:pt x="879306" y="307197"/>
                    <a:pt x="873273" y="232902"/>
                    <a:pt x="851048" y="182102"/>
                  </a:cubicBezTo>
                  <a:cubicBezTo>
                    <a:pt x="828823" y="131302"/>
                    <a:pt x="787548" y="78279"/>
                    <a:pt x="751988" y="50657"/>
                  </a:cubicBezTo>
                  <a:cubicBezTo>
                    <a:pt x="716428" y="23035"/>
                    <a:pt x="696743" y="23352"/>
                    <a:pt x="637688" y="16367"/>
                  </a:cubicBezTo>
                  <a:cubicBezTo>
                    <a:pt x="578633" y="9382"/>
                    <a:pt x="460841" y="-3953"/>
                    <a:pt x="388133" y="1127"/>
                  </a:cubicBezTo>
                  <a:close/>
                </a:path>
              </a:pathLst>
            </a:custGeom>
            <a:solidFill>
              <a:srgbClr val="725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1" name="Picture 4" descr="Image result for tablet pc clipart">
              <a:extLst>
                <a:ext uri="{FF2B5EF4-FFF2-40B4-BE49-F238E27FC236}">
                  <a16:creationId xmlns:a16="http://schemas.microsoft.com/office/drawing/2014/main" id="{0061FB15-C9EC-4064-8BA3-1EA2D9C6C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779" y="3768288"/>
              <a:ext cx="572938" cy="42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072DD05-F5DB-4811-A91E-074989C2ABFD}"/>
                </a:ext>
              </a:extLst>
            </p:cNvPr>
            <p:cNvSpPr/>
            <p:nvPr/>
          </p:nvSpPr>
          <p:spPr>
            <a:xfrm rot="687598">
              <a:off x="4865869" y="3227497"/>
              <a:ext cx="306804" cy="445395"/>
            </a:xfrm>
            <a:prstGeom prst="ellipse">
              <a:avLst/>
            </a:prstGeom>
            <a:solidFill>
              <a:srgbClr val="120D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54353B49-84A0-4CAD-9034-46054F3D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812030" y="3888603"/>
              <a:ext cx="433328" cy="167141"/>
            </a:xfrm>
            <a:prstGeom prst="rect">
              <a:avLst/>
            </a:prstGeom>
          </p:spPr>
        </p:pic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C08437F-0826-4CD9-B1DB-4185AEFBF958}"/>
                </a:ext>
              </a:extLst>
            </p:cNvPr>
            <p:cNvSpPr/>
            <p:nvPr/>
          </p:nvSpPr>
          <p:spPr>
            <a:xfrm rot="19753374">
              <a:off x="5230977" y="3819598"/>
              <a:ext cx="219648" cy="249973"/>
            </a:xfrm>
            <a:custGeom>
              <a:avLst/>
              <a:gdLst>
                <a:gd name="connsiteX0" fmla="*/ 166685 w 220043"/>
                <a:gd name="connsiteY0" fmla="*/ 221 h 249973"/>
                <a:gd name="connsiteX1" fmla="*/ 115250 w 220043"/>
                <a:gd name="connsiteY1" fmla="*/ 24986 h 249973"/>
                <a:gd name="connsiteX2" fmla="*/ 48575 w 220043"/>
                <a:gd name="connsiteY2" fmla="*/ 44036 h 249973"/>
                <a:gd name="connsiteX3" fmla="*/ 10475 w 220043"/>
                <a:gd name="connsiteY3" fmla="*/ 87851 h 249973"/>
                <a:gd name="connsiteX4" fmla="*/ 54290 w 220043"/>
                <a:gd name="connsiteY4" fmla="*/ 68801 h 249973"/>
                <a:gd name="connsiteX5" fmla="*/ 67625 w 220043"/>
                <a:gd name="connsiteY5" fmla="*/ 78326 h 249973"/>
                <a:gd name="connsiteX6" fmla="*/ 65720 w 220043"/>
                <a:gd name="connsiteY6" fmla="*/ 114521 h 249973"/>
                <a:gd name="connsiteX7" fmla="*/ 44765 w 220043"/>
                <a:gd name="connsiteY7" fmla="*/ 167861 h 249973"/>
                <a:gd name="connsiteX8" fmla="*/ 6665 w 220043"/>
                <a:gd name="connsiteY8" fmla="*/ 198341 h 249973"/>
                <a:gd name="connsiteX9" fmla="*/ 6665 w 220043"/>
                <a:gd name="connsiteY9" fmla="*/ 228821 h 249973"/>
                <a:gd name="connsiteX10" fmla="*/ 73340 w 220043"/>
                <a:gd name="connsiteY10" fmla="*/ 171671 h 249973"/>
                <a:gd name="connsiteX11" fmla="*/ 27620 w 220043"/>
                <a:gd name="connsiteY11" fmla="*/ 240251 h 249973"/>
                <a:gd name="connsiteX12" fmla="*/ 48575 w 220043"/>
                <a:gd name="connsiteY12" fmla="*/ 244061 h 249973"/>
                <a:gd name="connsiteX13" fmla="*/ 86675 w 220043"/>
                <a:gd name="connsiteY13" fmla="*/ 188816 h 249973"/>
                <a:gd name="connsiteX14" fmla="*/ 96200 w 220043"/>
                <a:gd name="connsiteY14" fmla="*/ 188816 h 249973"/>
                <a:gd name="connsiteX15" fmla="*/ 71435 w 220043"/>
                <a:gd name="connsiteY15" fmla="*/ 247871 h 249973"/>
                <a:gd name="connsiteX16" fmla="*/ 100010 w 220043"/>
                <a:gd name="connsiteY16" fmla="*/ 230726 h 249973"/>
                <a:gd name="connsiteX17" fmla="*/ 124775 w 220043"/>
                <a:gd name="connsiteY17" fmla="*/ 188816 h 249973"/>
                <a:gd name="connsiteX18" fmla="*/ 109535 w 220043"/>
                <a:gd name="connsiteY18" fmla="*/ 238346 h 249973"/>
                <a:gd name="connsiteX19" fmla="*/ 128585 w 220043"/>
                <a:gd name="connsiteY19" fmla="*/ 238346 h 249973"/>
                <a:gd name="connsiteX20" fmla="*/ 178115 w 220043"/>
                <a:gd name="connsiteY20" fmla="*/ 122141 h 249973"/>
                <a:gd name="connsiteX21" fmla="*/ 185735 w 220043"/>
                <a:gd name="connsiteY21" fmla="*/ 72611 h 249973"/>
                <a:gd name="connsiteX22" fmla="*/ 220025 w 220043"/>
                <a:gd name="connsiteY22" fmla="*/ 40226 h 249973"/>
                <a:gd name="connsiteX23" fmla="*/ 166685 w 220043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53895 w 219648"/>
                <a:gd name="connsiteY4" fmla="*/ 6880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31035 w 219648"/>
                <a:gd name="connsiteY4" fmla="*/ 9166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48" h="249973">
                  <a:moveTo>
                    <a:pt x="166290" y="221"/>
                  </a:moveTo>
                  <a:cubicBezTo>
                    <a:pt x="148827" y="-2319"/>
                    <a:pt x="134540" y="17684"/>
                    <a:pt x="114855" y="24986"/>
                  </a:cubicBezTo>
                  <a:cubicBezTo>
                    <a:pt x="95170" y="32289"/>
                    <a:pt x="65642" y="33559"/>
                    <a:pt x="48180" y="44036"/>
                  </a:cubicBezTo>
                  <a:cubicBezTo>
                    <a:pt x="30718" y="54513"/>
                    <a:pt x="12938" y="79914"/>
                    <a:pt x="10080" y="87851"/>
                  </a:cubicBezTo>
                  <a:cubicBezTo>
                    <a:pt x="7223" y="95789"/>
                    <a:pt x="21510" y="93249"/>
                    <a:pt x="31035" y="91661"/>
                  </a:cubicBezTo>
                  <a:cubicBezTo>
                    <a:pt x="40560" y="90074"/>
                    <a:pt x="61515" y="74516"/>
                    <a:pt x="67230" y="78326"/>
                  </a:cubicBezTo>
                  <a:cubicBezTo>
                    <a:pt x="72945" y="82136"/>
                    <a:pt x="70405" y="102139"/>
                    <a:pt x="65325" y="114521"/>
                  </a:cubicBezTo>
                  <a:cubicBezTo>
                    <a:pt x="60245" y="126903"/>
                    <a:pt x="46592" y="138651"/>
                    <a:pt x="36750" y="152621"/>
                  </a:cubicBezTo>
                  <a:cubicBezTo>
                    <a:pt x="26908" y="166591"/>
                    <a:pt x="11350" y="185641"/>
                    <a:pt x="6270" y="198341"/>
                  </a:cubicBezTo>
                  <a:cubicBezTo>
                    <a:pt x="1190" y="211041"/>
                    <a:pt x="-4842" y="233266"/>
                    <a:pt x="6270" y="228821"/>
                  </a:cubicBezTo>
                  <a:cubicBezTo>
                    <a:pt x="17382" y="224376"/>
                    <a:pt x="69453" y="169766"/>
                    <a:pt x="72945" y="171671"/>
                  </a:cubicBezTo>
                  <a:cubicBezTo>
                    <a:pt x="76437" y="173576"/>
                    <a:pt x="31352" y="228186"/>
                    <a:pt x="27225" y="240251"/>
                  </a:cubicBezTo>
                  <a:cubicBezTo>
                    <a:pt x="23097" y="252316"/>
                    <a:pt x="38337" y="252634"/>
                    <a:pt x="48180" y="244061"/>
                  </a:cubicBezTo>
                  <a:cubicBezTo>
                    <a:pt x="58022" y="235489"/>
                    <a:pt x="78342" y="198024"/>
                    <a:pt x="86280" y="188816"/>
                  </a:cubicBezTo>
                  <a:cubicBezTo>
                    <a:pt x="94217" y="179609"/>
                    <a:pt x="98345" y="178974"/>
                    <a:pt x="95805" y="188816"/>
                  </a:cubicBezTo>
                  <a:cubicBezTo>
                    <a:pt x="93265" y="198658"/>
                    <a:pt x="70405" y="240886"/>
                    <a:pt x="71040" y="247871"/>
                  </a:cubicBezTo>
                  <a:cubicBezTo>
                    <a:pt x="71675" y="254856"/>
                    <a:pt x="90725" y="240569"/>
                    <a:pt x="99615" y="230726"/>
                  </a:cubicBezTo>
                  <a:cubicBezTo>
                    <a:pt x="108505" y="220884"/>
                    <a:pt x="122793" y="187546"/>
                    <a:pt x="124380" y="188816"/>
                  </a:cubicBezTo>
                  <a:cubicBezTo>
                    <a:pt x="125967" y="190086"/>
                    <a:pt x="108505" y="230091"/>
                    <a:pt x="109140" y="238346"/>
                  </a:cubicBezTo>
                  <a:cubicBezTo>
                    <a:pt x="109775" y="246601"/>
                    <a:pt x="116760" y="257713"/>
                    <a:pt x="128190" y="238346"/>
                  </a:cubicBezTo>
                  <a:cubicBezTo>
                    <a:pt x="139620" y="218979"/>
                    <a:pt x="168195" y="149763"/>
                    <a:pt x="177720" y="122141"/>
                  </a:cubicBezTo>
                  <a:cubicBezTo>
                    <a:pt x="187245" y="94519"/>
                    <a:pt x="178355" y="86263"/>
                    <a:pt x="185340" y="72611"/>
                  </a:cubicBezTo>
                  <a:cubicBezTo>
                    <a:pt x="192325" y="58959"/>
                    <a:pt x="218678" y="51338"/>
                    <a:pt x="219630" y="40226"/>
                  </a:cubicBezTo>
                  <a:cubicBezTo>
                    <a:pt x="220582" y="29114"/>
                    <a:pt x="183753" y="2761"/>
                    <a:pt x="166290" y="221"/>
                  </a:cubicBezTo>
                  <a:close/>
                </a:path>
              </a:pathLst>
            </a:custGeom>
            <a:solidFill>
              <a:srgbClr val="FFB06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7B880FC-A3D0-4B35-A552-94E2C7052356}"/>
                </a:ext>
              </a:extLst>
            </p:cNvPr>
            <p:cNvSpPr/>
            <p:nvPr/>
          </p:nvSpPr>
          <p:spPr>
            <a:xfrm rot="21290683" flipH="1">
              <a:off x="4636617" y="3781498"/>
              <a:ext cx="219648" cy="249973"/>
            </a:xfrm>
            <a:custGeom>
              <a:avLst/>
              <a:gdLst>
                <a:gd name="connsiteX0" fmla="*/ 166685 w 220043"/>
                <a:gd name="connsiteY0" fmla="*/ 221 h 249973"/>
                <a:gd name="connsiteX1" fmla="*/ 115250 w 220043"/>
                <a:gd name="connsiteY1" fmla="*/ 24986 h 249973"/>
                <a:gd name="connsiteX2" fmla="*/ 48575 w 220043"/>
                <a:gd name="connsiteY2" fmla="*/ 44036 h 249973"/>
                <a:gd name="connsiteX3" fmla="*/ 10475 w 220043"/>
                <a:gd name="connsiteY3" fmla="*/ 87851 h 249973"/>
                <a:gd name="connsiteX4" fmla="*/ 54290 w 220043"/>
                <a:gd name="connsiteY4" fmla="*/ 68801 h 249973"/>
                <a:gd name="connsiteX5" fmla="*/ 67625 w 220043"/>
                <a:gd name="connsiteY5" fmla="*/ 78326 h 249973"/>
                <a:gd name="connsiteX6" fmla="*/ 65720 w 220043"/>
                <a:gd name="connsiteY6" fmla="*/ 114521 h 249973"/>
                <a:gd name="connsiteX7" fmla="*/ 44765 w 220043"/>
                <a:gd name="connsiteY7" fmla="*/ 167861 h 249973"/>
                <a:gd name="connsiteX8" fmla="*/ 6665 w 220043"/>
                <a:gd name="connsiteY8" fmla="*/ 198341 h 249973"/>
                <a:gd name="connsiteX9" fmla="*/ 6665 w 220043"/>
                <a:gd name="connsiteY9" fmla="*/ 228821 h 249973"/>
                <a:gd name="connsiteX10" fmla="*/ 73340 w 220043"/>
                <a:gd name="connsiteY10" fmla="*/ 171671 h 249973"/>
                <a:gd name="connsiteX11" fmla="*/ 27620 w 220043"/>
                <a:gd name="connsiteY11" fmla="*/ 240251 h 249973"/>
                <a:gd name="connsiteX12" fmla="*/ 48575 w 220043"/>
                <a:gd name="connsiteY12" fmla="*/ 244061 h 249973"/>
                <a:gd name="connsiteX13" fmla="*/ 86675 w 220043"/>
                <a:gd name="connsiteY13" fmla="*/ 188816 h 249973"/>
                <a:gd name="connsiteX14" fmla="*/ 96200 w 220043"/>
                <a:gd name="connsiteY14" fmla="*/ 188816 h 249973"/>
                <a:gd name="connsiteX15" fmla="*/ 71435 w 220043"/>
                <a:gd name="connsiteY15" fmla="*/ 247871 h 249973"/>
                <a:gd name="connsiteX16" fmla="*/ 100010 w 220043"/>
                <a:gd name="connsiteY16" fmla="*/ 230726 h 249973"/>
                <a:gd name="connsiteX17" fmla="*/ 124775 w 220043"/>
                <a:gd name="connsiteY17" fmla="*/ 188816 h 249973"/>
                <a:gd name="connsiteX18" fmla="*/ 109535 w 220043"/>
                <a:gd name="connsiteY18" fmla="*/ 238346 h 249973"/>
                <a:gd name="connsiteX19" fmla="*/ 128585 w 220043"/>
                <a:gd name="connsiteY19" fmla="*/ 238346 h 249973"/>
                <a:gd name="connsiteX20" fmla="*/ 178115 w 220043"/>
                <a:gd name="connsiteY20" fmla="*/ 122141 h 249973"/>
                <a:gd name="connsiteX21" fmla="*/ 185735 w 220043"/>
                <a:gd name="connsiteY21" fmla="*/ 72611 h 249973"/>
                <a:gd name="connsiteX22" fmla="*/ 220025 w 220043"/>
                <a:gd name="connsiteY22" fmla="*/ 40226 h 249973"/>
                <a:gd name="connsiteX23" fmla="*/ 166685 w 220043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53895 w 219648"/>
                <a:gd name="connsiteY4" fmla="*/ 6880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  <a:gd name="connsiteX0" fmla="*/ 166290 w 219648"/>
                <a:gd name="connsiteY0" fmla="*/ 221 h 249973"/>
                <a:gd name="connsiteX1" fmla="*/ 114855 w 219648"/>
                <a:gd name="connsiteY1" fmla="*/ 24986 h 249973"/>
                <a:gd name="connsiteX2" fmla="*/ 48180 w 219648"/>
                <a:gd name="connsiteY2" fmla="*/ 44036 h 249973"/>
                <a:gd name="connsiteX3" fmla="*/ 10080 w 219648"/>
                <a:gd name="connsiteY3" fmla="*/ 87851 h 249973"/>
                <a:gd name="connsiteX4" fmla="*/ 31035 w 219648"/>
                <a:gd name="connsiteY4" fmla="*/ 91661 h 249973"/>
                <a:gd name="connsiteX5" fmla="*/ 67230 w 219648"/>
                <a:gd name="connsiteY5" fmla="*/ 78326 h 249973"/>
                <a:gd name="connsiteX6" fmla="*/ 65325 w 219648"/>
                <a:gd name="connsiteY6" fmla="*/ 114521 h 249973"/>
                <a:gd name="connsiteX7" fmla="*/ 36750 w 219648"/>
                <a:gd name="connsiteY7" fmla="*/ 152621 h 249973"/>
                <a:gd name="connsiteX8" fmla="*/ 6270 w 219648"/>
                <a:gd name="connsiteY8" fmla="*/ 198341 h 249973"/>
                <a:gd name="connsiteX9" fmla="*/ 6270 w 219648"/>
                <a:gd name="connsiteY9" fmla="*/ 228821 h 249973"/>
                <a:gd name="connsiteX10" fmla="*/ 72945 w 219648"/>
                <a:gd name="connsiteY10" fmla="*/ 171671 h 249973"/>
                <a:gd name="connsiteX11" fmla="*/ 27225 w 219648"/>
                <a:gd name="connsiteY11" fmla="*/ 240251 h 249973"/>
                <a:gd name="connsiteX12" fmla="*/ 48180 w 219648"/>
                <a:gd name="connsiteY12" fmla="*/ 244061 h 249973"/>
                <a:gd name="connsiteX13" fmla="*/ 86280 w 219648"/>
                <a:gd name="connsiteY13" fmla="*/ 188816 h 249973"/>
                <a:gd name="connsiteX14" fmla="*/ 95805 w 219648"/>
                <a:gd name="connsiteY14" fmla="*/ 188816 h 249973"/>
                <a:gd name="connsiteX15" fmla="*/ 71040 w 219648"/>
                <a:gd name="connsiteY15" fmla="*/ 247871 h 249973"/>
                <a:gd name="connsiteX16" fmla="*/ 99615 w 219648"/>
                <a:gd name="connsiteY16" fmla="*/ 230726 h 249973"/>
                <a:gd name="connsiteX17" fmla="*/ 124380 w 219648"/>
                <a:gd name="connsiteY17" fmla="*/ 188816 h 249973"/>
                <a:gd name="connsiteX18" fmla="*/ 109140 w 219648"/>
                <a:gd name="connsiteY18" fmla="*/ 238346 h 249973"/>
                <a:gd name="connsiteX19" fmla="*/ 128190 w 219648"/>
                <a:gd name="connsiteY19" fmla="*/ 238346 h 249973"/>
                <a:gd name="connsiteX20" fmla="*/ 177720 w 219648"/>
                <a:gd name="connsiteY20" fmla="*/ 122141 h 249973"/>
                <a:gd name="connsiteX21" fmla="*/ 185340 w 219648"/>
                <a:gd name="connsiteY21" fmla="*/ 72611 h 249973"/>
                <a:gd name="connsiteX22" fmla="*/ 219630 w 219648"/>
                <a:gd name="connsiteY22" fmla="*/ 40226 h 249973"/>
                <a:gd name="connsiteX23" fmla="*/ 166290 w 219648"/>
                <a:gd name="connsiteY23" fmla="*/ 221 h 24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648" h="249973">
                  <a:moveTo>
                    <a:pt x="166290" y="221"/>
                  </a:moveTo>
                  <a:cubicBezTo>
                    <a:pt x="148827" y="-2319"/>
                    <a:pt x="134540" y="17684"/>
                    <a:pt x="114855" y="24986"/>
                  </a:cubicBezTo>
                  <a:cubicBezTo>
                    <a:pt x="95170" y="32289"/>
                    <a:pt x="65642" y="33559"/>
                    <a:pt x="48180" y="44036"/>
                  </a:cubicBezTo>
                  <a:cubicBezTo>
                    <a:pt x="30718" y="54513"/>
                    <a:pt x="12938" y="79914"/>
                    <a:pt x="10080" y="87851"/>
                  </a:cubicBezTo>
                  <a:cubicBezTo>
                    <a:pt x="7223" y="95789"/>
                    <a:pt x="21510" y="93249"/>
                    <a:pt x="31035" y="91661"/>
                  </a:cubicBezTo>
                  <a:cubicBezTo>
                    <a:pt x="40560" y="90074"/>
                    <a:pt x="61515" y="74516"/>
                    <a:pt x="67230" y="78326"/>
                  </a:cubicBezTo>
                  <a:cubicBezTo>
                    <a:pt x="72945" y="82136"/>
                    <a:pt x="70405" y="102139"/>
                    <a:pt x="65325" y="114521"/>
                  </a:cubicBezTo>
                  <a:cubicBezTo>
                    <a:pt x="60245" y="126903"/>
                    <a:pt x="46592" y="138651"/>
                    <a:pt x="36750" y="152621"/>
                  </a:cubicBezTo>
                  <a:cubicBezTo>
                    <a:pt x="26908" y="166591"/>
                    <a:pt x="11350" y="185641"/>
                    <a:pt x="6270" y="198341"/>
                  </a:cubicBezTo>
                  <a:cubicBezTo>
                    <a:pt x="1190" y="211041"/>
                    <a:pt x="-4842" y="233266"/>
                    <a:pt x="6270" y="228821"/>
                  </a:cubicBezTo>
                  <a:cubicBezTo>
                    <a:pt x="17382" y="224376"/>
                    <a:pt x="69453" y="169766"/>
                    <a:pt x="72945" y="171671"/>
                  </a:cubicBezTo>
                  <a:cubicBezTo>
                    <a:pt x="76437" y="173576"/>
                    <a:pt x="31352" y="228186"/>
                    <a:pt x="27225" y="240251"/>
                  </a:cubicBezTo>
                  <a:cubicBezTo>
                    <a:pt x="23097" y="252316"/>
                    <a:pt x="38337" y="252634"/>
                    <a:pt x="48180" y="244061"/>
                  </a:cubicBezTo>
                  <a:cubicBezTo>
                    <a:pt x="58022" y="235489"/>
                    <a:pt x="78342" y="198024"/>
                    <a:pt x="86280" y="188816"/>
                  </a:cubicBezTo>
                  <a:cubicBezTo>
                    <a:pt x="94217" y="179609"/>
                    <a:pt x="98345" y="178974"/>
                    <a:pt x="95805" y="188816"/>
                  </a:cubicBezTo>
                  <a:cubicBezTo>
                    <a:pt x="93265" y="198658"/>
                    <a:pt x="70405" y="240886"/>
                    <a:pt x="71040" y="247871"/>
                  </a:cubicBezTo>
                  <a:cubicBezTo>
                    <a:pt x="71675" y="254856"/>
                    <a:pt x="90725" y="240569"/>
                    <a:pt x="99615" y="230726"/>
                  </a:cubicBezTo>
                  <a:cubicBezTo>
                    <a:pt x="108505" y="220884"/>
                    <a:pt x="122793" y="187546"/>
                    <a:pt x="124380" y="188816"/>
                  </a:cubicBezTo>
                  <a:cubicBezTo>
                    <a:pt x="125967" y="190086"/>
                    <a:pt x="108505" y="230091"/>
                    <a:pt x="109140" y="238346"/>
                  </a:cubicBezTo>
                  <a:cubicBezTo>
                    <a:pt x="109775" y="246601"/>
                    <a:pt x="116760" y="257713"/>
                    <a:pt x="128190" y="238346"/>
                  </a:cubicBezTo>
                  <a:cubicBezTo>
                    <a:pt x="139620" y="218979"/>
                    <a:pt x="168195" y="149763"/>
                    <a:pt x="177720" y="122141"/>
                  </a:cubicBezTo>
                  <a:cubicBezTo>
                    <a:pt x="187245" y="94519"/>
                    <a:pt x="178355" y="86263"/>
                    <a:pt x="185340" y="72611"/>
                  </a:cubicBezTo>
                  <a:cubicBezTo>
                    <a:pt x="192325" y="58959"/>
                    <a:pt x="218678" y="51338"/>
                    <a:pt x="219630" y="40226"/>
                  </a:cubicBezTo>
                  <a:cubicBezTo>
                    <a:pt x="220582" y="29114"/>
                    <a:pt x="183753" y="2761"/>
                    <a:pt x="166290" y="221"/>
                  </a:cubicBezTo>
                  <a:close/>
                </a:path>
              </a:pathLst>
            </a:custGeom>
            <a:solidFill>
              <a:srgbClr val="FFB06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535111" y="6540312"/>
            <a:ext cx="6096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b="1" dirty="0" err="1"/>
              <a:t>GitHub</a:t>
            </a:r>
            <a:r>
              <a:rPr lang="en-US" sz="1300" b="1" dirty="0"/>
              <a:t> Repo</a:t>
            </a:r>
            <a:r>
              <a:rPr lang="en-US" sz="1300" dirty="0"/>
              <a:t>: </a:t>
            </a:r>
            <a:r>
              <a:rPr lang="en-US" sz="1300" dirty="0">
                <a:hlinkClick r:id="rId6"/>
              </a:rPr>
              <a:t>https://github.com/SmartEnergyGame/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4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442420" y="180295"/>
            <a:ext cx="10972800" cy="11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Status of the Project - Learning-based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385" y="1592946"/>
            <a:ext cx="109728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41802" y="1789519"/>
            <a:ext cx="4390086" cy="3462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Subjects contributed consistently toward collective energy goal with exposure to injunctive norm, </a:t>
            </a:r>
            <a:r>
              <a:rPr lang="en-US" sz="2200" b="1" dirty="0"/>
              <a:t>no free riding</a:t>
            </a:r>
            <a:r>
              <a:rPr lang="en-US" sz="22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/>
              <a:t>Greatest contributions in early stages</a:t>
            </a:r>
            <a:r>
              <a:rPr lang="en-US" sz="2200" dirty="0"/>
              <a:t>, prior to descriptive norm being established.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/>
              <a:t>Incentive appears important</a:t>
            </a:r>
            <a:r>
              <a:rPr lang="en-US" sz="2200" dirty="0"/>
              <a:t>, contributions decay after incentive goal met.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N.B. - Achievement of collective goal </a:t>
            </a:r>
            <a:r>
              <a:rPr lang="en-US" sz="2200" b="1" dirty="0"/>
              <a:t>without sanctions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D7182-F991-4CEA-97CB-ADC0375BEDC2}"/>
              </a:ext>
            </a:extLst>
          </p:cNvPr>
          <p:cNvGrpSpPr/>
          <p:nvPr/>
        </p:nvGrpSpPr>
        <p:grpSpPr>
          <a:xfrm>
            <a:off x="270891" y="1388332"/>
            <a:ext cx="7467430" cy="4601636"/>
            <a:chOff x="953441" y="1456623"/>
            <a:chExt cx="7467430" cy="46016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77953C-187E-4F49-8134-8385BA4BC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2" r="11013" b="4240"/>
            <a:stretch/>
          </p:blipFill>
          <p:spPr>
            <a:xfrm>
              <a:off x="1388961" y="1456623"/>
              <a:ext cx="6571495" cy="43244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0FC9FE-18DB-48C4-A3D0-BBF73283765D}"/>
                </a:ext>
              </a:extLst>
            </p:cNvPr>
            <p:cNvSpPr txBox="1"/>
            <p:nvPr/>
          </p:nvSpPr>
          <p:spPr>
            <a:xfrm>
              <a:off x="2916049" y="1895290"/>
              <a:ext cx="2558005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Player 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39BB6C-A5C0-4141-9B53-4AC197097A4F}"/>
                </a:ext>
              </a:extLst>
            </p:cNvPr>
            <p:cNvSpPr txBox="1"/>
            <p:nvPr/>
          </p:nvSpPr>
          <p:spPr>
            <a:xfrm>
              <a:off x="2916049" y="2504890"/>
              <a:ext cx="2558005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Player 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D25468-C509-4303-A0AE-88D86B1E9646}"/>
                </a:ext>
              </a:extLst>
            </p:cNvPr>
            <p:cNvSpPr txBox="1"/>
            <p:nvPr/>
          </p:nvSpPr>
          <p:spPr>
            <a:xfrm>
              <a:off x="2916049" y="3185610"/>
              <a:ext cx="2558005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Player 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0BCB4C-9A65-4A01-8E67-3B557F73A1F2}"/>
                </a:ext>
              </a:extLst>
            </p:cNvPr>
            <p:cNvSpPr txBox="1"/>
            <p:nvPr/>
          </p:nvSpPr>
          <p:spPr>
            <a:xfrm>
              <a:off x="2916049" y="3815530"/>
              <a:ext cx="2558005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Player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90231F-EC4A-4D07-96A7-F43D61C05446}"/>
                </a:ext>
              </a:extLst>
            </p:cNvPr>
            <p:cNvSpPr txBox="1"/>
            <p:nvPr/>
          </p:nvSpPr>
          <p:spPr>
            <a:xfrm>
              <a:off x="2916049" y="4414970"/>
              <a:ext cx="2558005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Player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86263C-FE59-4565-9535-6B31CF5069D7}"/>
                </a:ext>
              </a:extLst>
            </p:cNvPr>
            <p:cNvSpPr txBox="1"/>
            <p:nvPr/>
          </p:nvSpPr>
          <p:spPr>
            <a:xfrm>
              <a:off x="2916049" y="5075370"/>
              <a:ext cx="2558005" cy="37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Player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BC2A2D-63D3-4E8B-B140-4136801A0109}"/>
                </a:ext>
              </a:extLst>
            </p:cNvPr>
            <p:cNvSpPr txBox="1"/>
            <p:nvPr/>
          </p:nvSpPr>
          <p:spPr>
            <a:xfrm rot="16200000">
              <a:off x="-866402" y="3443269"/>
              <a:ext cx="40397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Contribution in Each Round [$]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ECE4FB-1E44-4F97-8B50-9085976E524D}"/>
                </a:ext>
              </a:extLst>
            </p:cNvPr>
            <p:cNvSpPr txBox="1"/>
            <p:nvPr/>
          </p:nvSpPr>
          <p:spPr>
            <a:xfrm>
              <a:off x="2587998" y="5658149"/>
              <a:ext cx="40397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Round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66B622-01EA-49DC-8A60-0ED44DA95236}"/>
                </a:ext>
              </a:extLst>
            </p:cNvPr>
            <p:cNvSpPr txBox="1"/>
            <p:nvPr/>
          </p:nvSpPr>
          <p:spPr>
            <a:xfrm>
              <a:off x="5321376" y="1534645"/>
              <a:ext cx="3099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Group contribution goal achieved round5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390C20-B7DF-4A70-8706-3CF60EE201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7479" y="1591056"/>
              <a:ext cx="0" cy="38790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1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37972" y="1150621"/>
            <a:ext cx="3158974" cy="2407888"/>
          </a:xfrm>
          <a:prstGeom prst="roundRect">
            <a:avLst/>
          </a:prstGeom>
          <a:solidFill>
            <a:srgbClr val="D1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24639" y="1150620"/>
            <a:ext cx="4935173" cy="2407889"/>
          </a:xfrm>
          <a:prstGeom prst="roundRect">
            <a:avLst/>
          </a:prstGeom>
          <a:solidFill>
            <a:srgbClr val="D1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48195" y="1296479"/>
            <a:ext cx="2356858" cy="1995949"/>
          </a:xfrm>
          <a:prstGeom prst="roundRect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967855" y="1187944"/>
            <a:ext cx="1062074" cy="730437"/>
          </a:xfrm>
          <a:prstGeom prst="downArrow">
            <a:avLst/>
          </a:prstGeom>
          <a:solidFill>
            <a:srgbClr val="CA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958376" y="3291292"/>
            <a:ext cx="1062074" cy="612614"/>
          </a:xfrm>
          <a:prstGeom prst="downArrow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624301" y="3772659"/>
            <a:ext cx="2156032" cy="1798692"/>
          </a:xfrm>
          <a:prstGeom prst="roundRect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17911" y="3728064"/>
            <a:ext cx="2157051" cy="1843287"/>
          </a:xfrm>
          <a:prstGeom prst="roundRect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5400000">
            <a:off x="8966405" y="4469561"/>
            <a:ext cx="1024235" cy="757422"/>
          </a:xfrm>
          <a:prstGeom prst="downArrow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6200000">
            <a:off x="7008163" y="4389051"/>
            <a:ext cx="1024235" cy="757422"/>
          </a:xfrm>
          <a:prstGeom prst="downArrow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65703" y="5808953"/>
            <a:ext cx="6521841" cy="723020"/>
          </a:xfrm>
          <a:prstGeom prst="roundRect">
            <a:avLst/>
          </a:prstGeom>
          <a:solidFill>
            <a:srgbClr val="D1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7969189" y="5404397"/>
            <a:ext cx="1062074" cy="60620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8227090" y="3951512"/>
            <a:ext cx="524109" cy="490566"/>
          </a:xfrm>
          <a:prstGeom prst="ellipse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053820" y="4489685"/>
            <a:ext cx="884529" cy="845346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5400000" flipV="1">
            <a:off x="8537857" y="5070870"/>
            <a:ext cx="473091" cy="76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400000" flipV="1">
            <a:off x="8000403" y="5068608"/>
            <a:ext cx="468566" cy="76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30070" y="1839568"/>
            <a:ext cx="21796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</a:t>
            </a:r>
            <a:r>
              <a:rPr lang="en-US" sz="2800" b="1" dirty="0"/>
              <a:t>nowledge</a:t>
            </a:r>
          </a:p>
          <a:p>
            <a:pPr algn="ctr"/>
            <a:r>
              <a:rPr lang="en-US" b="1" dirty="0"/>
              <a:t>Declarative</a:t>
            </a:r>
          </a:p>
          <a:p>
            <a:pPr algn="ctr"/>
            <a:r>
              <a:rPr lang="en-US" b="1" dirty="0"/>
              <a:t>Procedural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579710" y="4378092"/>
            <a:ext cx="217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</a:t>
            </a:r>
            <a:r>
              <a:rPr lang="en-US" sz="2800" b="1" dirty="0"/>
              <a:t>alues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92668" y="4323706"/>
            <a:ext cx="217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</a:t>
            </a:r>
            <a:r>
              <a:rPr lang="en-US" sz="2800" b="1" dirty="0"/>
              <a:t>otivation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59795" y="5883855"/>
            <a:ext cx="624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</a:t>
            </a:r>
            <a:r>
              <a:rPr lang="en-US" sz="2800" b="1" dirty="0"/>
              <a:t>esidential</a:t>
            </a:r>
            <a:r>
              <a:rPr lang="en-US" sz="3200" b="1" dirty="0"/>
              <a:t> E</a:t>
            </a:r>
            <a:r>
              <a:rPr lang="en-US" sz="2800" b="1" dirty="0"/>
              <a:t>nergy</a:t>
            </a:r>
            <a:r>
              <a:rPr lang="en-US" sz="3200" b="1" dirty="0"/>
              <a:t> U</a:t>
            </a:r>
            <a:r>
              <a:rPr lang="en-US" sz="2800" b="1" dirty="0"/>
              <a:t>se</a:t>
            </a:r>
            <a:r>
              <a:rPr lang="en-US" sz="3200" b="1" dirty="0"/>
              <a:t> B</a:t>
            </a:r>
            <a:r>
              <a:rPr lang="en-US" sz="2800" b="1" dirty="0"/>
              <a:t>ehaviors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90902" y="2395941"/>
            <a:ext cx="1133737" cy="873875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2" name="Triangle 51"/>
          <p:cNvSpPr/>
          <p:nvPr/>
        </p:nvSpPr>
        <p:spPr>
          <a:xfrm>
            <a:off x="5508386" y="1987766"/>
            <a:ext cx="1493868" cy="470603"/>
          </a:xfrm>
          <a:prstGeom prst="triangle">
            <a:avLst>
              <a:gd name="adj" fmla="val 51200"/>
            </a:avLst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811210" y="2686363"/>
            <a:ext cx="220096" cy="194248"/>
          </a:xfrm>
          <a:prstGeom prst="rect">
            <a:avLst/>
          </a:prstGeom>
          <a:solidFill>
            <a:srgbClr val="D1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74868" y="2686363"/>
            <a:ext cx="220096" cy="194248"/>
          </a:xfrm>
          <a:prstGeom prst="rect">
            <a:avLst/>
          </a:prstGeom>
          <a:solidFill>
            <a:srgbClr val="D1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145272" y="2880611"/>
            <a:ext cx="220096" cy="389205"/>
          </a:xfrm>
          <a:prstGeom prst="rect">
            <a:avLst/>
          </a:prstGeom>
          <a:solidFill>
            <a:srgbClr val="D1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26851" y="2005684"/>
            <a:ext cx="220096" cy="389205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498386" y="1918381"/>
            <a:ext cx="1001777" cy="1384518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55188" y="1095207"/>
            <a:ext cx="217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P</a:t>
            </a:r>
            <a:r>
              <a:rPr lang="en-US" sz="2800" b="1"/>
              <a:t>hysical</a:t>
            </a:r>
            <a:endParaRPr lang="en-US" sz="28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9664662" y="1061373"/>
            <a:ext cx="217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</a:t>
            </a:r>
            <a:r>
              <a:rPr lang="en-US" sz="2800" b="1" dirty="0"/>
              <a:t>ymbolic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74638" y="1833672"/>
            <a:ext cx="217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$</a:t>
            </a:r>
            <a:endParaRPr lang="en-US" sz="28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9184252" y="2322319"/>
            <a:ext cx="217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%</a:t>
            </a:r>
            <a:endParaRPr lang="en-US" sz="28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9074482" y="2787831"/>
            <a:ext cx="217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kWh</a:t>
            </a:r>
          </a:p>
        </p:txBody>
      </p:sp>
      <p:sp>
        <p:nvSpPr>
          <p:cNvPr id="63" name="Pie 62"/>
          <p:cNvSpPr/>
          <p:nvPr/>
        </p:nvSpPr>
        <p:spPr>
          <a:xfrm>
            <a:off x="11095264" y="2142435"/>
            <a:ext cx="326454" cy="292388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11032972" y="2007156"/>
            <a:ext cx="4224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1116544" y="2535252"/>
            <a:ext cx="274293" cy="83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583673" y="2677101"/>
            <a:ext cx="789877" cy="193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0583672" y="2762587"/>
            <a:ext cx="789878" cy="33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ie 74"/>
          <p:cNvSpPr/>
          <p:nvPr/>
        </p:nvSpPr>
        <p:spPr>
          <a:xfrm rot="19730383">
            <a:off x="11097902" y="2137406"/>
            <a:ext cx="331252" cy="304344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10583672" y="2853698"/>
            <a:ext cx="789878" cy="289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0583672" y="2944751"/>
            <a:ext cx="789878" cy="3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0583672" y="3035804"/>
            <a:ext cx="800169" cy="4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0583672" y="3125735"/>
            <a:ext cx="789878" cy="308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10583672" y="2127267"/>
            <a:ext cx="394939" cy="3442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10646589" y="2539119"/>
            <a:ext cx="26773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10660699" y="2193609"/>
            <a:ext cx="45719" cy="23339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0728161" y="2291543"/>
            <a:ext cx="45719" cy="1360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791933" y="2264126"/>
            <a:ext cx="45719" cy="161304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0857920" y="2264126"/>
            <a:ext cx="45719" cy="161304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10642536" y="2156956"/>
            <a:ext cx="277209" cy="834"/>
          </a:xfrm>
          <a:prstGeom prst="line">
            <a:avLst/>
          </a:prstGeom>
          <a:ln>
            <a:solidFill>
              <a:srgbClr val="F2D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72996" y="1692146"/>
            <a:ext cx="4552950" cy="3631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i="1" dirty="0"/>
              <a:t>Psychometric Measures</a:t>
            </a:r>
            <a:r>
              <a:rPr lang="en-US" sz="2000" dirty="0"/>
              <a:t>: Study 1 (</a:t>
            </a:r>
            <a:r>
              <a:rPr lang="en-US" sz="2000" i="1" dirty="0"/>
              <a:t>N</a:t>
            </a:r>
            <a:r>
              <a:rPr lang="en-US" sz="2000" dirty="0"/>
              <a:t>=299) Measured consumers’ knowledge, their motivation and values/attitudes towards energy-saving behaviors.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b="1" i="1" dirty="0"/>
              <a:t>Procedural Knowledge and Symbolic Representation</a:t>
            </a:r>
            <a:r>
              <a:rPr lang="en-US" sz="2000" dirty="0"/>
              <a:t>: Study 2 (</a:t>
            </a:r>
            <a:r>
              <a:rPr lang="en-US" sz="2000" i="1" dirty="0"/>
              <a:t>N</a:t>
            </a:r>
            <a:r>
              <a:rPr lang="en-US" sz="2000" dirty="0"/>
              <a:t>=204) Measured one component of participants’ procedural knowledge by asking them to describe plans to reach specified energy-saving goals.</a:t>
            </a:r>
          </a:p>
        </p:txBody>
      </p:sp>
      <p:sp>
        <p:nvSpPr>
          <p:cNvPr id="64" name="Title 8">
            <a:extLst>
              <a:ext uri="{FF2B5EF4-FFF2-40B4-BE49-F238E27FC236}">
                <a16:creationId xmlns:a16="http://schemas.microsoft.com/office/drawing/2014/main" id="{330ED00E-2289-47D3-91A4-55A6E0801444}"/>
              </a:ext>
            </a:extLst>
          </p:cNvPr>
          <p:cNvSpPr txBox="1">
            <a:spLocks/>
          </p:cNvSpPr>
          <p:nvPr/>
        </p:nvSpPr>
        <p:spPr>
          <a:xfrm>
            <a:off x="1167496" y="150585"/>
            <a:ext cx="95859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0504D"/>
                </a:solidFill>
              </a:rPr>
              <a:t>Status of the Project – Learning-based Feedback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093806" y="1187968"/>
            <a:ext cx="950761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Scenario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Tables for six families in different states of the US showing their electricity consumption in the previous year.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Data of an average household in the same state.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97534" y="3005329"/>
            <a:ext cx="4038600" cy="269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Results</a:t>
            </a:r>
          </a:p>
          <a:p>
            <a:pPr>
              <a:spcBef>
                <a:spcPts val="600"/>
              </a:spcBef>
            </a:pPr>
            <a:r>
              <a:rPr lang="en-US" dirty="0"/>
              <a:t>Difficulty translating an overall energy-saving goal into a plan that specifies the usage of energy on the level of specific utilities. </a:t>
            </a:r>
          </a:p>
          <a:p>
            <a:pPr marL="294894" lvl="1" indent="-285750">
              <a:buFont typeface="Wingdings" panose="05000000000000000000" pitchFamily="2" charset="2"/>
              <a:buChar char="§"/>
            </a:pPr>
            <a:r>
              <a:rPr lang="en-US" dirty="0"/>
              <a:t>61% of action plans with error &gt; 1% of the total used KWh. </a:t>
            </a:r>
          </a:p>
          <a:p>
            <a:pPr marL="294894" lvl="1" indent="-285750">
              <a:buFont typeface="Wingdings" panose="05000000000000000000" pitchFamily="2" charset="2"/>
              <a:buChar char="§"/>
            </a:pPr>
            <a:r>
              <a:rPr lang="en-US" dirty="0"/>
              <a:t>47% of action plans with error &gt; 5%.</a:t>
            </a:r>
          </a:p>
          <a:p>
            <a:pPr marL="294894" lvl="1" indent="-285750">
              <a:buFont typeface="Wingdings" panose="05000000000000000000" pitchFamily="2" charset="2"/>
              <a:buChar char="§"/>
            </a:pPr>
            <a:r>
              <a:rPr lang="en-US" dirty="0"/>
              <a:t>30% of plans with error &gt; 10%. 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0ED00E-2289-47D3-91A4-55A6E0801444}"/>
              </a:ext>
            </a:extLst>
          </p:cNvPr>
          <p:cNvSpPr txBox="1">
            <a:spLocks/>
          </p:cNvSpPr>
          <p:nvPr/>
        </p:nvSpPr>
        <p:spPr>
          <a:xfrm>
            <a:off x="1002037" y="312860"/>
            <a:ext cx="961443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0504D"/>
                </a:solidFill>
              </a:rPr>
              <a:t>Status of the Project – Learning-based Feedback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DDA0D6-6908-4A36-88A9-86367098BE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3733" y="2776993"/>
          <a:ext cx="3272724" cy="32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5010">
                  <a:extLst>
                    <a:ext uri="{9D8B030D-6E8A-4147-A177-3AD203B41FA5}">
                      <a16:colId xmlns:a16="http://schemas.microsoft.com/office/drawing/2014/main" val="4172325535"/>
                    </a:ext>
                  </a:extLst>
                </a:gridCol>
                <a:gridCol w="667657">
                  <a:extLst>
                    <a:ext uri="{9D8B030D-6E8A-4147-A177-3AD203B41FA5}">
                      <a16:colId xmlns:a16="http://schemas.microsoft.com/office/drawing/2014/main" val="371779877"/>
                    </a:ext>
                  </a:extLst>
                </a:gridCol>
                <a:gridCol w="820057">
                  <a:extLst>
                    <a:ext uri="{9D8B030D-6E8A-4147-A177-3AD203B41FA5}">
                      <a16:colId xmlns:a16="http://schemas.microsoft.com/office/drawing/2014/main" val="4245339675"/>
                    </a:ext>
                  </a:extLst>
                </a:gridCol>
              </a:tblGrid>
              <a:tr h="188950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Category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   [kWh]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07815"/>
                  </a:ext>
                </a:extLst>
              </a:tr>
              <a:tr h="145631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Your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State Average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2118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Cooling (Central A/C)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6,813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4,542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1725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Heating the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2,461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1,641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325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Water Heating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3,559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2,373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937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Refrigerator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4,804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1,201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312547"/>
                  </a:ext>
                </a:extLst>
              </a:tr>
              <a:tr h="189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Other (Television, Lighting, Electronics, Washer/Dryer, etc.)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10,374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6,916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797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Total kWh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28,011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16,673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829041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954688F-6283-4B31-995A-3FD0C69F24B3}"/>
              </a:ext>
            </a:extLst>
          </p:cNvPr>
          <p:cNvSpPr/>
          <p:nvPr/>
        </p:nvSpPr>
        <p:spPr>
          <a:xfrm>
            <a:off x="3845215" y="3762823"/>
            <a:ext cx="409793" cy="949966"/>
          </a:xfrm>
          <a:prstGeom prst="rightArrow">
            <a:avLst/>
          </a:prstGeom>
          <a:solidFill>
            <a:srgbClr val="CA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A9FB70-55E9-45EE-A68E-7E4BC10B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88" y="2856208"/>
            <a:ext cx="2607182" cy="24612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6598C3-7648-4E98-A1BF-549295306088}"/>
              </a:ext>
            </a:extLst>
          </p:cNvPr>
          <p:cNvSpPr/>
          <p:nvPr/>
        </p:nvSpPr>
        <p:spPr>
          <a:xfrm>
            <a:off x="4689375" y="3372305"/>
            <a:ext cx="2316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Two action plans </a:t>
            </a:r>
            <a:r>
              <a:rPr lang="en-US" dirty="0"/>
              <a:t>to achieve the energy-saving goal (e.g. consume 15% less than last year). </a:t>
            </a:r>
          </a:p>
        </p:txBody>
      </p:sp>
      <p:sp>
        <p:nvSpPr>
          <p:cNvPr id="15" name="Arrow: Right 7">
            <a:extLst>
              <a:ext uri="{FF2B5EF4-FFF2-40B4-BE49-F238E27FC236}">
                <a16:creationId xmlns:a16="http://schemas.microsoft.com/office/drawing/2014/main" id="{A954688F-6283-4B31-995A-3FD0C69F24B3}"/>
              </a:ext>
            </a:extLst>
          </p:cNvPr>
          <p:cNvSpPr/>
          <p:nvPr/>
        </p:nvSpPr>
        <p:spPr>
          <a:xfrm>
            <a:off x="7160372" y="3784496"/>
            <a:ext cx="409793" cy="949966"/>
          </a:xfrm>
          <a:prstGeom prst="rightArrow">
            <a:avLst/>
          </a:prstGeom>
          <a:solidFill>
            <a:srgbClr val="CA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7597941" y="2308782"/>
            <a:ext cx="4320000" cy="24303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Dep. Variables of Perceived Unity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79" y="2308781"/>
            <a:ext cx="4320000" cy="24303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Ind. Variable for Visual Structures of Unity</a:t>
            </a:r>
          </a:p>
          <a:p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795480" y="2816809"/>
            <a:ext cx="3859951" cy="8670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1D3D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112" marR="0" lvl="7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1)</a:t>
            </a:r>
            <a:r>
              <a:rPr kumimoji="0" lang="en-US" sz="1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Proximity </a:t>
            </a:r>
          </a:p>
          <a:p>
            <a:pPr marL="177800" marR="0" lvl="7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member traits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cxnSp>
        <p:nvCxnSpPr>
          <p:cNvPr id="30" name="Straight Arrow Connector 29"/>
          <p:cNvCxnSpPr>
            <a:stCxn id="26" idx="3"/>
            <a:endCxn id="51" idx="1"/>
          </p:cNvCxnSpPr>
          <p:nvPr/>
        </p:nvCxnSpPr>
        <p:spPr>
          <a:xfrm>
            <a:off x="4847779" y="3523966"/>
            <a:ext cx="2750162" cy="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795480" y="3732892"/>
            <a:ext cx="3859951" cy="86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1D3D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355600" marR="0" lvl="7" indent="-355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5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500" b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Enclosure</a:t>
            </a:r>
            <a:r>
              <a:rPr lang="en-US" sz="15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goal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45280" y="2308782"/>
            <a:ext cx="1253392" cy="571212"/>
          </a:xfrm>
          <a:prstGeom prst="rect">
            <a:avLst/>
          </a:prstGeom>
          <a:solidFill>
            <a:srgbClr val="7F1B00">
              <a:lumMod val="20000"/>
              <a:lumOff val="80000"/>
            </a:srgbClr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112" marR="0" lvl="7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Skewedness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of Data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0454" y="3154843"/>
            <a:ext cx="108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H1 (+)</a:t>
            </a:r>
          </a:p>
        </p:txBody>
      </p:sp>
      <p:cxnSp>
        <p:nvCxnSpPr>
          <p:cNvPr id="40" name="Straight Arrow Connector 39"/>
          <p:cNvCxnSpPr>
            <a:stCxn id="37" idx="2"/>
          </p:cNvCxnSpPr>
          <p:nvPr/>
        </p:nvCxnSpPr>
        <p:spPr>
          <a:xfrm>
            <a:off x="6171976" y="2879994"/>
            <a:ext cx="0" cy="58262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136834" y="2970697"/>
            <a:ext cx="72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H2 (-)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747392" y="2716306"/>
            <a:ext cx="4046287" cy="3448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1D3D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112" lvl="7" defTabSz="914400"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1)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Rapport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mr-I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i="1" dirty="0"/>
              <a:t>harmony between members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747391" y="3137359"/>
            <a:ext cx="4046289" cy="5292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1D3D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112" lvl="7" defTabSz="914400"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2)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Entitativity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5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sz="1500" i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perception of a group as pure entity (an </a:t>
            </a:r>
            <a:r>
              <a:rPr lang="en-US" sz="1500" i="1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entitative</a:t>
            </a:r>
            <a:r>
              <a:rPr lang="en-US" sz="1500" i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group)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752871" y="3745592"/>
            <a:ext cx="4034224" cy="3437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1D3D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112" marR="0" lvl="7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3)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Similarity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mr-I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likeness to other members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747391" y="4164892"/>
            <a:ext cx="4046289" cy="4258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D1D3D4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112" marR="0" lvl="7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4)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Centrality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-</a:t>
            </a:r>
            <a:r>
              <a:rPr kumimoji="0" lang="en-US" sz="1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belonging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Title 8"/>
          <p:cNvSpPr txBox="1">
            <a:spLocks/>
          </p:cNvSpPr>
          <p:nvPr/>
        </p:nvSpPr>
        <p:spPr>
          <a:xfrm>
            <a:off x="971905" y="178976"/>
            <a:ext cx="1050190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</a:rPr>
              <a:t>Status of the Project – Visual User-interactive System</a:t>
            </a:r>
            <a:endParaRPr lang="en-US" sz="3600" b="1" dirty="0">
              <a:solidFill>
                <a:schemeClr val="accent2"/>
              </a:solidFill>
              <a:latin typeface="Corbel"/>
              <a:cs typeface="Corbe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6859" y="1112709"/>
            <a:ext cx="10905841" cy="93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90000"/>
              </a:lnSpc>
              <a:spcAft>
                <a:spcPts val="700"/>
              </a:spcAft>
            </a:pPr>
            <a:r>
              <a:rPr lang="en-US" sz="1600" dirty="0"/>
              <a:t>We believe that </a:t>
            </a:r>
            <a:r>
              <a:rPr lang="en-US" sz="1600" b="1" dirty="0"/>
              <a:t>unifying visual structures </a:t>
            </a:r>
            <a:r>
              <a:rPr lang="en-US" sz="1600" dirty="0"/>
              <a:t>can increase “perceived unity” of a energy housing community: </a:t>
            </a:r>
          </a:p>
          <a:p>
            <a:pPr marL="0" lvl="2">
              <a:lnSpc>
                <a:spcPct val="90000"/>
              </a:lnSpc>
              <a:spcAft>
                <a:spcPts val="700"/>
              </a:spcAft>
            </a:pPr>
            <a:r>
              <a:rPr lang="en-US" sz="1600" dirty="0"/>
              <a:t>	</a:t>
            </a:r>
            <a:r>
              <a:rPr lang="en-US" sz="1600" b="1" dirty="0"/>
              <a:t>Hypothesis 1: </a:t>
            </a:r>
            <a:r>
              <a:rPr lang="en-US" sz="1600" dirty="0"/>
              <a:t>Proximity &amp; enclosure positively affect perceived unity.  </a:t>
            </a:r>
          </a:p>
          <a:p>
            <a:pPr marL="0" lvl="2">
              <a:lnSpc>
                <a:spcPct val="90000"/>
              </a:lnSpc>
              <a:spcAft>
                <a:spcPts val="700"/>
              </a:spcAft>
            </a:pPr>
            <a:r>
              <a:rPr lang="en-US" sz="1600" dirty="0">
                <a:ea typeface="Calibri"/>
                <a:cs typeface="Corbel"/>
                <a:sym typeface="Calibri"/>
              </a:rPr>
              <a:t>	</a:t>
            </a:r>
            <a:r>
              <a:rPr lang="en-US" sz="1600" b="1" dirty="0">
                <a:ea typeface="Calibri"/>
                <a:cs typeface="Corbel"/>
                <a:sym typeface="Calibri"/>
              </a:rPr>
              <a:t>Hypothesis 2: </a:t>
            </a:r>
            <a:r>
              <a:rPr lang="en-US" sz="1600" dirty="0">
                <a:ea typeface="Calibri"/>
                <a:cs typeface="Corbel"/>
                <a:sym typeface="Calibri"/>
              </a:rPr>
              <a:t>Skewedness moderates the effect of ”unifying visual” structure on perceived unity.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2699" y="5061952"/>
            <a:ext cx="8097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700"/>
              </a:spcAft>
            </a:pPr>
            <a:r>
              <a:rPr lang="en-US" sz="1600" b="1" dirty="0"/>
              <a:t>Controlled Perceptual Experiments on M-</a:t>
            </a:r>
            <a:r>
              <a:rPr lang="en-US" sz="1600" b="1" dirty="0" err="1"/>
              <a:t>turk</a:t>
            </a:r>
            <a:r>
              <a:rPr lang="en-US" sz="1600" b="1" dirty="0"/>
              <a:t>:</a:t>
            </a:r>
            <a:endParaRPr lang="en-US" sz="1600" b="1" dirty="0">
              <a:ea typeface="Calibri"/>
              <a:cs typeface="Corbel"/>
              <a:sym typeface="Calibri"/>
            </a:endParaRPr>
          </a:p>
        </p:txBody>
      </p:sp>
      <p:pic>
        <p:nvPicPr>
          <p:cNvPr id="57" name="Picture 56" descr="gestalt-law-of-proximity-594c3dd45f9b58f0fc97f941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16" y="2527189"/>
            <a:ext cx="2176463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 descr="gestal-law-of-closure-594c3da45f9b58f0fc97eb12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01" y="3402131"/>
            <a:ext cx="2287558" cy="15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DV Centrality (vis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41018" r="3512" b="20188"/>
          <a:stretch/>
        </p:blipFill>
        <p:spPr>
          <a:xfrm>
            <a:off x="9757391" y="4200871"/>
            <a:ext cx="1948505" cy="35175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403977" y="5385343"/>
            <a:ext cx="11276403" cy="968708"/>
            <a:chOff x="280597" y="1307746"/>
            <a:chExt cx="11276403" cy="968708"/>
          </a:xfrm>
        </p:grpSpPr>
        <p:sp>
          <p:nvSpPr>
            <p:cNvPr id="61" name="Shape 388"/>
            <p:cNvSpPr/>
            <p:nvPr/>
          </p:nvSpPr>
          <p:spPr>
            <a:xfrm>
              <a:off x="10272054" y="1610372"/>
              <a:ext cx="1284946" cy="666082"/>
            </a:xfrm>
            <a:prstGeom prst="chevron">
              <a:avLst>
                <a:gd name="adj" fmla="val 0"/>
              </a:avLst>
            </a:prstGeom>
            <a:solidFill>
              <a:srgbClr val="E4E2E0"/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US" sz="1300" dirty="0">
                  <a:latin typeface="Calibri" charset="0"/>
                  <a:ea typeface="Calibri" charset="0"/>
                  <a:cs typeface="Calibri" charset="0"/>
                </a:rPr>
                <a:t>              Honor </a:t>
              </a:r>
            </a:p>
            <a:p>
              <a:pPr lvl="0" algn="ctr">
                <a:spcBef>
                  <a:spcPts val="0"/>
                </a:spcBef>
                <a:buNone/>
              </a:pPr>
              <a:r>
                <a:rPr lang="en-US" sz="1300" dirty="0">
                  <a:latin typeface="Calibri" charset="0"/>
                  <a:ea typeface="Calibri" charset="0"/>
                  <a:cs typeface="Calibri" charset="0"/>
                </a:rPr>
                <a:t>            code</a:t>
              </a:r>
              <a:endParaRPr sz="13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Shape 390"/>
            <p:cNvSpPr/>
            <p:nvPr/>
          </p:nvSpPr>
          <p:spPr>
            <a:xfrm>
              <a:off x="284585" y="1590944"/>
              <a:ext cx="947315" cy="678782"/>
            </a:xfrm>
            <a:prstGeom prst="homePlate">
              <a:avLst>
                <a:gd name="adj" fmla="val 50000"/>
              </a:avLst>
            </a:prstGeom>
            <a:solidFill>
              <a:srgbClr val="FFFFFF">
                <a:lumMod val="65000"/>
              </a:srgb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Consent Form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80597" y="1307746"/>
              <a:ext cx="252610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(I) Pre-Test</a:t>
              </a:r>
            </a:p>
          </p:txBody>
        </p:sp>
        <p:sp>
          <p:nvSpPr>
            <p:cNvPr id="64" name="Shape 388"/>
            <p:cNvSpPr/>
            <p:nvPr/>
          </p:nvSpPr>
          <p:spPr>
            <a:xfrm>
              <a:off x="837804" y="1590944"/>
              <a:ext cx="1397395" cy="678782"/>
            </a:xfrm>
            <a:prstGeom prst="chevron">
              <a:avLst>
                <a:gd name="adj" fmla="val 50000"/>
              </a:avLst>
            </a:prstGeom>
            <a:solidFill>
              <a:srgbClr val="756C66">
                <a:lumMod val="20000"/>
                <a:lumOff val="80000"/>
              </a:srgb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Graph Literacy</a:t>
              </a:r>
            </a:p>
          </p:txBody>
        </p:sp>
        <p:sp>
          <p:nvSpPr>
            <p:cNvPr id="65" name="Shape 388"/>
            <p:cNvSpPr/>
            <p:nvPr/>
          </p:nvSpPr>
          <p:spPr>
            <a:xfrm>
              <a:off x="2012810" y="1590944"/>
              <a:ext cx="1441590" cy="678782"/>
            </a:xfrm>
            <a:prstGeom prst="chevron">
              <a:avLst>
                <a:gd name="adj" fmla="val 50000"/>
              </a:avLst>
            </a:prstGeom>
            <a:solidFill>
              <a:srgbClr val="FFFFFF">
                <a:lumMod val="65000"/>
              </a:srgb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Scenario</a:t>
              </a:r>
            </a:p>
          </p:txBody>
        </p:sp>
        <p:sp>
          <p:nvSpPr>
            <p:cNvPr id="66" name="Shape 388"/>
            <p:cNvSpPr/>
            <p:nvPr/>
          </p:nvSpPr>
          <p:spPr>
            <a:xfrm>
              <a:off x="2873725" y="1578711"/>
              <a:ext cx="1114075" cy="691015"/>
            </a:xfrm>
            <a:prstGeom prst="chevron">
              <a:avLst>
                <a:gd name="adj" fmla="val 50000"/>
              </a:avLst>
            </a:prstGeom>
            <a:solidFill>
              <a:srgbClr val="F2DCDB"/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IV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kern="0" dirty="0">
                  <a:solidFill>
                    <a:sysClr val="windowText" lastClr="000000"/>
                  </a:solidFill>
                  <a:latin typeface="Calibri" charset="0"/>
                  <a:ea typeface="Calibri" charset="0"/>
                  <a:cs typeface="Calibri" charset="0"/>
                </a:rPr>
                <a:t>IV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IV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012810" y="1307746"/>
              <a:ext cx="215037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(</a:t>
              </a:r>
              <a:r>
                <a:rPr lang="en-US" sz="13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II</a:t>
              </a: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) Test and Visual Stimuli</a:t>
              </a:r>
            </a:p>
          </p:txBody>
        </p:sp>
        <p:sp>
          <p:nvSpPr>
            <p:cNvPr id="69" name="Shape 388"/>
            <p:cNvSpPr/>
            <p:nvPr/>
          </p:nvSpPr>
          <p:spPr>
            <a:xfrm>
              <a:off x="4302657" y="1584971"/>
              <a:ext cx="1361543" cy="678782"/>
            </a:xfrm>
            <a:prstGeom prst="chevron">
              <a:avLst>
                <a:gd name="adj" fmla="val 50000"/>
              </a:avLst>
            </a:prstGeom>
            <a:solidFill>
              <a:srgbClr val="756C66">
                <a:lumMod val="20000"/>
                <a:lumOff val="80000"/>
              </a:srgb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Recall</a:t>
              </a:r>
            </a:p>
          </p:txBody>
        </p:sp>
        <p:sp>
          <p:nvSpPr>
            <p:cNvPr id="71" name="Shape 388"/>
            <p:cNvSpPr/>
            <p:nvPr/>
          </p:nvSpPr>
          <p:spPr>
            <a:xfrm>
              <a:off x="5106927" y="1578711"/>
              <a:ext cx="1504997" cy="691015"/>
            </a:xfrm>
            <a:prstGeom prst="chevron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algn="ctr" defTabSz="914400"/>
              <a:r>
                <a:rPr lang="en-US" sz="1300" kern="0" dirty="0">
                  <a:solidFill>
                    <a:sysClr val="windowText" lastClr="000000"/>
                  </a:solidFill>
                  <a:latin typeface="Calibri" charset="0"/>
                  <a:ea typeface="Calibri" charset="0"/>
                  <a:cs typeface="Calibri" charset="0"/>
                </a:rPr>
                <a:t>One-shot Game</a:t>
              </a:r>
            </a:p>
          </p:txBody>
        </p:sp>
        <p:sp>
          <p:nvSpPr>
            <p:cNvPr id="72" name="Shape 388"/>
            <p:cNvSpPr/>
            <p:nvPr/>
          </p:nvSpPr>
          <p:spPr>
            <a:xfrm>
              <a:off x="6385690" y="1597671"/>
              <a:ext cx="1420034" cy="678782"/>
            </a:xfrm>
            <a:prstGeom prst="chevron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Graph Tagging</a:t>
              </a:r>
            </a:p>
          </p:txBody>
        </p:sp>
        <p:sp>
          <p:nvSpPr>
            <p:cNvPr id="73" name="Shape 388"/>
            <p:cNvSpPr/>
            <p:nvPr/>
          </p:nvSpPr>
          <p:spPr>
            <a:xfrm>
              <a:off x="7310788" y="1603644"/>
              <a:ext cx="1703872" cy="672810"/>
            </a:xfrm>
            <a:prstGeom prst="chevron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Graph Comparison</a:t>
              </a:r>
            </a:p>
          </p:txBody>
        </p:sp>
        <p:sp>
          <p:nvSpPr>
            <p:cNvPr id="74" name="Shape 388"/>
            <p:cNvSpPr/>
            <p:nvPr/>
          </p:nvSpPr>
          <p:spPr>
            <a:xfrm>
              <a:off x="8788810" y="1610371"/>
              <a:ext cx="2052214" cy="666082"/>
            </a:xfrm>
            <a:prstGeom prst="chevron">
              <a:avLst>
                <a:gd name="adj" fmla="val 50000"/>
              </a:avLst>
            </a:prstGeom>
            <a:solidFill>
              <a:srgbClr val="756C66">
                <a:lumMod val="20000"/>
                <a:lumOff val="80000"/>
              </a:srgbClr>
            </a:solidFill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Personality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kern="0" dirty="0">
                  <a:solidFill>
                    <a:sysClr val="windowText" lastClr="000000"/>
                  </a:solidFill>
                  <a:latin typeface="Calibri" charset="0"/>
                  <a:ea typeface="Calibri" charset="0"/>
                  <a:cs typeface="Calibri" charset="0"/>
                </a:rPr>
                <a:t>Energy Behaviors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Housing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kern="0" dirty="0">
                  <a:solidFill>
                    <a:sysClr val="windowText" lastClr="000000"/>
                  </a:solidFill>
                  <a:latin typeface="Calibri" charset="0"/>
                  <a:ea typeface="Calibri" charset="0"/>
                  <a:cs typeface="Calibri" charset="0"/>
                </a:rPr>
                <a:t>Demographics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203019" y="1307746"/>
              <a:ext cx="160270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(</a:t>
              </a:r>
              <a:r>
                <a:rPr lang="en-US" sz="1300" kern="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III</a:t>
              </a: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) Exploration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88810" y="1307746"/>
              <a:ext cx="160270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(</a:t>
              </a:r>
              <a:r>
                <a:rPr lang="en-US" sz="13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IV</a:t>
              </a: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) Post-Test</a:t>
              </a:r>
            </a:p>
          </p:txBody>
        </p:sp>
        <p:sp>
          <p:nvSpPr>
            <p:cNvPr id="67" name="Shape 388"/>
            <p:cNvSpPr/>
            <p:nvPr/>
          </p:nvSpPr>
          <p:spPr>
            <a:xfrm>
              <a:off x="3504890" y="1584971"/>
              <a:ext cx="1219509" cy="678782"/>
            </a:xfrm>
            <a:prstGeom prst="chevron">
              <a:avLst>
                <a:gd name="adj" fmla="val 50000"/>
              </a:avLst>
            </a:prstGeom>
            <a:solidFill>
              <a:srgbClr val="D99694"/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1650" tIns="81650" rIns="81650" bIns="81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DV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kern="0" dirty="0">
                  <a:solidFill>
                    <a:sysClr val="windowText" lastClr="000000"/>
                  </a:solidFill>
                  <a:latin typeface="Calibri" charset="0"/>
                  <a:ea typeface="Calibri" charset="0"/>
                  <a:cs typeface="Calibri" charset="0"/>
                </a:rPr>
                <a:t>DV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DV 3</a:t>
              </a: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>
            <a:off x="3691770" y="5804797"/>
            <a:ext cx="393333" cy="0"/>
          </a:xfrm>
          <a:prstGeom prst="straightConnector1">
            <a:avLst/>
          </a:prstGeom>
          <a:solidFill>
            <a:srgbClr val="756C66">
              <a:lumMod val="20000"/>
              <a:lumOff val="80000"/>
            </a:srgbClr>
          </a:solidFill>
          <a:ln w="38100" cap="flat" cmpd="sng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" name="Straight Arrow Connector 80"/>
          <p:cNvCxnSpPr/>
          <p:nvPr/>
        </p:nvCxnSpPr>
        <p:spPr>
          <a:xfrm>
            <a:off x="3691770" y="5995297"/>
            <a:ext cx="393333" cy="0"/>
          </a:xfrm>
          <a:prstGeom prst="straightConnector1">
            <a:avLst/>
          </a:prstGeom>
          <a:solidFill>
            <a:srgbClr val="756C66">
              <a:lumMod val="20000"/>
              <a:lumOff val="80000"/>
            </a:srgbClr>
          </a:solidFill>
          <a:ln w="38100" cap="flat" cmpd="sng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Straight Arrow Connector 81"/>
          <p:cNvCxnSpPr/>
          <p:nvPr/>
        </p:nvCxnSpPr>
        <p:spPr>
          <a:xfrm>
            <a:off x="3691770" y="6198497"/>
            <a:ext cx="393333" cy="0"/>
          </a:xfrm>
          <a:prstGeom prst="straightConnector1">
            <a:avLst/>
          </a:prstGeom>
          <a:solidFill>
            <a:srgbClr val="756C66">
              <a:lumMod val="20000"/>
              <a:lumOff val="80000"/>
            </a:srgbClr>
          </a:solidFill>
          <a:ln w="38100" cap="flat" cmpd="sng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Rectangle 1"/>
          <p:cNvSpPr/>
          <p:nvPr/>
        </p:nvSpPr>
        <p:spPr>
          <a:xfrm>
            <a:off x="496117" y="4759202"/>
            <a:ext cx="48632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90000"/>
              </a:lnSpc>
              <a:spcAft>
                <a:spcPts val="700"/>
              </a:spcAft>
            </a:pPr>
            <a:r>
              <a:rPr lang="en-US" sz="1200" b="1" dirty="0"/>
              <a:t>Control Variables (</a:t>
            </a:r>
            <a:r>
              <a:rPr lang="en-US" sz="1200" b="1" dirty="0" err="1"/>
              <a:t>Cov</a:t>
            </a:r>
            <a:r>
              <a:rPr lang="en-US" sz="1200" b="1" dirty="0"/>
              <a:t>.): </a:t>
            </a:r>
            <a:r>
              <a:rPr lang="en-US" sz="1200" dirty="0"/>
              <a:t>Energy routines, Personality type, Graph literacy</a:t>
            </a:r>
            <a:endParaRPr lang="en-US" sz="1200" b="1" dirty="0">
              <a:ea typeface="Calibri"/>
              <a:cs typeface="Corbel"/>
              <a:sym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7965" y="6458072"/>
            <a:ext cx="67365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Algorithm for visualizations (D3.js):</a:t>
            </a:r>
            <a:r>
              <a:rPr lang="en-US" sz="1300" dirty="0"/>
              <a:t> </a:t>
            </a:r>
            <a:r>
              <a:rPr lang="en-US" sz="1300" dirty="0">
                <a:hlinkClick r:id="rId6"/>
              </a:rPr>
              <a:t>https://xdanielsb.github.io/Energy/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1253</Words>
  <Application>Microsoft Office PowerPoint</Application>
  <PresentationFormat>Widescreen</PresentationFormat>
  <Paragraphs>275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MS PGothic</vt:lpstr>
      <vt:lpstr>MS PGothic</vt:lpstr>
      <vt:lpstr>Arial</vt:lpstr>
      <vt:lpstr>Calibri</vt:lpstr>
      <vt:lpstr>Calibri Light</vt:lpstr>
      <vt:lpstr>Corbel</vt:lpstr>
      <vt:lpstr>Helvetica</vt:lpstr>
      <vt:lpstr>Wingdings</vt:lpstr>
      <vt:lpstr>Office Theme</vt:lpstr>
      <vt:lpstr>PowerPoint Presentation</vt:lpstr>
      <vt:lpstr>Project Aims</vt:lpstr>
      <vt:lpstr>Status of the Project – Field implementation in 5 S&amp;CC</vt:lpstr>
      <vt:lpstr>Status of the Project –Baseline Data</vt:lpstr>
      <vt:lpstr>Status of the Project – Community-based Feedback</vt:lpstr>
      <vt:lpstr>Status of the Project - Learning-based Feedback</vt:lpstr>
      <vt:lpstr>PowerPoint Presentation</vt:lpstr>
      <vt:lpstr>PowerPoint Presentation</vt:lpstr>
      <vt:lpstr>PowerPoint Presentation</vt:lpstr>
      <vt:lpstr>Status of the Project – Visual User-interactive System</vt:lpstr>
      <vt:lpstr>PowerPoint Presentation</vt:lpstr>
      <vt:lpstr>Status of the Project – Verbal User-interactive System</vt:lpstr>
      <vt:lpstr>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F. Harding</dc:creator>
  <cp:lastModifiedBy>Sean F. Harding</cp:lastModifiedBy>
  <cp:revision>4</cp:revision>
  <dcterms:created xsi:type="dcterms:W3CDTF">2018-04-05T18:21:39Z</dcterms:created>
  <dcterms:modified xsi:type="dcterms:W3CDTF">2018-04-05T18:32:11Z</dcterms:modified>
</cp:coreProperties>
</file>