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6"/>
  </p:notesMasterIdLst>
  <p:sldIdLst>
    <p:sldId id="269" r:id="rId2"/>
    <p:sldId id="270" r:id="rId3"/>
    <p:sldId id="272" r:id="rId4"/>
    <p:sldId id="274"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4" autoAdjust="0"/>
    <p:restoredTop sz="37226" autoAdjust="0"/>
  </p:normalViewPr>
  <p:slideViewPr>
    <p:cSldViewPr snapToGrid="0" snapToObjects="1">
      <p:cViewPr>
        <p:scale>
          <a:sx n="120" d="100"/>
          <a:sy n="120" d="100"/>
        </p:scale>
        <p:origin x="1264" y="-1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BRIEFLY INTRODUCE YOURSELF AND YOUR</a:t>
            </a:r>
            <a:r>
              <a:rPr lang="en-US" b="1" baseline="0" dirty="0" smtClean="0"/>
              <a:t> INVESTIGATORS (10 sec slide)</a:t>
            </a:r>
          </a:p>
          <a:p>
            <a:endParaRPr lang="en-US" dirty="0"/>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9530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 brief background:</a:t>
            </a:r>
            <a:r>
              <a:rPr lang="en-US" b="1" baseline="0" dirty="0" smtClean="0"/>
              <a:t> P</a:t>
            </a:r>
            <a:r>
              <a:rPr lang="en-US" b="1" dirty="0" smtClean="0"/>
              <a:t>lease describe the</a:t>
            </a:r>
            <a:r>
              <a:rPr lang="en-US" b="1" baseline="0" dirty="0" smtClean="0"/>
              <a:t> problem you are addressing and why it is important (20sec slide) </a:t>
            </a:r>
            <a:r>
              <a:rPr lang="en-US" dirty="0" smtClean="0"/>
              <a:t>Describe the aims of this project and how you plan to address them in collaboration with your community partners and in a specified community.</a:t>
            </a:r>
          </a:p>
          <a:p>
            <a:endParaRPr lang="en-US" b="1" baseline="0" dirty="0" smtClean="0"/>
          </a:p>
          <a:p>
            <a:endParaRPr lang="en-US" b="1" baseline="0" dirty="0" smtClean="0"/>
          </a:p>
          <a:p>
            <a:pPr marL="171450" indent="-171450">
              <a:buFontTx/>
              <a:buChar char="-"/>
            </a:pPr>
            <a:r>
              <a:rPr lang="en-US" sz="1200" kern="1200" dirty="0" smtClean="0">
                <a:solidFill>
                  <a:schemeClr val="tx1"/>
                </a:solidFill>
                <a:effectLst/>
                <a:latin typeface="+mn-lt"/>
                <a:ea typeface="+mn-ea"/>
                <a:cs typeface="+mn-cs"/>
              </a:rPr>
              <a:t>As extreme events like Hurricanes Harvey,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Irma, and Maria revealed, coastal infrastructure is ill-equipped to deal with the impacts of extreme weather-related events. </a:t>
            </a:r>
          </a:p>
          <a:p>
            <a:pPr marL="171450" indent="-171450">
              <a:buFontTx/>
              <a:buChar cha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 City managers and mayors have begun making new investments in industry-based smart systems—such as sensors, data analytics, and communication technologies</a:t>
            </a:r>
            <a:r>
              <a:rPr lang="en-US" dirty="0" smtClean="0">
                <a:effectLst/>
              </a:rPr>
              <a:t> BUT</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smtClean="0">
              <a:effectLst/>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 new climate reality demands smart systems innovations that go beyond just the technologies of digital gadgets, data analytics, and quantification. Communities need smart systems that empower people by giving them access to robust visualization and SETS decision-support tools,</a:t>
            </a:r>
            <a:r>
              <a:rPr lang="en-US" sz="1200" kern="1200" baseline="0" dirty="0" smtClean="0">
                <a:solidFill>
                  <a:schemeClr val="tx1"/>
                </a:solidFill>
                <a:effectLst/>
                <a:latin typeface="+mn-lt"/>
                <a:ea typeface="+mn-ea"/>
                <a:cs typeface="+mn-cs"/>
              </a:rPr>
              <a:t> that </a:t>
            </a:r>
            <a:r>
              <a:rPr lang="en-US" sz="1200" kern="1200" dirty="0" smtClean="0">
                <a:solidFill>
                  <a:schemeClr val="tx1"/>
                </a:solidFill>
                <a:effectLst/>
                <a:latin typeface="+mn-lt"/>
                <a:ea typeface="+mn-ea"/>
                <a:cs typeface="+mn-cs"/>
              </a:rPr>
              <a:t>expand their capacity to envision future strategies over longer time horizons and facilitate sustainable and resilient transitions in an increasingly unpredictable future.</a:t>
            </a:r>
            <a:r>
              <a:rPr lang="en-US" dirty="0" smtClean="0">
                <a:effectLst/>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Integrated</a:t>
            </a:r>
            <a:r>
              <a:rPr lang="en-US" sz="1200" kern="1200" baseline="0" dirty="0" smtClean="0">
                <a:solidFill>
                  <a:schemeClr val="tx1"/>
                </a:solidFill>
                <a:effectLst/>
                <a:latin typeface="+mn-lt"/>
                <a:ea typeface="+mn-ea"/>
                <a:cs typeface="+mn-cs"/>
              </a:rPr>
              <a:t> research concept: </a:t>
            </a:r>
            <a:r>
              <a:rPr lang="en-US" sz="1200" kern="1200" dirty="0" smtClean="0">
                <a:solidFill>
                  <a:schemeClr val="tx1"/>
                </a:solidFill>
                <a:effectLst/>
                <a:latin typeface="+mn-lt"/>
                <a:ea typeface="+mn-ea"/>
                <a:cs typeface="+mn-cs"/>
              </a:rPr>
              <a:t>How can disciplinary- and domain-specific data about emerging risks and vulnerabilities be turned into integrated knowledge from a social-ecological-technological systems (SETS) perspective that communities can interact with and use in support of meaningful collaborations, networks, and anticipatory actions in their cities? </a:t>
            </a:r>
          </a:p>
          <a:p>
            <a:pPr marL="171450" indent="-171450">
              <a:buFontTx/>
              <a:buChar char="-"/>
            </a:pP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In this</a:t>
            </a:r>
            <a:r>
              <a:rPr lang="en-US" sz="1200" kern="1200" baseline="0" dirty="0" smtClean="0">
                <a:solidFill>
                  <a:schemeClr val="tx1"/>
                </a:solidFill>
                <a:effectLst/>
                <a:latin typeface="+mn-lt"/>
                <a:ea typeface="+mn-ea"/>
                <a:cs typeface="+mn-cs"/>
              </a:rPr>
              <a:t> Planning Grant we aim to c</a:t>
            </a:r>
            <a:r>
              <a:rPr lang="en-US" sz="1200" kern="1200" dirty="0" smtClean="0">
                <a:solidFill>
                  <a:schemeClr val="tx1"/>
                </a:solidFill>
                <a:effectLst/>
                <a:latin typeface="+mn-lt"/>
                <a:ea typeface="+mn-ea"/>
                <a:cs typeface="+mn-cs"/>
              </a:rPr>
              <a:t>onnect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concepts and expertise from visualization and information technology, science and technology studies, engineering, and urban planning to develop a SETS Knowledge System</a:t>
            </a:r>
            <a:r>
              <a:rPr lang="en-US" sz="1200" kern="1200" baseline="0" dirty="0" smtClean="0">
                <a:solidFill>
                  <a:schemeClr val="tx1"/>
                </a:solidFill>
                <a:effectLst/>
                <a:latin typeface="+mn-lt"/>
                <a:ea typeface="+mn-ea"/>
                <a:cs typeface="+mn-cs"/>
              </a:rPr>
              <a:t> that integrates a </a:t>
            </a:r>
            <a:r>
              <a:rPr lang="en-US" sz="1200" kern="1200" dirty="0" smtClean="0">
                <a:solidFill>
                  <a:schemeClr val="tx1"/>
                </a:solidFill>
                <a:effectLst/>
                <a:latin typeface="+mn-lt"/>
                <a:ea typeface="+mn-ea"/>
                <a:cs typeface="+mn-cs"/>
              </a:rPr>
              <a:t>SETS Visualization Platform with the</a:t>
            </a:r>
            <a:r>
              <a:rPr lang="en-US" sz="1200" kern="1200" baseline="0" dirty="0" smtClean="0">
                <a:solidFill>
                  <a:schemeClr val="tx1"/>
                </a:solidFill>
                <a:effectLst/>
                <a:latin typeface="+mn-lt"/>
                <a:ea typeface="+mn-ea"/>
                <a:cs typeface="+mn-cs"/>
              </a:rPr>
              <a:t> community and </a:t>
            </a:r>
            <a:r>
              <a:rPr lang="en-US" sz="1200" kern="1200" dirty="0" smtClean="0">
                <a:solidFill>
                  <a:schemeClr val="tx1"/>
                </a:solidFill>
                <a:effectLst/>
                <a:latin typeface="+mn-lt"/>
                <a:ea typeface="+mn-ea"/>
                <a:cs typeface="+mn-cs"/>
              </a:rPr>
              <a:t>their knowledge, ideas, and networks (RC2 Hubs) through a hybrid interface (Innovation Space) in Miami, San Juan,</a:t>
            </a:r>
            <a:r>
              <a:rPr lang="en-US" sz="1200" kern="1200" baseline="0" dirty="0" smtClean="0">
                <a:solidFill>
                  <a:schemeClr val="tx1"/>
                </a:solidFill>
                <a:effectLst/>
                <a:latin typeface="+mn-lt"/>
                <a:ea typeface="+mn-ea"/>
                <a:cs typeface="+mn-cs"/>
              </a:rPr>
              <a:t> and Baltimore.</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118790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b="1" baseline="0" dirty="0" smtClean="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162811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mc:AlternateContent xmlns:mc="http://schemas.openxmlformats.org/markup-compatibility/2006" xmlns:p14="http://schemas.microsoft.com/office/powerpoint/2010/main">
    <mc:Choice Requires="p14">
      <p:transition p14:dur="300" advClick="0" advTm="30000">
        <p:push dir="u"/>
      </p:transition>
    </mc:Choice>
    <mc:Fallback xmlns="">
      <p:transition advClick="0" advTm="30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mc:AlternateContent xmlns:mc="http://schemas.openxmlformats.org/markup-compatibility/2006" xmlns:p14="http://schemas.microsoft.com/office/powerpoint/2010/main">
    <mc:Choice Requires="p14">
      <p:transition p14:dur="300" advClick="0" advTm="30000">
        <p:push dir="u"/>
      </p:transition>
    </mc:Choice>
    <mc:Fallback xmlns="">
      <p:transition advClick="0" advTm="3000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mc:AlternateContent xmlns:mc="http://schemas.openxmlformats.org/markup-compatibility/2006" xmlns:p14="http://schemas.microsoft.com/office/powerpoint/2010/main">
    <mc:Choice Requires="p14">
      <p:transition p14:dur="300" advClick="0" advTm="30000">
        <p:push dir="u"/>
      </p:transition>
    </mc:Choice>
    <mc:Fallback xmlns="">
      <p:transition advClick="0" advTm="30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mc:AlternateContent xmlns:mc="http://schemas.openxmlformats.org/markup-compatibility/2006" xmlns:p14="http://schemas.microsoft.com/office/powerpoint/2010/main">
    <mc:Choice Requires="p14">
      <p:transition p14:dur="300" advClick="0" advTm="30000">
        <p:push dir="u"/>
      </p:transition>
    </mc:Choice>
    <mc:Fallback xmlns="">
      <p:transition advClick="0" advTm="30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mc:AlternateContent xmlns:mc="http://schemas.openxmlformats.org/markup-compatibility/2006" xmlns:p14="http://schemas.microsoft.com/office/powerpoint/2010/main">
    <mc:Choice Requires="p14">
      <p:transition p14:dur="300" advClick="0" advTm="30000">
        <p:push dir="u"/>
      </p:transition>
    </mc:Choice>
    <mc:Fallback xmlns="">
      <p:transition advClick="0" advTm="30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mc:AlternateContent xmlns:mc="http://schemas.openxmlformats.org/markup-compatibility/2006" xmlns:p14="http://schemas.microsoft.com/office/powerpoint/2010/main">
    <mc:Choice Requires="p14">
      <p:transition p14:dur="300" advClick="0" advTm="30000">
        <p:push dir="u"/>
      </p:transition>
    </mc:Choice>
    <mc:Fallback xmlns="">
      <p:transition advClick="0" advTm="30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mc:AlternateContent xmlns:mc="http://schemas.openxmlformats.org/markup-compatibility/2006" xmlns:p14="http://schemas.microsoft.com/office/powerpoint/2010/main">
    <mc:Choice Requires="p14">
      <p:transition p14:dur="300" advClick="0" advTm="30000">
        <p:push dir="u"/>
      </p:transition>
    </mc:Choice>
    <mc:Fallback xmlns="">
      <p:transition advClick="0" advTm="30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mc:AlternateContent xmlns:mc="http://schemas.openxmlformats.org/markup-compatibility/2006" xmlns:p14="http://schemas.microsoft.com/office/powerpoint/2010/main">
    <mc:Choice Requires="p14">
      <p:transition p14:dur="300" advClick="0" advTm="30000">
        <p:push dir="u"/>
      </p:transition>
    </mc:Choice>
    <mc:Fallback xmlns="">
      <p:transition advClick="0" advTm="3000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mc:AlternateContent xmlns:mc="http://schemas.openxmlformats.org/markup-compatibility/2006" xmlns:p14="http://schemas.microsoft.com/office/powerpoint/2010/main">
    <mc:Choice Requires="p14">
      <p:transition p14:dur="300" advClick="0" advTm="30000">
        <p:push dir="u"/>
      </p:transition>
    </mc:Choice>
    <mc:Fallback xmlns="">
      <p:transition advClick="0" advTm="3000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mc:AlternateContent xmlns:mc="http://schemas.openxmlformats.org/markup-compatibility/2006" xmlns:p14="http://schemas.microsoft.com/office/powerpoint/2010/main">
    <mc:Choice Requires="p14">
      <p:transition p14:dur="300" advClick="0" advTm="30000">
        <p:push dir="u"/>
      </p:transition>
    </mc:Choice>
    <mc:Fallback xmlns="">
      <p:transition advClick="0" advTm="3000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mc:AlternateContent xmlns:mc="http://schemas.openxmlformats.org/markup-compatibility/2006" xmlns:p14="http://schemas.microsoft.com/office/powerpoint/2010/main">
    <mc:Choice Requires="p14">
      <p:transition p14:dur="300" advClick="0" advTm="30000">
        <p:push dir="u"/>
      </p:transition>
    </mc:Choice>
    <mc:Fallback xmlns="">
      <p:transition advClick="0" advTm="30000">
        <p:push dir="u"/>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3/14/18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p14:dur="300" advClick="0" advTm="30000">
        <p:push dir="u"/>
      </p:transition>
    </mc:Choice>
    <mc:Fallback xmlns="">
      <p:transition advClick="0" advTm="30000">
        <p:push dir="u"/>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png"/><Relationship Id="rId6" Type="http://schemas.microsoft.com/office/2007/relationships/hdphoto" Target="../media/hdphoto2.wdp"/><Relationship Id="rId7" Type="http://schemas.openxmlformats.org/officeDocument/2006/relationships/image" Target="../media/image3.png"/><Relationship Id="rId8" Type="http://schemas.openxmlformats.org/officeDocument/2006/relationships/image" Target="../media/image4.jpg"/><Relationship Id="rId9" Type="http://schemas.openxmlformats.org/officeDocument/2006/relationships/image" Target="../media/image5.jpg"/><Relationship Id="rId10" Type="http://schemas.openxmlformats.org/officeDocument/2006/relationships/image" Target="../media/image6.png"/><Relationship Id="rId11"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331AEE49-FF5E-AA4A-8731-F6F850307C2C}"/>
              </a:ext>
            </a:extLst>
          </p:cNvPr>
          <p:cNvPicPr>
            <a:picLocks noChangeAspect="1"/>
          </p:cNvPicPr>
          <p:nvPr/>
        </p:nvPicPr>
        <p:blipFill rotWithShape="1">
          <a:blip r:embed="rId3">
            <a:alphaModFix amt="33000"/>
            <a:extLst>
              <a:ext uri="{BEBA8EAE-BF5A-486C-A8C5-ECC9F3942E4B}">
                <a14:imgProps xmlns:a14="http://schemas.microsoft.com/office/drawing/2010/main">
                  <a14:imgLayer r:embed="rId4">
                    <a14:imgEffect>
                      <a14:saturation sat="46000"/>
                    </a14:imgEffect>
                  </a14:imgLayer>
                </a14:imgProps>
              </a:ext>
            </a:extLst>
          </a:blip>
          <a:srcRect b="-293"/>
          <a:stretch/>
        </p:blipFill>
        <p:spPr>
          <a:xfrm>
            <a:off x="-3773" y="296776"/>
            <a:ext cx="9144000" cy="1631227"/>
          </a:xfrm>
          <a:prstGeom prst="rect">
            <a:avLst/>
          </a:prstGeom>
        </p:spPr>
      </p:pic>
      <p:sp>
        <p:nvSpPr>
          <p:cNvPr id="9" name="Title 1"/>
          <p:cNvSpPr txBox="1">
            <a:spLocks/>
          </p:cNvSpPr>
          <p:nvPr/>
        </p:nvSpPr>
        <p:spPr>
          <a:xfrm>
            <a:off x="417095" y="1712202"/>
            <a:ext cx="8519971" cy="2038350"/>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200" b="1" dirty="0" smtClean="0">
                <a:solidFill>
                  <a:schemeClr val="accent2"/>
                </a:solidFill>
                <a:effectLst/>
              </a:rPr>
              <a:t>PG: Building Resilient Coastal Cities (RC2) through Smart and Connected Communities</a:t>
            </a:r>
          </a:p>
          <a:p>
            <a:r>
              <a:rPr lang="en-US" sz="3200" b="1" dirty="0" smtClean="0">
                <a:solidFill>
                  <a:schemeClr val="accent2"/>
                </a:solidFill>
                <a:effectLst/>
              </a:rPr>
              <a:t> NSF Award [#</a:t>
            </a:r>
            <a:r>
              <a:rPr lang="is-IS" sz="3200" dirty="0" smtClean="0">
                <a:solidFill>
                  <a:srgbClr val="C00000"/>
                </a:solidFill>
                <a:effectLst/>
              </a:rPr>
              <a:t>1737626</a:t>
            </a:r>
            <a:r>
              <a:rPr lang="en-US" sz="3200" b="1" dirty="0" smtClean="0">
                <a:solidFill>
                  <a:schemeClr val="accent2"/>
                </a:solidFill>
                <a:effectLst/>
              </a:rPr>
              <a:t>]</a:t>
            </a:r>
            <a:endParaRPr lang="en-US" sz="3200" b="1" dirty="0">
              <a:solidFill>
                <a:schemeClr val="accent2"/>
              </a:solidFill>
              <a:effectLst/>
            </a:endParaRPr>
          </a:p>
        </p:txBody>
      </p:sp>
      <p:sp>
        <p:nvSpPr>
          <p:cNvPr id="10" name="Subtitle 3"/>
          <p:cNvSpPr txBox="1">
            <a:spLocks/>
          </p:cNvSpPr>
          <p:nvPr/>
        </p:nvSpPr>
        <p:spPr>
          <a:xfrm>
            <a:off x="308241" y="4075913"/>
            <a:ext cx="8737678" cy="248941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800" b="1" dirty="0" smtClean="0">
                <a:solidFill>
                  <a:srgbClr val="2F5897"/>
                </a:solidFill>
              </a:rPr>
              <a:t>Nancy Grimm (PI), </a:t>
            </a:r>
            <a:r>
              <a:rPr lang="en-US" sz="1800" dirty="0" smtClean="0">
                <a:solidFill>
                  <a:srgbClr val="2F5897"/>
                </a:solidFill>
              </a:rPr>
              <a:t>Arizona State University; </a:t>
            </a:r>
            <a:r>
              <a:rPr lang="en-US" sz="1800" b="1" dirty="0" smtClean="0">
                <a:solidFill>
                  <a:srgbClr val="2F5897"/>
                </a:solidFill>
              </a:rPr>
              <a:t>Tischa A. Muñoz-Erickson (Co-PI), </a:t>
            </a:r>
            <a:r>
              <a:rPr lang="en-US" sz="1800" dirty="0" smtClean="0">
                <a:solidFill>
                  <a:srgbClr val="2F5897"/>
                </a:solidFill>
              </a:rPr>
              <a:t>USDA Forest Service, International Institute of Tropical Forestry; </a:t>
            </a:r>
            <a:r>
              <a:rPr lang="en-US" sz="1800" b="1" dirty="0" smtClean="0">
                <a:solidFill>
                  <a:srgbClr val="2F5897"/>
                </a:solidFill>
              </a:rPr>
              <a:t>Tiffany </a:t>
            </a:r>
            <a:r>
              <a:rPr lang="en-US" sz="1800" b="1" dirty="0" err="1" smtClean="0">
                <a:solidFill>
                  <a:srgbClr val="2F5897"/>
                </a:solidFill>
              </a:rPr>
              <a:t>Troxler</a:t>
            </a:r>
            <a:r>
              <a:rPr lang="en-US" sz="1800" b="1" dirty="0" smtClean="0">
                <a:solidFill>
                  <a:srgbClr val="2F5897"/>
                </a:solidFill>
              </a:rPr>
              <a:t> (Co-PI), </a:t>
            </a:r>
            <a:r>
              <a:rPr lang="en-US" sz="1800" dirty="0" smtClean="0">
                <a:solidFill>
                  <a:srgbClr val="2F5897"/>
                </a:solidFill>
              </a:rPr>
              <a:t>Florida International University; </a:t>
            </a:r>
            <a:r>
              <a:rPr lang="en-US" sz="1800" b="1" dirty="0" smtClean="0">
                <a:solidFill>
                  <a:srgbClr val="2F5897"/>
                </a:solidFill>
              </a:rPr>
              <a:t>Claire Welty (Co-PI), </a:t>
            </a:r>
            <a:r>
              <a:rPr lang="en-US" sz="1800" dirty="0" smtClean="0">
                <a:solidFill>
                  <a:srgbClr val="2F5897"/>
                </a:solidFill>
              </a:rPr>
              <a:t>University of Maryland, Baltimore County; </a:t>
            </a:r>
            <a:r>
              <a:rPr lang="en-US" sz="1800" b="1" dirty="0" smtClean="0">
                <a:solidFill>
                  <a:srgbClr val="2F5897"/>
                </a:solidFill>
              </a:rPr>
              <a:t>Mathieu </a:t>
            </a:r>
            <a:r>
              <a:rPr lang="en-US" sz="1800" b="1" dirty="0" err="1" smtClean="0">
                <a:solidFill>
                  <a:srgbClr val="2F5897"/>
                </a:solidFill>
              </a:rPr>
              <a:t>Feagan</a:t>
            </a:r>
            <a:r>
              <a:rPr lang="en-US" sz="1800" b="1" dirty="0" smtClean="0">
                <a:solidFill>
                  <a:srgbClr val="2F5897"/>
                </a:solidFill>
              </a:rPr>
              <a:t> (Co-PI), </a:t>
            </a:r>
            <a:r>
              <a:rPr lang="en-US" sz="1800" dirty="0" smtClean="0">
                <a:solidFill>
                  <a:srgbClr val="2F5897"/>
                </a:solidFill>
              </a:rPr>
              <a:t>Arizona State University; </a:t>
            </a:r>
            <a:r>
              <a:rPr lang="en-US" sz="1800" b="1" dirty="0" smtClean="0">
                <a:solidFill>
                  <a:srgbClr val="2F5897"/>
                </a:solidFill>
              </a:rPr>
              <a:t>Pablo Méndez </a:t>
            </a:r>
            <a:r>
              <a:rPr lang="en-US" sz="1800" b="1" dirty="0" err="1" smtClean="0">
                <a:solidFill>
                  <a:srgbClr val="2F5897"/>
                </a:solidFill>
              </a:rPr>
              <a:t>Lázaro</a:t>
            </a:r>
            <a:r>
              <a:rPr lang="en-US" sz="1800" dirty="0" smtClean="0">
                <a:solidFill>
                  <a:srgbClr val="2F5897"/>
                </a:solidFill>
              </a:rPr>
              <a:t>, University of Puerto Rico, Medical Sciences; </a:t>
            </a:r>
            <a:r>
              <a:rPr lang="en-US" sz="1800" b="1" dirty="0" smtClean="0">
                <a:solidFill>
                  <a:srgbClr val="2F5897"/>
                </a:solidFill>
              </a:rPr>
              <a:t>Clark Miller, </a:t>
            </a:r>
            <a:r>
              <a:rPr lang="en-US" sz="1800" dirty="0" smtClean="0">
                <a:solidFill>
                  <a:srgbClr val="2F5897"/>
                </a:solidFill>
              </a:rPr>
              <a:t>Arizona State University; </a:t>
            </a:r>
            <a:r>
              <a:rPr lang="en-US" sz="1800" b="1" dirty="0" err="1" smtClean="0">
                <a:solidFill>
                  <a:srgbClr val="2F5897"/>
                </a:solidFill>
              </a:rPr>
              <a:t>Timon</a:t>
            </a:r>
            <a:r>
              <a:rPr lang="en-US" sz="1800" b="1" dirty="0" smtClean="0">
                <a:solidFill>
                  <a:srgbClr val="2F5897"/>
                </a:solidFill>
              </a:rPr>
              <a:t> </a:t>
            </a:r>
            <a:r>
              <a:rPr lang="en-US" sz="1800" b="1" dirty="0" err="1" smtClean="0">
                <a:solidFill>
                  <a:srgbClr val="2F5897"/>
                </a:solidFill>
              </a:rPr>
              <a:t>McPhearson</a:t>
            </a:r>
            <a:r>
              <a:rPr lang="en-US" sz="1800" dirty="0" smtClean="0">
                <a:solidFill>
                  <a:srgbClr val="2F5897"/>
                </a:solidFill>
              </a:rPr>
              <a:t>, The New School; </a:t>
            </a:r>
            <a:r>
              <a:rPr lang="en-US" sz="1800" b="1" dirty="0" smtClean="0">
                <a:solidFill>
                  <a:srgbClr val="2F5897"/>
                </a:solidFill>
              </a:rPr>
              <a:t>David </a:t>
            </a:r>
            <a:r>
              <a:rPr lang="en-US" sz="1800" b="1" dirty="0" err="1" smtClean="0">
                <a:solidFill>
                  <a:srgbClr val="2F5897"/>
                </a:solidFill>
              </a:rPr>
              <a:t>Iwaniec</a:t>
            </a:r>
            <a:r>
              <a:rPr lang="en-US" sz="1800" dirty="0" smtClean="0">
                <a:solidFill>
                  <a:srgbClr val="2F5897"/>
                </a:solidFill>
              </a:rPr>
              <a:t>, Georgia State University; </a:t>
            </a:r>
            <a:r>
              <a:rPr lang="en-US" sz="1800" b="1" dirty="0" smtClean="0">
                <a:solidFill>
                  <a:srgbClr val="2F5897"/>
                </a:solidFill>
              </a:rPr>
              <a:t>Daniel </a:t>
            </a:r>
            <a:r>
              <a:rPr lang="en-US" sz="1800" b="1" dirty="0" err="1" smtClean="0">
                <a:solidFill>
                  <a:srgbClr val="2F5897"/>
                </a:solidFill>
              </a:rPr>
              <a:t>Sauter</a:t>
            </a:r>
            <a:r>
              <a:rPr lang="en-US" sz="1800" dirty="0" smtClean="0">
                <a:solidFill>
                  <a:srgbClr val="2F5897"/>
                </a:solidFill>
              </a:rPr>
              <a:t>, The New School, </a:t>
            </a:r>
            <a:r>
              <a:rPr lang="en-US" sz="1800" b="1" dirty="0" smtClean="0">
                <a:solidFill>
                  <a:srgbClr val="2F5897"/>
                </a:solidFill>
              </a:rPr>
              <a:t>Mikhail Chester</a:t>
            </a:r>
            <a:r>
              <a:rPr lang="en-US" sz="1800" dirty="0" smtClean="0">
                <a:solidFill>
                  <a:srgbClr val="2F5897"/>
                </a:solidFill>
              </a:rPr>
              <a:t>, Arizona State University</a:t>
            </a:r>
          </a:p>
        </p:txBody>
      </p:sp>
      <p:grpSp>
        <p:nvGrpSpPr>
          <p:cNvPr id="13" name="Group 12"/>
          <p:cNvGrpSpPr/>
          <p:nvPr/>
        </p:nvGrpSpPr>
        <p:grpSpPr>
          <a:xfrm>
            <a:off x="417095" y="-48126"/>
            <a:ext cx="8769194" cy="6970294"/>
            <a:chOff x="417095" y="64168"/>
            <a:chExt cx="8769194" cy="6970294"/>
          </a:xfrm>
        </p:grpSpPr>
        <p:sp>
          <p:nvSpPr>
            <p:cNvPr id="17" name="TextBox 16"/>
            <p:cNvSpPr txBox="1"/>
            <p:nvPr/>
          </p:nvSpPr>
          <p:spPr>
            <a:xfrm>
              <a:off x="417095" y="64168"/>
              <a:ext cx="8047484" cy="400110"/>
            </a:xfrm>
            <a:prstGeom prst="rect">
              <a:avLst/>
            </a:prstGeom>
            <a:noFill/>
          </p:spPr>
          <p:txBody>
            <a:bodyPr wrap="square" rtlCol="0">
              <a:spAutoFit/>
            </a:bodyPr>
            <a:lstStyle/>
            <a:p>
              <a:pPr algn="ctr"/>
              <a:r>
                <a:rPr lang="en-US" sz="2000" b="1" dirty="0" smtClean="0"/>
                <a:t>2018 NSF SMART AND CONNECTED COMMUNITIES PI MEETING</a:t>
              </a:r>
              <a:endParaRPr lang="en-US" sz="2000" b="1" dirty="0"/>
            </a:p>
          </p:txBody>
        </p:sp>
        <p:pic>
          <p:nvPicPr>
            <p:cNvPr id="15" name="Picture 14"/>
            <p:cNvPicPr>
              <a:picLocks noChangeAspect="1"/>
            </p:cNvPicPr>
            <p:nvPr/>
          </p:nvPicPr>
          <p:blipFill rotWithShape="1">
            <a:blip r:embed="rId5">
              <a:extLst>
                <a:ext uri="{BEBA8EAE-BF5A-486C-A8C5-ECC9F3942E4B}">
                  <a14:imgProps xmlns:a14="http://schemas.microsoft.com/office/drawing/2010/main">
                    <a14:imgLayer r:embed="rId6">
                      <a14:imgEffect>
                        <a14:backgroundRemoval t="13085" b="87640" l="12440" r="87443"/>
                      </a14:imgEffect>
                    </a14:imgLayer>
                  </a14:imgProps>
                </a:ext>
              </a:extLst>
            </a:blip>
            <a:srcRect l="3065" t="3766" r="3181" b="3041"/>
            <a:stretch/>
          </p:blipFill>
          <p:spPr>
            <a:xfrm>
              <a:off x="8395856" y="6248763"/>
              <a:ext cx="790433" cy="785699"/>
            </a:xfrm>
            <a:prstGeom prst="rect">
              <a:avLst/>
            </a:prstGeom>
          </p:spPr>
        </p:pic>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7240" y="6208688"/>
            <a:ext cx="730044" cy="588128"/>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7223" y="6191413"/>
            <a:ext cx="783462" cy="605403"/>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7990" y="6208688"/>
            <a:ext cx="466577" cy="604684"/>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20102" y="6402863"/>
            <a:ext cx="1206920" cy="216335"/>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33577" y="6393529"/>
            <a:ext cx="716061" cy="241957"/>
          </a:xfrm>
          <a:prstGeom prst="rect">
            <a:avLst/>
          </a:prstGeom>
        </p:spPr>
      </p:pic>
    </p:spTree>
    <p:extLst>
      <p:ext uri="{BB962C8B-B14F-4D97-AF65-F5344CB8AC3E}">
        <p14:creationId xmlns:p14="http://schemas.microsoft.com/office/powerpoint/2010/main" val="1733810832"/>
      </p:ext>
    </p:extLst>
  </p:cSld>
  <p:clrMapOvr>
    <a:masterClrMapping/>
  </p:clrMapOvr>
  <mc:AlternateContent xmlns:mc="http://schemas.openxmlformats.org/markup-compatibility/2006" xmlns:p14="http://schemas.microsoft.com/office/powerpoint/2010/main">
    <mc:Choice Requires="p14">
      <p:transition p14:dur="300" advClick="0" advTm="10000">
        <p:push dir="u"/>
      </p:transition>
    </mc:Choice>
    <mc:Fallback xmlns="">
      <p:transition advClick="0" advTm="10000">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1600" y="-103262"/>
            <a:ext cx="8018153" cy="762000"/>
          </a:xfrm>
        </p:spPr>
        <p:txBody>
          <a:bodyPr>
            <a:noAutofit/>
          </a:bodyPr>
          <a:lstStyle/>
          <a:p>
            <a:pPr algn="l">
              <a:lnSpc>
                <a:spcPct val="100000"/>
              </a:lnSpc>
            </a:pPr>
            <a:r>
              <a:rPr lang="en-US" sz="2800" b="1" dirty="0" smtClean="0">
                <a:solidFill>
                  <a:schemeClr val="accent2"/>
                </a:solidFill>
              </a:rPr>
              <a:t>Project Aims</a:t>
            </a:r>
            <a:endParaRPr lang="en-US" sz="2800" b="1" dirty="0">
              <a:solidFill>
                <a:schemeClr val="accent2"/>
              </a:solidFill>
              <a:effectLst/>
            </a:endParaRPr>
          </a:p>
        </p:txBody>
      </p:sp>
      <p:pic>
        <p:nvPicPr>
          <p:cNvPr id="3" name="Picture 2"/>
          <p:cNvPicPr>
            <a:picLocks noChangeAspect="1"/>
          </p:cNvPicPr>
          <p:nvPr/>
        </p:nvPicPr>
        <p:blipFill>
          <a:blip r:embed="rId3"/>
          <a:stretch>
            <a:fillRect/>
          </a:stretch>
        </p:blipFill>
        <p:spPr>
          <a:xfrm>
            <a:off x="683875" y="520995"/>
            <a:ext cx="8202247" cy="6156252"/>
          </a:xfrm>
          <a:prstGeom prst="rect">
            <a:avLst/>
          </a:prstGeom>
        </p:spPr>
      </p:pic>
    </p:spTree>
    <p:extLst>
      <p:ext uri="{BB962C8B-B14F-4D97-AF65-F5344CB8AC3E}">
        <p14:creationId xmlns:p14="http://schemas.microsoft.com/office/powerpoint/2010/main" val="700523190"/>
      </p:ext>
    </p:extLst>
  </p:cSld>
  <p:clrMapOvr>
    <a:masterClrMapping/>
  </p:clrMapOvr>
  <mc:AlternateContent xmlns:mc="http://schemas.openxmlformats.org/markup-compatibility/2006" xmlns:p14="http://schemas.microsoft.com/office/powerpoint/2010/main">
    <mc:Choice Requires="p14">
      <p:transition p14:dur="300" advClick="0" advTm="30000">
        <p:push dir="u"/>
      </p:transition>
    </mc:Choice>
    <mc:Fallback xmlns="">
      <p:transition advClick="0" advTm="30000">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231201" y="3957127"/>
            <a:ext cx="8655452" cy="10741"/>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454957" y="3605287"/>
            <a:ext cx="649972" cy="369332"/>
          </a:xfrm>
          <a:prstGeom prst="rect">
            <a:avLst/>
          </a:prstGeom>
          <a:noFill/>
        </p:spPr>
        <p:txBody>
          <a:bodyPr wrap="square" rtlCol="0">
            <a:spAutoFit/>
          </a:bodyPr>
          <a:lstStyle/>
          <a:p>
            <a:pPr defTabSz="457200"/>
            <a:r>
              <a:rPr lang="en-US" b="1" dirty="0" smtClean="0">
                <a:solidFill>
                  <a:prstClr val="black"/>
                </a:solidFill>
              </a:rPr>
              <a:t>2018</a:t>
            </a:r>
            <a:endParaRPr lang="en-US" b="1" dirty="0">
              <a:solidFill>
                <a:prstClr val="black"/>
              </a:solidFill>
            </a:endParaRPr>
          </a:p>
        </p:txBody>
      </p:sp>
      <p:sp>
        <p:nvSpPr>
          <p:cNvPr id="13" name="Flowchart: Connector 55"/>
          <p:cNvSpPr>
            <a:spLocks noChangeAspect="1"/>
          </p:cNvSpPr>
          <p:nvPr/>
        </p:nvSpPr>
        <p:spPr>
          <a:xfrm>
            <a:off x="485776" y="3870953"/>
            <a:ext cx="137160" cy="137160"/>
          </a:xfrm>
          <a:prstGeom prst="flowChartConnector">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Rectangle 14"/>
          <p:cNvSpPr/>
          <p:nvPr/>
        </p:nvSpPr>
        <p:spPr>
          <a:xfrm>
            <a:off x="7397588" y="5065185"/>
            <a:ext cx="1136320" cy="830997"/>
          </a:xfrm>
          <a:prstGeom prst="rect">
            <a:avLst/>
          </a:prstGeom>
        </p:spPr>
        <p:txBody>
          <a:bodyPr wrap="square">
            <a:spAutoFit/>
          </a:bodyPr>
          <a:lstStyle/>
          <a:p>
            <a:pPr defTabSz="457200"/>
            <a:r>
              <a:rPr lang="en-US" sz="1200" b="1" dirty="0" smtClean="0">
                <a:solidFill>
                  <a:schemeClr val="tx1">
                    <a:lumMod val="50000"/>
                    <a:lumOff val="50000"/>
                  </a:schemeClr>
                </a:solidFill>
              </a:rPr>
              <a:t>REPORT</a:t>
            </a:r>
          </a:p>
          <a:p>
            <a:pPr defTabSz="457200"/>
            <a:r>
              <a:rPr lang="en-US" sz="1200" b="1" dirty="0" smtClean="0">
                <a:solidFill>
                  <a:schemeClr val="tx1">
                    <a:lumMod val="50000"/>
                    <a:lumOff val="50000"/>
                  </a:schemeClr>
                </a:solidFill>
              </a:rPr>
              <a:t>PUBLICATION</a:t>
            </a:r>
          </a:p>
          <a:p>
            <a:pPr defTabSz="457200"/>
            <a:r>
              <a:rPr lang="en-US" sz="1200" b="1" dirty="0" smtClean="0">
                <a:solidFill>
                  <a:schemeClr val="tx1">
                    <a:lumMod val="50000"/>
                    <a:lumOff val="50000"/>
                  </a:schemeClr>
                </a:solidFill>
              </a:rPr>
              <a:t>WEBSITE</a:t>
            </a:r>
            <a:endParaRPr lang="en-US" sz="1200" b="1" dirty="0">
              <a:solidFill>
                <a:schemeClr val="tx1">
                  <a:lumMod val="50000"/>
                  <a:lumOff val="50000"/>
                </a:schemeClr>
              </a:solidFill>
            </a:endParaRPr>
          </a:p>
          <a:p>
            <a:pPr algn="ctr" defTabSz="457200"/>
            <a:endParaRPr lang="en-US" sz="1200" b="1" dirty="0">
              <a:solidFill>
                <a:schemeClr val="tx1">
                  <a:lumMod val="50000"/>
                  <a:lumOff val="50000"/>
                </a:schemeClr>
              </a:solidFill>
            </a:endParaRPr>
          </a:p>
        </p:txBody>
      </p:sp>
      <p:sp>
        <p:nvSpPr>
          <p:cNvPr id="16" name="Flowchart: Connector 51"/>
          <p:cNvSpPr>
            <a:spLocks noChangeAspect="1"/>
          </p:cNvSpPr>
          <p:nvPr/>
        </p:nvSpPr>
        <p:spPr>
          <a:xfrm>
            <a:off x="4809716" y="3902653"/>
            <a:ext cx="137160" cy="137160"/>
          </a:xfrm>
          <a:prstGeom prst="flowChartConnector">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0" name="Straight Connector 19"/>
          <p:cNvCxnSpPr/>
          <p:nvPr/>
        </p:nvCxnSpPr>
        <p:spPr>
          <a:xfrm flipV="1">
            <a:off x="2426073" y="661306"/>
            <a:ext cx="47450" cy="5980094"/>
          </a:xfrm>
          <a:prstGeom prst="line">
            <a:avLst/>
          </a:prstGeom>
          <a:ln w="9525">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0800000" flipV="1">
            <a:off x="1723840" y="3626023"/>
            <a:ext cx="1356634" cy="369332"/>
          </a:xfrm>
          <a:prstGeom prst="rect">
            <a:avLst/>
          </a:prstGeom>
          <a:noFill/>
        </p:spPr>
        <p:txBody>
          <a:bodyPr wrap="square" rtlCol="0">
            <a:spAutoFit/>
          </a:bodyPr>
          <a:lstStyle/>
          <a:p>
            <a:pPr defTabSz="457200"/>
            <a:r>
              <a:rPr lang="en-US" b="1" dirty="0" smtClean="0">
                <a:solidFill>
                  <a:prstClr val="black"/>
                </a:solidFill>
              </a:rPr>
              <a:t>2017</a:t>
            </a:r>
            <a:endParaRPr lang="en-US" b="1" dirty="0">
              <a:solidFill>
                <a:prstClr val="black"/>
              </a:solidFill>
            </a:endParaRPr>
          </a:p>
        </p:txBody>
      </p:sp>
      <p:sp>
        <p:nvSpPr>
          <p:cNvPr id="24" name="Rectangle 23"/>
          <p:cNvSpPr/>
          <p:nvPr/>
        </p:nvSpPr>
        <p:spPr>
          <a:xfrm>
            <a:off x="3368310" y="839236"/>
            <a:ext cx="2853167" cy="307777"/>
          </a:xfrm>
          <a:prstGeom prst="rect">
            <a:avLst/>
          </a:prstGeom>
          <a:ln>
            <a:solidFill>
              <a:schemeClr val="bg1">
                <a:lumMod val="50000"/>
              </a:schemeClr>
            </a:solidFill>
          </a:ln>
        </p:spPr>
        <p:txBody>
          <a:bodyPr wrap="square">
            <a:spAutoFit/>
          </a:bodyPr>
          <a:lstStyle/>
          <a:p>
            <a:pPr algn="ctr" defTabSz="457200"/>
            <a:r>
              <a:rPr lang="en-US" sz="1400" b="1" dirty="0" smtClean="0">
                <a:solidFill>
                  <a:schemeClr val="bg1">
                    <a:lumMod val="50000"/>
                  </a:schemeClr>
                </a:solidFill>
              </a:rPr>
              <a:t>COMMUNITY ENGAGEMENT</a:t>
            </a:r>
            <a:endParaRPr lang="en-US" sz="1400" b="1" dirty="0">
              <a:solidFill>
                <a:schemeClr val="bg1">
                  <a:lumMod val="50000"/>
                </a:schemeClr>
              </a:solidFill>
            </a:endParaRPr>
          </a:p>
        </p:txBody>
      </p:sp>
      <p:sp>
        <p:nvSpPr>
          <p:cNvPr id="27" name="Rectangle 26"/>
          <p:cNvSpPr/>
          <p:nvPr/>
        </p:nvSpPr>
        <p:spPr>
          <a:xfrm>
            <a:off x="7745287" y="3397718"/>
            <a:ext cx="1774625" cy="338554"/>
          </a:xfrm>
          <a:prstGeom prst="rect">
            <a:avLst/>
          </a:prstGeom>
        </p:spPr>
        <p:txBody>
          <a:bodyPr wrap="square">
            <a:spAutoFit/>
          </a:bodyPr>
          <a:lstStyle/>
          <a:p>
            <a:pPr algn="ctr" defTabSz="457200"/>
            <a:r>
              <a:rPr lang="en-US" sz="1600" b="1" dirty="0" smtClean="0">
                <a:solidFill>
                  <a:schemeClr val="accent5">
                    <a:lumMod val="75000"/>
                  </a:schemeClr>
                </a:solidFill>
              </a:rPr>
              <a:t>RC2 HUBS</a:t>
            </a:r>
            <a:endParaRPr lang="en-US" sz="1600" b="1" dirty="0">
              <a:solidFill>
                <a:schemeClr val="accent5">
                  <a:lumMod val="75000"/>
                </a:schemeClr>
              </a:solidFill>
            </a:endParaRPr>
          </a:p>
        </p:txBody>
      </p:sp>
      <p:cxnSp>
        <p:nvCxnSpPr>
          <p:cNvPr id="28" name="Straight Connector 27"/>
          <p:cNvCxnSpPr/>
          <p:nvPr/>
        </p:nvCxnSpPr>
        <p:spPr>
          <a:xfrm flipV="1">
            <a:off x="7233117" y="661306"/>
            <a:ext cx="14621" cy="5980094"/>
          </a:xfrm>
          <a:prstGeom prst="line">
            <a:avLst/>
          </a:prstGeom>
          <a:ln w="9525">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
        <p:nvSpPr>
          <p:cNvPr id="31" name="Flowchart: Connector 55"/>
          <p:cNvSpPr>
            <a:spLocks noChangeAspect="1"/>
          </p:cNvSpPr>
          <p:nvPr/>
        </p:nvSpPr>
        <p:spPr>
          <a:xfrm>
            <a:off x="2643338" y="3897709"/>
            <a:ext cx="137160" cy="137160"/>
          </a:xfrm>
          <a:prstGeom prst="flowChartConnector">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2" name="Rectangle 31"/>
          <p:cNvSpPr/>
          <p:nvPr/>
        </p:nvSpPr>
        <p:spPr>
          <a:xfrm>
            <a:off x="2635937" y="1573980"/>
            <a:ext cx="1335211" cy="707886"/>
          </a:xfrm>
          <a:prstGeom prst="rect">
            <a:avLst/>
          </a:prstGeom>
        </p:spPr>
        <p:txBody>
          <a:bodyPr wrap="square">
            <a:spAutoFit/>
          </a:bodyPr>
          <a:lstStyle/>
          <a:p>
            <a:pPr defTabSz="457200"/>
            <a:r>
              <a:rPr lang="en-US" sz="1400" b="1" dirty="0" smtClean="0">
                <a:solidFill>
                  <a:schemeClr val="accent5">
                    <a:lumMod val="75000"/>
                  </a:schemeClr>
                </a:solidFill>
              </a:rPr>
              <a:t>Miami Innovation Lab</a:t>
            </a:r>
            <a:endParaRPr lang="en-US" sz="1400" b="1" dirty="0">
              <a:solidFill>
                <a:schemeClr val="accent5">
                  <a:lumMod val="75000"/>
                </a:schemeClr>
              </a:solidFill>
            </a:endParaRPr>
          </a:p>
          <a:p>
            <a:pPr algn="ctr" defTabSz="457200"/>
            <a:endParaRPr lang="en-US" sz="1200" b="1" dirty="0">
              <a:solidFill>
                <a:prstClr val="black"/>
              </a:solidFill>
            </a:endParaRPr>
          </a:p>
        </p:txBody>
      </p:sp>
      <p:sp>
        <p:nvSpPr>
          <p:cNvPr id="33" name="Rectangle 32"/>
          <p:cNvSpPr/>
          <p:nvPr/>
        </p:nvSpPr>
        <p:spPr>
          <a:xfrm>
            <a:off x="4791632" y="1535050"/>
            <a:ext cx="1610398" cy="523220"/>
          </a:xfrm>
          <a:prstGeom prst="rect">
            <a:avLst/>
          </a:prstGeom>
        </p:spPr>
        <p:txBody>
          <a:bodyPr wrap="square">
            <a:spAutoFit/>
          </a:bodyPr>
          <a:lstStyle/>
          <a:p>
            <a:pPr defTabSz="457200"/>
            <a:r>
              <a:rPr lang="en-US" sz="1400" b="1" dirty="0" smtClean="0">
                <a:solidFill>
                  <a:schemeClr val="accent5">
                    <a:lumMod val="75000"/>
                  </a:schemeClr>
                </a:solidFill>
              </a:rPr>
              <a:t>San Juan Innovation Lab</a:t>
            </a:r>
            <a:endParaRPr lang="en-US" sz="1400" b="1" dirty="0">
              <a:solidFill>
                <a:schemeClr val="accent5">
                  <a:lumMod val="75000"/>
                </a:schemeClr>
              </a:solidFill>
            </a:endParaRPr>
          </a:p>
        </p:txBody>
      </p:sp>
      <p:sp>
        <p:nvSpPr>
          <p:cNvPr id="35" name="Rectangle 34"/>
          <p:cNvSpPr/>
          <p:nvPr/>
        </p:nvSpPr>
        <p:spPr>
          <a:xfrm>
            <a:off x="404140" y="835696"/>
            <a:ext cx="1734504" cy="523220"/>
          </a:xfrm>
          <a:prstGeom prst="rect">
            <a:avLst/>
          </a:prstGeom>
          <a:ln>
            <a:solidFill>
              <a:schemeClr val="bg1">
                <a:lumMod val="50000"/>
              </a:schemeClr>
            </a:solidFill>
          </a:ln>
        </p:spPr>
        <p:txBody>
          <a:bodyPr wrap="square">
            <a:spAutoFit/>
          </a:bodyPr>
          <a:lstStyle/>
          <a:p>
            <a:pPr algn="ctr" defTabSz="457200"/>
            <a:r>
              <a:rPr lang="en-US" sz="1400" b="1" dirty="0" smtClean="0">
                <a:solidFill>
                  <a:schemeClr val="bg1">
                    <a:lumMod val="50000"/>
                  </a:schemeClr>
                </a:solidFill>
              </a:rPr>
              <a:t>INTERDISCIPLINARY TEAM</a:t>
            </a:r>
            <a:r>
              <a:rPr lang="en-US" sz="1400" b="1" dirty="0">
                <a:solidFill>
                  <a:schemeClr val="bg1">
                    <a:lumMod val="50000"/>
                  </a:schemeClr>
                </a:solidFill>
              </a:rPr>
              <a:t> </a:t>
            </a:r>
            <a:r>
              <a:rPr lang="en-US" sz="1400" b="1" dirty="0" smtClean="0">
                <a:solidFill>
                  <a:schemeClr val="bg1">
                    <a:lumMod val="50000"/>
                  </a:schemeClr>
                </a:solidFill>
              </a:rPr>
              <a:t>FORMATION</a:t>
            </a:r>
            <a:endParaRPr lang="en-US" sz="1400" b="1" dirty="0">
              <a:solidFill>
                <a:schemeClr val="bg1">
                  <a:lumMod val="50000"/>
                </a:schemeClr>
              </a:solidFill>
            </a:endParaRPr>
          </a:p>
        </p:txBody>
      </p:sp>
      <p:sp>
        <p:nvSpPr>
          <p:cNvPr id="53" name="Flowchart: Connector 51"/>
          <p:cNvSpPr>
            <a:spLocks noChangeAspect="1"/>
          </p:cNvSpPr>
          <p:nvPr/>
        </p:nvSpPr>
        <p:spPr>
          <a:xfrm>
            <a:off x="6015648" y="3887922"/>
            <a:ext cx="137160" cy="137160"/>
          </a:xfrm>
          <a:prstGeom prst="flowChartConnector">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0" name="Rectangle 59"/>
          <p:cNvSpPr/>
          <p:nvPr/>
        </p:nvSpPr>
        <p:spPr>
          <a:xfrm>
            <a:off x="6009676" y="1535050"/>
            <a:ext cx="1679946" cy="523220"/>
          </a:xfrm>
          <a:prstGeom prst="rect">
            <a:avLst/>
          </a:prstGeom>
        </p:spPr>
        <p:txBody>
          <a:bodyPr wrap="square">
            <a:spAutoFit/>
          </a:bodyPr>
          <a:lstStyle/>
          <a:p>
            <a:pPr defTabSz="457200"/>
            <a:r>
              <a:rPr lang="en-US" sz="1400" b="1" dirty="0" smtClean="0">
                <a:solidFill>
                  <a:schemeClr val="accent5">
                    <a:lumMod val="75000"/>
                  </a:schemeClr>
                </a:solidFill>
              </a:rPr>
              <a:t>Baltimore Innovation Lab</a:t>
            </a:r>
            <a:endParaRPr lang="en-US" sz="1400" b="1" dirty="0">
              <a:solidFill>
                <a:schemeClr val="accent5">
                  <a:lumMod val="75000"/>
                </a:schemeClr>
              </a:solidFill>
            </a:endParaRPr>
          </a:p>
        </p:txBody>
      </p:sp>
      <p:sp>
        <p:nvSpPr>
          <p:cNvPr id="61" name="Rectangle 60"/>
          <p:cNvSpPr/>
          <p:nvPr/>
        </p:nvSpPr>
        <p:spPr>
          <a:xfrm>
            <a:off x="569307" y="2986709"/>
            <a:ext cx="1147481" cy="646331"/>
          </a:xfrm>
          <a:prstGeom prst="rect">
            <a:avLst/>
          </a:prstGeom>
        </p:spPr>
        <p:txBody>
          <a:bodyPr wrap="square">
            <a:spAutoFit/>
          </a:bodyPr>
          <a:lstStyle/>
          <a:p>
            <a:pPr defTabSz="457200"/>
            <a:r>
              <a:rPr lang="en-US" sz="1200" b="1" dirty="0" smtClean="0">
                <a:solidFill>
                  <a:schemeClr val="accent5">
                    <a:lumMod val="75000"/>
                  </a:schemeClr>
                </a:solidFill>
              </a:rPr>
              <a:t>Innovation Webinar</a:t>
            </a:r>
            <a:endParaRPr lang="en-US" sz="1200" b="1" dirty="0">
              <a:solidFill>
                <a:schemeClr val="accent5">
                  <a:lumMod val="75000"/>
                </a:schemeClr>
              </a:solidFill>
            </a:endParaRPr>
          </a:p>
          <a:p>
            <a:pPr defTabSz="457200"/>
            <a:endParaRPr lang="en-US" sz="1200" b="1" dirty="0">
              <a:solidFill>
                <a:prstClr val="black"/>
              </a:solidFill>
            </a:endParaRPr>
          </a:p>
        </p:txBody>
      </p:sp>
      <p:cxnSp>
        <p:nvCxnSpPr>
          <p:cNvPr id="71" name="Straight Connector 70"/>
          <p:cNvCxnSpPr/>
          <p:nvPr/>
        </p:nvCxnSpPr>
        <p:spPr>
          <a:xfrm flipV="1">
            <a:off x="2659671" y="2092834"/>
            <a:ext cx="49861" cy="4468833"/>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4872422" y="2020433"/>
            <a:ext cx="11749" cy="1900816"/>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flipV="1">
            <a:off x="6084228" y="2112559"/>
            <a:ext cx="1176" cy="1759813"/>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575444" y="2319389"/>
            <a:ext cx="1147481" cy="646331"/>
          </a:xfrm>
          <a:prstGeom prst="rect">
            <a:avLst/>
          </a:prstGeom>
        </p:spPr>
        <p:txBody>
          <a:bodyPr wrap="square">
            <a:spAutoFit/>
          </a:bodyPr>
          <a:lstStyle/>
          <a:p>
            <a:pPr defTabSz="457200"/>
            <a:r>
              <a:rPr lang="en-US" sz="1200" b="1" dirty="0" smtClean="0">
                <a:solidFill>
                  <a:schemeClr val="accent5">
                    <a:lumMod val="75000"/>
                  </a:schemeClr>
                </a:solidFill>
              </a:rPr>
              <a:t>SETS Design Meetings (4)</a:t>
            </a:r>
            <a:endParaRPr lang="en-US" sz="1200" b="1" dirty="0">
              <a:solidFill>
                <a:schemeClr val="accent5">
                  <a:lumMod val="75000"/>
                </a:schemeClr>
              </a:solidFill>
            </a:endParaRPr>
          </a:p>
          <a:p>
            <a:pPr algn="ctr" defTabSz="457200"/>
            <a:endParaRPr lang="en-US" sz="1200" b="1" dirty="0">
              <a:solidFill>
                <a:prstClr val="black"/>
              </a:solidFill>
            </a:endParaRPr>
          </a:p>
        </p:txBody>
      </p:sp>
      <p:sp>
        <p:nvSpPr>
          <p:cNvPr id="84" name="Rectangle 83"/>
          <p:cNvSpPr/>
          <p:nvPr/>
        </p:nvSpPr>
        <p:spPr>
          <a:xfrm>
            <a:off x="2693366" y="2983363"/>
            <a:ext cx="1147481" cy="646331"/>
          </a:xfrm>
          <a:prstGeom prst="rect">
            <a:avLst/>
          </a:prstGeom>
        </p:spPr>
        <p:txBody>
          <a:bodyPr wrap="square">
            <a:spAutoFit/>
          </a:bodyPr>
          <a:lstStyle/>
          <a:p>
            <a:pPr defTabSz="457200"/>
            <a:r>
              <a:rPr lang="en-US" sz="1200" b="1" dirty="0" smtClean="0">
                <a:solidFill>
                  <a:schemeClr val="accent5">
                    <a:lumMod val="75000"/>
                  </a:schemeClr>
                </a:solidFill>
              </a:rPr>
              <a:t>Miami Dialogues (3)</a:t>
            </a:r>
            <a:endParaRPr lang="en-US" sz="1200" b="1" dirty="0">
              <a:solidFill>
                <a:schemeClr val="accent5">
                  <a:lumMod val="75000"/>
                </a:schemeClr>
              </a:solidFill>
            </a:endParaRPr>
          </a:p>
          <a:p>
            <a:pPr defTabSz="457200"/>
            <a:endParaRPr lang="en-US" sz="1200" b="1" dirty="0">
              <a:solidFill>
                <a:prstClr val="black"/>
              </a:solidFill>
            </a:endParaRPr>
          </a:p>
        </p:txBody>
      </p:sp>
      <p:sp>
        <p:nvSpPr>
          <p:cNvPr id="85" name="Rectangle 84"/>
          <p:cNvSpPr/>
          <p:nvPr/>
        </p:nvSpPr>
        <p:spPr>
          <a:xfrm>
            <a:off x="6071471" y="2982630"/>
            <a:ext cx="1147481" cy="646331"/>
          </a:xfrm>
          <a:prstGeom prst="rect">
            <a:avLst/>
          </a:prstGeom>
        </p:spPr>
        <p:txBody>
          <a:bodyPr wrap="square">
            <a:spAutoFit/>
          </a:bodyPr>
          <a:lstStyle/>
          <a:p>
            <a:pPr defTabSz="457200"/>
            <a:r>
              <a:rPr lang="en-US" sz="1200" b="1" dirty="0" smtClean="0">
                <a:solidFill>
                  <a:schemeClr val="accent5">
                    <a:lumMod val="75000"/>
                  </a:schemeClr>
                </a:solidFill>
              </a:rPr>
              <a:t>Baltimore Dialogues </a:t>
            </a:r>
            <a:endParaRPr lang="en-US" sz="1200" b="1" dirty="0">
              <a:solidFill>
                <a:schemeClr val="accent5">
                  <a:lumMod val="75000"/>
                </a:schemeClr>
              </a:solidFill>
            </a:endParaRPr>
          </a:p>
          <a:p>
            <a:pPr defTabSz="457200"/>
            <a:endParaRPr lang="en-US" sz="1200" b="1" dirty="0">
              <a:solidFill>
                <a:prstClr val="black"/>
              </a:solidFill>
            </a:endParaRPr>
          </a:p>
        </p:txBody>
      </p:sp>
      <p:cxnSp>
        <p:nvCxnSpPr>
          <p:cNvPr id="88" name="Straight Connector 87"/>
          <p:cNvCxnSpPr/>
          <p:nvPr/>
        </p:nvCxnSpPr>
        <p:spPr>
          <a:xfrm flipV="1">
            <a:off x="556649" y="2478264"/>
            <a:ext cx="25317" cy="3880203"/>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90" name="Rectangle 89"/>
          <p:cNvSpPr/>
          <p:nvPr/>
        </p:nvSpPr>
        <p:spPr>
          <a:xfrm>
            <a:off x="2684954" y="2032584"/>
            <a:ext cx="1136320" cy="461665"/>
          </a:xfrm>
          <a:prstGeom prst="rect">
            <a:avLst/>
          </a:prstGeom>
        </p:spPr>
        <p:txBody>
          <a:bodyPr wrap="square">
            <a:spAutoFit/>
          </a:bodyPr>
          <a:lstStyle/>
          <a:p>
            <a:pPr defTabSz="457200"/>
            <a:r>
              <a:rPr lang="en-US" sz="1200" b="1" smtClean="0">
                <a:solidFill>
                  <a:schemeClr val="tx1">
                    <a:lumMod val="50000"/>
                    <a:lumOff val="50000"/>
                  </a:schemeClr>
                </a:solidFill>
              </a:rPr>
              <a:t>feb</a:t>
            </a:r>
            <a:endParaRPr lang="en-US" sz="1200" b="1" dirty="0">
              <a:solidFill>
                <a:schemeClr val="tx1">
                  <a:lumMod val="50000"/>
                  <a:lumOff val="50000"/>
                </a:schemeClr>
              </a:solidFill>
            </a:endParaRPr>
          </a:p>
          <a:p>
            <a:pPr defTabSz="457200"/>
            <a:endParaRPr lang="en-US" sz="1200" b="1" dirty="0">
              <a:solidFill>
                <a:schemeClr val="tx1">
                  <a:lumMod val="50000"/>
                  <a:lumOff val="50000"/>
                </a:schemeClr>
              </a:solidFill>
            </a:endParaRPr>
          </a:p>
        </p:txBody>
      </p:sp>
      <p:sp>
        <p:nvSpPr>
          <p:cNvPr id="91" name="Rectangle 90"/>
          <p:cNvSpPr/>
          <p:nvPr/>
        </p:nvSpPr>
        <p:spPr>
          <a:xfrm>
            <a:off x="4763085" y="2022113"/>
            <a:ext cx="1136320" cy="461665"/>
          </a:xfrm>
          <a:prstGeom prst="rect">
            <a:avLst/>
          </a:prstGeom>
        </p:spPr>
        <p:txBody>
          <a:bodyPr wrap="square">
            <a:spAutoFit/>
          </a:bodyPr>
          <a:lstStyle/>
          <a:p>
            <a:pPr algn="ctr" defTabSz="457200"/>
            <a:r>
              <a:rPr lang="en-US" sz="1200" b="1" dirty="0">
                <a:solidFill>
                  <a:schemeClr val="tx1">
                    <a:lumMod val="50000"/>
                    <a:lumOff val="50000"/>
                  </a:schemeClr>
                </a:solidFill>
              </a:rPr>
              <a:t>m</a:t>
            </a:r>
            <a:r>
              <a:rPr lang="en-US" sz="1200" b="1" dirty="0" smtClean="0">
                <a:solidFill>
                  <a:schemeClr val="tx1">
                    <a:lumMod val="50000"/>
                    <a:lumOff val="50000"/>
                  </a:schemeClr>
                </a:solidFill>
              </a:rPr>
              <a:t>arch- may</a:t>
            </a:r>
            <a:endParaRPr lang="en-US" sz="1200" b="1" dirty="0">
              <a:solidFill>
                <a:schemeClr val="tx1">
                  <a:lumMod val="50000"/>
                  <a:lumOff val="50000"/>
                </a:schemeClr>
              </a:solidFill>
            </a:endParaRPr>
          </a:p>
          <a:p>
            <a:pPr algn="ctr" defTabSz="457200"/>
            <a:endParaRPr lang="en-US" sz="1200" b="1" dirty="0">
              <a:solidFill>
                <a:schemeClr val="tx1">
                  <a:lumMod val="50000"/>
                  <a:lumOff val="50000"/>
                </a:schemeClr>
              </a:solidFill>
            </a:endParaRPr>
          </a:p>
        </p:txBody>
      </p:sp>
      <p:sp>
        <p:nvSpPr>
          <p:cNvPr id="92" name="Rectangle 91"/>
          <p:cNvSpPr/>
          <p:nvPr/>
        </p:nvSpPr>
        <p:spPr>
          <a:xfrm>
            <a:off x="6068467" y="2016599"/>
            <a:ext cx="1136320" cy="461665"/>
          </a:xfrm>
          <a:prstGeom prst="rect">
            <a:avLst/>
          </a:prstGeom>
        </p:spPr>
        <p:txBody>
          <a:bodyPr wrap="square">
            <a:spAutoFit/>
          </a:bodyPr>
          <a:lstStyle/>
          <a:p>
            <a:pPr defTabSz="457200"/>
            <a:r>
              <a:rPr lang="en-US" sz="1200" b="1" dirty="0" err="1" smtClean="0">
                <a:solidFill>
                  <a:schemeClr val="tx1">
                    <a:lumMod val="50000"/>
                    <a:lumOff val="50000"/>
                  </a:schemeClr>
                </a:solidFill>
              </a:rPr>
              <a:t>april</a:t>
            </a:r>
            <a:r>
              <a:rPr lang="en-US" sz="1200" b="1" dirty="0" smtClean="0">
                <a:solidFill>
                  <a:schemeClr val="tx1">
                    <a:lumMod val="50000"/>
                    <a:lumOff val="50000"/>
                  </a:schemeClr>
                </a:solidFill>
              </a:rPr>
              <a:t> - </a:t>
            </a:r>
            <a:r>
              <a:rPr lang="en-US" sz="1200" b="1" dirty="0" err="1" smtClean="0">
                <a:solidFill>
                  <a:schemeClr val="tx1">
                    <a:lumMod val="50000"/>
                    <a:lumOff val="50000"/>
                  </a:schemeClr>
                </a:solidFill>
              </a:rPr>
              <a:t>june</a:t>
            </a:r>
            <a:endParaRPr lang="en-US" sz="1200" b="1" dirty="0">
              <a:solidFill>
                <a:schemeClr val="tx1">
                  <a:lumMod val="50000"/>
                  <a:lumOff val="50000"/>
                </a:schemeClr>
              </a:solidFill>
            </a:endParaRPr>
          </a:p>
          <a:p>
            <a:pPr defTabSz="457200"/>
            <a:endParaRPr lang="en-US" sz="1200" b="1" dirty="0">
              <a:solidFill>
                <a:schemeClr val="tx1">
                  <a:lumMod val="50000"/>
                  <a:lumOff val="50000"/>
                </a:schemeClr>
              </a:solidFill>
            </a:endParaRPr>
          </a:p>
        </p:txBody>
      </p:sp>
      <p:sp>
        <p:nvSpPr>
          <p:cNvPr id="98" name="Flowchart: Connector 51"/>
          <p:cNvSpPr>
            <a:spLocks noChangeAspect="1"/>
          </p:cNvSpPr>
          <p:nvPr/>
        </p:nvSpPr>
        <p:spPr>
          <a:xfrm>
            <a:off x="7329008" y="3904092"/>
            <a:ext cx="137160" cy="137160"/>
          </a:xfrm>
          <a:prstGeom prst="flowChartConnector">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99" name="Straight Connector 98"/>
          <p:cNvCxnSpPr/>
          <p:nvPr/>
        </p:nvCxnSpPr>
        <p:spPr>
          <a:xfrm flipV="1">
            <a:off x="7386268" y="3980492"/>
            <a:ext cx="4232" cy="1666775"/>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7329008" y="829530"/>
            <a:ext cx="1594219" cy="307777"/>
          </a:xfrm>
          <a:prstGeom prst="rect">
            <a:avLst/>
          </a:prstGeom>
          <a:ln>
            <a:solidFill>
              <a:schemeClr val="bg1">
                <a:lumMod val="50000"/>
              </a:schemeClr>
            </a:solidFill>
          </a:ln>
        </p:spPr>
        <p:txBody>
          <a:bodyPr wrap="square">
            <a:spAutoFit/>
          </a:bodyPr>
          <a:lstStyle/>
          <a:p>
            <a:pPr algn="ctr" defTabSz="457200"/>
            <a:r>
              <a:rPr lang="en-US" sz="1400" b="1" dirty="0" smtClean="0">
                <a:solidFill>
                  <a:schemeClr val="bg1">
                    <a:lumMod val="50000"/>
                  </a:schemeClr>
                </a:solidFill>
              </a:rPr>
              <a:t>IMPLEMENTATION</a:t>
            </a:r>
            <a:endParaRPr lang="en-US" sz="1400" b="1" dirty="0">
              <a:solidFill>
                <a:schemeClr val="bg1">
                  <a:lumMod val="50000"/>
                </a:schemeClr>
              </a:solidFill>
            </a:endParaRPr>
          </a:p>
        </p:txBody>
      </p:sp>
      <p:sp>
        <p:nvSpPr>
          <p:cNvPr id="105" name="TextBox 104"/>
          <p:cNvSpPr txBox="1"/>
          <p:nvPr/>
        </p:nvSpPr>
        <p:spPr>
          <a:xfrm>
            <a:off x="8272114" y="3610935"/>
            <a:ext cx="910587" cy="369332"/>
          </a:xfrm>
          <a:prstGeom prst="rect">
            <a:avLst/>
          </a:prstGeom>
          <a:noFill/>
        </p:spPr>
        <p:txBody>
          <a:bodyPr wrap="square" rtlCol="0">
            <a:spAutoFit/>
          </a:bodyPr>
          <a:lstStyle/>
          <a:p>
            <a:pPr defTabSz="457200"/>
            <a:r>
              <a:rPr lang="en-US" b="1" i="1" dirty="0" smtClean="0">
                <a:solidFill>
                  <a:schemeClr val="tx1">
                    <a:lumMod val="50000"/>
                    <a:lumOff val="50000"/>
                  </a:schemeClr>
                </a:solidFill>
              </a:rPr>
              <a:t>2019</a:t>
            </a:r>
            <a:r>
              <a:rPr lang="mr-IN" b="1" i="1" dirty="0" smtClean="0">
                <a:solidFill>
                  <a:schemeClr val="tx1">
                    <a:lumMod val="50000"/>
                    <a:lumOff val="50000"/>
                  </a:schemeClr>
                </a:solidFill>
              </a:rPr>
              <a:t>…</a:t>
            </a:r>
            <a:endParaRPr lang="en-US" b="1" i="1" dirty="0">
              <a:solidFill>
                <a:schemeClr val="tx1">
                  <a:lumMod val="50000"/>
                  <a:lumOff val="50000"/>
                </a:schemeClr>
              </a:solidFill>
            </a:endParaRPr>
          </a:p>
        </p:txBody>
      </p:sp>
      <p:sp>
        <p:nvSpPr>
          <p:cNvPr id="106" name="Rectangle 105"/>
          <p:cNvSpPr/>
          <p:nvPr/>
        </p:nvSpPr>
        <p:spPr>
          <a:xfrm>
            <a:off x="2697009" y="4906189"/>
            <a:ext cx="1885888" cy="1754326"/>
          </a:xfrm>
          <a:prstGeom prst="rect">
            <a:avLst/>
          </a:prstGeom>
        </p:spPr>
        <p:txBody>
          <a:bodyPr wrap="square">
            <a:spAutoFit/>
          </a:bodyPr>
          <a:lstStyle/>
          <a:p>
            <a:pPr defTabSz="457200"/>
            <a:endParaRPr lang="en-US" sz="1200" b="1" dirty="0" smtClean="0">
              <a:solidFill>
                <a:schemeClr val="tx1">
                  <a:lumMod val="50000"/>
                  <a:lumOff val="50000"/>
                </a:schemeClr>
              </a:solidFill>
            </a:endParaRPr>
          </a:p>
          <a:p>
            <a:pPr defTabSz="457200"/>
            <a:r>
              <a:rPr lang="en-US" sz="1200" b="1" dirty="0" smtClean="0">
                <a:solidFill>
                  <a:schemeClr val="tx1">
                    <a:lumMod val="50000"/>
                    <a:lumOff val="50000"/>
                  </a:schemeClr>
                </a:solidFill>
              </a:rPr>
              <a:t>ANALYSIS OF VISUALIZATION TOOLS</a:t>
            </a:r>
          </a:p>
          <a:p>
            <a:pPr defTabSz="457200"/>
            <a:endParaRPr lang="en-US" sz="1200" b="1" dirty="0">
              <a:solidFill>
                <a:schemeClr val="tx1">
                  <a:lumMod val="50000"/>
                  <a:lumOff val="50000"/>
                </a:schemeClr>
              </a:solidFill>
            </a:endParaRPr>
          </a:p>
          <a:p>
            <a:pPr defTabSz="457200"/>
            <a:r>
              <a:rPr lang="en-US" sz="1200" b="1" dirty="0" smtClean="0">
                <a:solidFill>
                  <a:schemeClr val="tx1">
                    <a:lumMod val="50000"/>
                    <a:lumOff val="50000"/>
                  </a:schemeClr>
                </a:solidFill>
              </a:rPr>
              <a:t>INITIAL DESIGN OF SETS VISUALIZATION PLATFORM</a:t>
            </a:r>
          </a:p>
          <a:p>
            <a:pPr defTabSz="457200"/>
            <a:endParaRPr lang="en-US" sz="1200" b="1" dirty="0">
              <a:solidFill>
                <a:schemeClr val="tx1">
                  <a:lumMod val="50000"/>
                  <a:lumOff val="50000"/>
                </a:schemeClr>
              </a:solidFill>
            </a:endParaRPr>
          </a:p>
          <a:p>
            <a:pPr defTabSz="457200"/>
            <a:r>
              <a:rPr lang="en-US" sz="1200" b="1" dirty="0" smtClean="0">
                <a:solidFill>
                  <a:schemeClr val="tx1">
                    <a:lumMod val="50000"/>
                    <a:lumOff val="50000"/>
                  </a:schemeClr>
                </a:solidFill>
              </a:rPr>
              <a:t>20 COMMUNITY PARTNERS ENGAGED</a:t>
            </a:r>
            <a:endParaRPr lang="en-US" sz="1200" b="1" dirty="0">
              <a:solidFill>
                <a:schemeClr val="tx1">
                  <a:lumMod val="50000"/>
                  <a:lumOff val="50000"/>
                </a:schemeClr>
              </a:solidFill>
            </a:endParaRPr>
          </a:p>
        </p:txBody>
      </p:sp>
      <p:sp>
        <p:nvSpPr>
          <p:cNvPr id="107" name="Rectangle 106"/>
          <p:cNvSpPr/>
          <p:nvPr/>
        </p:nvSpPr>
        <p:spPr>
          <a:xfrm>
            <a:off x="581966" y="5081895"/>
            <a:ext cx="1795274" cy="1569660"/>
          </a:xfrm>
          <a:prstGeom prst="rect">
            <a:avLst/>
          </a:prstGeom>
        </p:spPr>
        <p:txBody>
          <a:bodyPr wrap="square">
            <a:spAutoFit/>
          </a:bodyPr>
          <a:lstStyle/>
          <a:p>
            <a:pPr defTabSz="457200"/>
            <a:r>
              <a:rPr lang="en-US" sz="1200" b="1" dirty="0" smtClean="0">
                <a:solidFill>
                  <a:schemeClr val="tx1">
                    <a:lumMod val="50000"/>
                    <a:lumOff val="50000"/>
                  </a:schemeClr>
                </a:solidFill>
              </a:rPr>
              <a:t>ENGINEERS AND VISUALIZATION EXPERTS JOIN SETS DESIGN TEAM</a:t>
            </a:r>
          </a:p>
          <a:p>
            <a:pPr defTabSz="457200"/>
            <a:endParaRPr lang="en-US" sz="1200" b="1" dirty="0" smtClean="0">
              <a:solidFill>
                <a:schemeClr val="tx1">
                  <a:lumMod val="50000"/>
                  <a:lumOff val="50000"/>
                </a:schemeClr>
              </a:solidFill>
            </a:endParaRPr>
          </a:p>
          <a:p>
            <a:pPr defTabSz="457200"/>
            <a:r>
              <a:rPr lang="en-US" sz="1200" b="1" dirty="0" smtClean="0">
                <a:solidFill>
                  <a:schemeClr val="tx1">
                    <a:lumMod val="50000"/>
                    <a:lumOff val="50000"/>
                  </a:schemeClr>
                </a:solidFill>
              </a:rPr>
              <a:t>ASSESSMENT OF FLOOD RISK KNOWLEDGE SYSTEMS</a:t>
            </a:r>
            <a:endParaRPr lang="en-US" sz="1200" b="1" dirty="0">
              <a:solidFill>
                <a:schemeClr val="tx1">
                  <a:lumMod val="50000"/>
                  <a:lumOff val="50000"/>
                </a:schemeClr>
              </a:solidFill>
            </a:endParaRPr>
          </a:p>
          <a:p>
            <a:pPr algn="ctr" defTabSz="457200"/>
            <a:endParaRPr lang="en-US" sz="1200" b="1" dirty="0">
              <a:solidFill>
                <a:schemeClr val="tx1">
                  <a:lumMod val="50000"/>
                  <a:lumOff val="50000"/>
                </a:schemeClr>
              </a:solidFill>
            </a:endParaRPr>
          </a:p>
        </p:txBody>
      </p:sp>
      <p:sp>
        <p:nvSpPr>
          <p:cNvPr id="108" name="Flowchart: Connector 60"/>
          <p:cNvSpPr>
            <a:spLocks noChangeAspect="1"/>
          </p:cNvSpPr>
          <p:nvPr/>
        </p:nvSpPr>
        <p:spPr>
          <a:xfrm>
            <a:off x="3233798" y="3895922"/>
            <a:ext cx="137160" cy="137160"/>
          </a:xfrm>
          <a:prstGeom prst="flowChartConnector">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2" name="Title 8"/>
          <p:cNvSpPr txBox="1">
            <a:spLocks/>
          </p:cNvSpPr>
          <p:nvPr/>
        </p:nvSpPr>
        <p:spPr>
          <a:xfrm>
            <a:off x="107964" y="-93976"/>
            <a:ext cx="8018153"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accent2"/>
                </a:solidFill>
              </a:rPr>
              <a:t>Status of the Project and Planned Outcomes</a:t>
            </a:r>
            <a:endParaRPr lang="en-US" sz="2800" b="1" dirty="0">
              <a:solidFill>
                <a:schemeClr val="accent2"/>
              </a:solidFill>
            </a:endParaRPr>
          </a:p>
        </p:txBody>
      </p:sp>
      <p:cxnSp>
        <p:nvCxnSpPr>
          <p:cNvPr id="43" name="Straight Connector 42"/>
          <p:cNvCxnSpPr/>
          <p:nvPr/>
        </p:nvCxnSpPr>
        <p:spPr>
          <a:xfrm flipV="1">
            <a:off x="3296114" y="3992336"/>
            <a:ext cx="5301" cy="27375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3175757" y="4235456"/>
            <a:ext cx="2219507" cy="461665"/>
          </a:xfrm>
          <a:prstGeom prst="rect">
            <a:avLst/>
          </a:prstGeom>
        </p:spPr>
        <p:txBody>
          <a:bodyPr wrap="square">
            <a:spAutoFit/>
          </a:bodyPr>
          <a:lstStyle/>
          <a:p>
            <a:pPr defTabSz="457200"/>
            <a:r>
              <a:rPr lang="en-US" sz="1200" b="1" dirty="0" smtClean="0">
                <a:solidFill>
                  <a:schemeClr val="tx1">
                    <a:lumMod val="50000"/>
                    <a:lumOff val="50000"/>
                  </a:schemeClr>
                </a:solidFill>
              </a:rPr>
              <a:t>NSF SCC PROPOSAL </a:t>
            </a:r>
            <a:endParaRPr lang="en-US" sz="1200" b="1" dirty="0">
              <a:solidFill>
                <a:schemeClr val="tx1">
                  <a:lumMod val="50000"/>
                  <a:lumOff val="50000"/>
                </a:schemeClr>
              </a:solidFill>
            </a:endParaRPr>
          </a:p>
          <a:p>
            <a:pPr algn="ctr" defTabSz="457200"/>
            <a:endParaRPr lang="en-US" sz="1200" b="1" dirty="0">
              <a:solidFill>
                <a:schemeClr val="tx1">
                  <a:lumMod val="50000"/>
                  <a:lumOff val="50000"/>
                </a:schemeClr>
              </a:solidFill>
            </a:endParaRPr>
          </a:p>
        </p:txBody>
      </p:sp>
      <p:sp>
        <p:nvSpPr>
          <p:cNvPr id="45" name="Flowchart: Connector 60"/>
          <p:cNvSpPr>
            <a:spLocks noChangeAspect="1"/>
          </p:cNvSpPr>
          <p:nvPr/>
        </p:nvSpPr>
        <p:spPr>
          <a:xfrm>
            <a:off x="4238235" y="3906861"/>
            <a:ext cx="137160" cy="137160"/>
          </a:xfrm>
          <a:prstGeom prst="flowChartConnector">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6" name="Picture 45"/>
          <p:cNvPicPr>
            <a:picLocks noChangeAspect="1"/>
          </p:cNvPicPr>
          <p:nvPr/>
        </p:nvPicPr>
        <p:blipFill rotWithShape="1">
          <a:blip r:embed="rId3">
            <a:extLst>
              <a:ext uri="{28A0092B-C50C-407E-A947-70E740481C1C}">
                <a14:useLocalDpi xmlns:a14="http://schemas.microsoft.com/office/drawing/2010/main" val="0"/>
              </a:ext>
            </a:extLst>
          </a:blip>
          <a:srcRect b="14527"/>
          <a:stretch/>
        </p:blipFill>
        <p:spPr>
          <a:xfrm>
            <a:off x="4103919" y="3526577"/>
            <a:ext cx="412754" cy="352796"/>
          </a:xfrm>
          <a:prstGeom prst="rect">
            <a:avLst/>
          </a:prstGeom>
        </p:spPr>
      </p:pic>
      <p:sp>
        <p:nvSpPr>
          <p:cNvPr id="47" name="Flowchart: Connector 60"/>
          <p:cNvSpPr>
            <a:spLocks noChangeAspect="1"/>
          </p:cNvSpPr>
          <p:nvPr/>
        </p:nvSpPr>
        <p:spPr>
          <a:xfrm>
            <a:off x="3833988" y="3905573"/>
            <a:ext cx="137160" cy="137160"/>
          </a:xfrm>
          <a:prstGeom prst="flowChartConnector">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8" name="Rectangle 47"/>
          <p:cNvSpPr/>
          <p:nvPr/>
        </p:nvSpPr>
        <p:spPr>
          <a:xfrm>
            <a:off x="3903552" y="2980500"/>
            <a:ext cx="1147481" cy="646331"/>
          </a:xfrm>
          <a:prstGeom prst="rect">
            <a:avLst/>
          </a:prstGeom>
        </p:spPr>
        <p:txBody>
          <a:bodyPr wrap="square">
            <a:spAutoFit/>
          </a:bodyPr>
          <a:lstStyle/>
          <a:p>
            <a:pPr defTabSz="457200"/>
            <a:r>
              <a:rPr lang="en-US" sz="1200" b="1" dirty="0" smtClean="0">
                <a:solidFill>
                  <a:schemeClr val="accent5">
                    <a:lumMod val="75000"/>
                  </a:schemeClr>
                </a:solidFill>
              </a:rPr>
              <a:t>San Juan Dialogues (2)</a:t>
            </a:r>
            <a:endParaRPr lang="en-US" sz="1200" b="1" dirty="0">
              <a:solidFill>
                <a:schemeClr val="accent5">
                  <a:lumMod val="75000"/>
                </a:schemeClr>
              </a:solidFill>
            </a:endParaRPr>
          </a:p>
          <a:p>
            <a:pPr defTabSz="457200"/>
            <a:endParaRPr lang="en-US" sz="1200" b="1" dirty="0">
              <a:solidFill>
                <a:prstClr val="black"/>
              </a:solidFill>
            </a:endParaRPr>
          </a:p>
        </p:txBody>
      </p:sp>
      <p:cxnSp>
        <p:nvCxnSpPr>
          <p:cNvPr id="49" name="Straight Connector 48"/>
          <p:cNvCxnSpPr/>
          <p:nvPr/>
        </p:nvCxnSpPr>
        <p:spPr>
          <a:xfrm flipV="1">
            <a:off x="3902568" y="3143622"/>
            <a:ext cx="984" cy="761952"/>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6084757" y="3992336"/>
            <a:ext cx="1176" cy="1759813"/>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879498" y="4007423"/>
            <a:ext cx="1176" cy="1759813"/>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4910711" y="5065185"/>
            <a:ext cx="1136320" cy="1015663"/>
          </a:xfrm>
          <a:prstGeom prst="rect">
            <a:avLst/>
          </a:prstGeom>
        </p:spPr>
        <p:txBody>
          <a:bodyPr wrap="square">
            <a:spAutoFit/>
          </a:bodyPr>
          <a:lstStyle/>
          <a:p>
            <a:pPr defTabSz="457200"/>
            <a:r>
              <a:rPr lang="en-US" sz="1200" b="1" dirty="0" smtClean="0">
                <a:solidFill>
                  <a:schemeClr val="tx1">
                    <a:lumMod val="50000"/>
                    <a:lumOff val="50000"/>
                  </a:schemeClr>
                </a:solidFill>
              </a:rPr>
              <a:t>~ 20 COMMUNITY PARTNERS EXPECTED</a:t>
            </a:r>
            <a:endParaRPr lang="en-US" sz="1200" b="1" dirty="0">
              <a:solidFill>
                <a:schemeClr val="tx1">
                  <a:lumMod val="50000"/>
                  <a:lumOff val="50000"/>
                </a:schemeClr>
              </a:solidFill>
            </a:endParaRPr>
          </a:p>
          <a:p>
            <a:pPr algn="ctr" defTabSz="457200"/>
            <a:endParaRPr lang="en-US" sz="1200" b="1" dirty="0">
              <a:solidFill>
                <a:schemeClr val="tx1">
                  <a:lumMod val="50000"/>
                  <a:lumOff val="50000"/>
                </a:schemeClr>
              </a:solidFill>
            </a:endParaRPr>
          </a:p>
        </p:txBody>
      </p:sp>
      <p:sp>
        <p:nvSpPr>
          <p:cNvPr id="54" name="Rectangle 53"/>
          <p:cNvSpPr/>
          <p:nvPr/>
        </p:nvSpPr>
        <p:spPr>
          <a:xfrm>
            <a:off x="6100098" y="5065185"/>
            <a:ext cx="1136320" cy="1015663"/>
          </a:xfrm>
          <a:prstGeom prst="rect">
            <a:avLst/>
          </a:prstGeom>
        </p:spPr>
        <p:txBody>
          <a:bodyPr wrap="square">
            <a:spAutoFit/>
          </a:bodyPr>
          <a:lstStyle/>
          <a:p>
            <a:pPr defTabSz="457200"/>
            <a:r>
              <a:rPr lang="en-US" sz="1200" b="1" dirty="0" smtClean="0">
                <a:solidFill>
                  <a:schemeClr val="tx1">
                    <a:lumMod val="50000"/>
                    <a:lumOff val="50000"/>
                  </a:schemeClr>
                </a:solidFill>
              </a:rPr>
              <a:t>~15 COMMUNITY PARTNERS EXPECTED</a:t>
            </a:r>
            <a:endParaRPr lang="en-US" sz="1200" b="1" dirty="0">
              <a:solidFill>
                <a:schemeClr val="tx1">
                  <a:lumMod val="50000"/>
                  <a:lumOff val="50000"/>
                </a:schemeClr>
              </a:solidFill>
            </a:endParaRPr>
          </a:p>
          <a:p>
            <a:pPr algn="ctr" defTabSz="457200"/>
            <a:endParaRPr lang="en-US" sz="1200" b="1" dirty="0">
              <a:solidFill>
                <a:schemeClr val="tx1">
                  <a:lumMod val="50000"/>
                  <a:lumOff val="50000"/>
                </a:schemeClr>
              </a:solidFill>
            </a:endParaRPr>
          </a:p>
        </p:txBody>
      </p:sp>
    </p:spTree>
    <p:extLst>
      <p:ext uri="{BB962C8B-B14F-4D97-AF65-F5344CB8AC3E}">
        <p14:creationId xmlns:p14="http://schemas.microsoft.com/office/powerpoint/2010/main" val="1613488673"/>
      </p:ext>
    </p:extLst>
  </p:cSld>
  <p:clrMapOvr>
    <a:masterClrMapping/>
  </p:clrMapOvr>
  <mc:AlternateContent xmlns:mc="http://schemas.openxmlformats.org/markup-compatibility/2006" xmlns:p14="http://schemas.microsoft.com/office/powerpoint/2010/main">
    <mc:Choice Requires="p14">
      <p:transition p14:dur="300" advClick="0" advTm="40000">
        <p:push dir="u"/>
      </p:transition>
    </mc:Choice>
    <mc:Fallback xmlns="">
      <p:transition advClick="0" advTm="40000">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p:cNvSpPr txBox="1">
            <a:spLocks/>
          </p:cNvSpPr>
          <p:nvPr/>
        </p:nvSpPr>
        <p:spPr>
          <a:xfrm>
            <a:off x="139700" y="139699"/>
            <a:ext cx="3683139"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accent2"/>
                </a:solidFill>
              </a:rPr>
              <a:t>Miami Innovation Lab</a:t>
            </a:r>
          </a:p>
          <a:p>
            <a:pPr algn="l"/>
            <a:r>
              <a:rPr lang="en-US" sz="2800" b="1" i="1" dirty="0" smtClean="0">
                <a:solidFill>
                  <a:schemeClr val="accent2"/>
                </a:solidFill>
              </a:rPr>
              <a:t>March 1, 2018</a:t>
            </a:r>
            <a:endParaRPr lang="en-US" sz="2800" b="1" i="1" dirty="0">
              <a:solidFill>
                <a:schemeClr val="accent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6100"/>
            <a:ext cx="6722533" cy="50419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880" y="0"/>
            <a:ext cx="2630120" cy="350682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3462"/>
          <a:stretch/>
        </p:blipFill>
        <p:spPr>
          <a:xfrm>
            <a:off x="6540500" y="3506827"/>
            <a:ext cx="2603501" cy="3351174"/>
          </a:xfrm>
          <a:prstGeom prst="rect">
            <a:avLst/>
          </a:prstGeom>
        </p:spPr>
      </p:pic>
    </p:spTree>
    <p:extLst>
      <p:ext uri="{BB962C8B-B14F-4D97-AF65-F5344CB8AC3E}">
        <p14:creationId xmlns:p14="http://schemas.microsoft.com/office/powerpoint/2010/main" val="562927815"/>
      </p:ext>
    </p:extLst>
  </p:cSld>
  <p:clrMapOvr>
    <a:masterClrMapping/>
  </p:clrMapOvr>
  <mc:AlternateContent xmlns:mc="http://schemas.openxmlformats.org/markup-compatibility/2006" xmlns:p14="http://schemas.microsoft.com/office/powerpoint/2010/main">
    <mc:Choice Requires="p14">
      <p:transition p14:dur="300" advClick="0" advTm="20000">
        <p:push dir="u"/>
      </p:transition>
    </mc:Choice>
    <mc:Fallback xmlns="">
      <p:transition advClick="0" advTm="20000">
        <p:push dir="u"/>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13656</TotalTime>
  <Words>537</Words>
  <Application>Microsoft Macintosh PowerPoint</Application>
  <PresentationFormat>On-screen Show (4:3)</PresentationFormat>
  <Paragraphs>57</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Mangal</vt:lpstr>
      <vt:lpstr>Arial</vt:lpstr>
      <vt:lpstr>Office Theme</vt:lpstr>
      <vt:lpstr>PowerPoint Presentation</vt:lpstr>
      <vt:lpstr>Project Aims</vt:lpstr>
      <vt:lpstr>PowerPoint Presentation</vt:lpstr>
      <vt:lpstr>PowerPoint Presentation</vt:lpstr>
    </vt:vector>
  </TitlesOfParts>
  <Manager/>
  <Company/>
  <LinksUpToDate>false</LinksUpToDate>
  <SharedDoc>false</SharedDoc>
  <HyperlinkBase/>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Microsoft Office User</cp:lastModifiedBy>
  <cp:revision>103</cp:revision>
  <dcterms:created xsi:type="dcterms:W3CDTF">2016-01-15T22:20:06Z</dcterms:created>
  <dcterms:modified xsi:type="dcterms:W3CDTF">2018-03-15T06:11:10Z</dcterms:modified>
  <cp:category/>
</cp:coreProperties>
</file>