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47" d="100"/>
          <a:sy n="47" d="100"/>
        </p:scale>
        <p:origin x="54" y="1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68C6CF-3C5D-47E7-986D-3EBE050B17F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5A46B3C-4E35-47DD-9F52-4DBF79BE6077}">
      <dgm:prSet phldrT="[Text]" custT="1"/>
      <dgm:spPr/>
      <dgm:t>
        <a:bodyPr/>
        <a:lstStyle/>
        <a:p>
          <a:r>
            <a:rPr lang="en-US" sz="1400" dirty="0" err="1">
              <a:latin typeface="Arial Narrow" panose="020B0606020202030204" pitchFamily="34" charset="0"/>
            </a:rPr>
            <a:t>IoT</a:t>
          </a:r>
          <a:r>
            <a:rPr lang="en-US" sz="1400" dirty="0">
              <a:latin typeface="Arial Narrow" panose="020B0606020202030204" pitchFamily="34" charset="0"/>
            </a:rPr>
            <a:t> </a:t>
          </a:r>
        </a:p>
        <a:p>
          <a:r>
            <a:rPr lang="en-US" sz="1400" dirty="0">
              <a:latin typeface="Arial Narrow" panose="020B0606020202030204" pitchFamily="34" charset="0"/>
            </a:rPr>
            <a:t>Under-standing</a:t>
          </a:r>
        </a:p>
      </dgm:t>
    </dgm:pt>
    <dgm:pt modelId="{424F298E-57B6-4BE3-BD7E-2F42FA0C3A91}" type="parTrans" cxnId="{5335B800-8C51-462C-A1C5-7413E5F04902}">
      <dgm:prSet/>
      <dgm:spPr/>
      <dgm:t>
        <a:bodyPr/>
        <a:lstStyle/>
        <a:p>
          <a:endParaRPr lang="en-US"/>
        </a:p>
      </dgm:t>
    </dgm:pt>
    <dgm:pt modelId="{61AED176-6366-42A3-A8EE-8B626D629561}" type="sibTrans" cxnId="{5335B800-8C51-462C-A1C5-7413E5F04902}">
      <dgm:prSet/>
      <dgm:spPr/>
      <dgm:t>
        <a:bodyPr/>
        <a:lstStyle/>
        <a:p>
          <a:endParaRPr lang="en-US"/>
        </a:p>
      </dgm:t>
    </dgm:pt>
    <dgm:pt modelId="{8FB466BC-94ED-415D-8DA4-19B4915F0912}">
      <dgm:prSet phldrT="[Text]"/>
      <dgm:spPr/>
      <dgm:t>
        <a:bodyPr/>
        <a:lstStyle/>
        <a:p>
          <a:r>
            <a:rPr lang="en-US" dirty="0"/>
            <a:t>SMM’s</a:t>
          </a:r>
        </a:p>
      </dgm:t>
    </dgm:pt>
    <dgm:pt modelId="{D0B0D54B-9A16-46AB-8644-8F6EADA16E52}" type="parTrans" cxnId="{8E256B48-7C3E-4318-8693-0762AA6738F1}">
      <dgm:prSet/>
      <dgm:spPr/>
      <dgm:t>
        <a:bodyPr/>
        <a:lstStyle/>
        <a:p>
          <a:endParaRPr lang="en-US"/>
        </a:p>
      </dgm:t>
    </dgm:pt>
    <dgm:pt modelId="{9F29B7C7-0657-4A0C-8CA0-8E03F03B4AD4}" type="sibTrans" cxnId="{8E256B48-7C3E-4318-8693-0762AA6738F1}">
      <dgm:prSet/>
      <dgm:spPr/>
      <dgm:t>
        <a:bodyPr/>
        <a:lstStyle/>
        <a:p>
          <a:endParaRPr lang="en-US"/>
        </a:p>
      </dgm:t>
    </dgm:pt>
    <dgm:pt modelId="{7E17647C-6712-497B-A95A-D588576E8BFF}">
      <dgm:prSet phldrT="[Text]"/>
      <dgm:spPr/>
      <dgm:t>
        <a:bodyPr/>
        <a:lstStyle/>
        <a:p>
          <a:r>
            <a:rPr lang="en-US" dirty="0"/>
            <a:t>Citizens</a:t>
          </a:r>
        </a:p>
      </dgm:t>
    </dgm:pt>
    <dgm:pt modelId="{91F0EFAB-A58E-4ED8-ADA0-C9D55816CDBC}" type="parTrans" cxnId="{AD07D875-FB31-4756-A699-AB3FF8694388}">
      <dgm:prSet/>
      <dgm:spPr/>
      <dgm:t>
        <a:bodyPr/>
        <a:lstStyle/>
        <a:p>
          <a:endParaRPr lang="en-US"/>
        </a:p>
      </dgm:t>
    </dgm:pt>
    <dgm:pt modelId="{FA663940-48D9-43D0-B011-18344C888571}" type="sibTrans" cxnId="{AD07D875-FB31-4756-A699-AB3FF8694388}">
      <dgm:prSet/>
      <dgm:spPr/>
      <dgm:t>
        <a:bodyPr/>
        <a:lstStyle/>
        <a:p>
          <a:endParaRPr lang="en-US"/>
        </a:p>
      </dgm:t>
    </dgm:pt>
    <dgm:pt modelId="{CF6AE401-ACED-419B-8E43-0B12B27F4127}">
      <dgm:prSet phldrT="[Text]"/>
      <dgm:spPr/>
      <dgm:t>
        <a:bodyPr/>
        <a:lstStyle/>
        <a:p>
          <a:r>
            <a:rPr lang="en-US" dirty="0"/>
            <a:t>Educators</a:t>
          </a:r>
        </a:p>
      </dgm:t>
    </dgm:pt>
    <dgm:pt modelId="{2F6861E0-2A23-4E0F-81EC-67A168BD4BFE}" type="parTrans" cxnId="{EB47F88A-EC53-49FB-A53E-A4C11D2CEFD0}">
      <dgm:prSet/>
      <dgm:spPr/>
      <dgm:t>
        <a:bodyPr/>
        <a:lstStyle/>
        <a:p>
          <a:endParaRPr lang="en-US"/>
        </a:p>
      </dgm:t>
    </dgm:pt>
    <dgm:pt modelId="{D890FECB-99E9-494F-8CF8-3E9007EB53B9}" type="sibTrans" cxnId="{EB47F88A-EC53-49FB-A53E-A4C11D2CEFD0}">
      <dgm:prSet/>
      <dgm:spPr/>
      <dgm:t>
        <a:bodyPr/>
        <a:lstStyle/>
        <a:p>
          <a:endParaRPr lang="en-US"/>
        </a:p>
      </dgm:t>
    </dgm:pt>
    <dgm:pt modelId="{FE62F228-645C-40EB-B0AF-D2E9D2B0BBC2}" type="pres">
      <dgm:prSet presAssocID="{CD68C6CF-3C5D-47E7-986D-3EBE050B17FD}" presName="cycle" presStyleCnt="0">
        <dgm:presLayoutVars>
          <dgm:chMax val="1"/>
          <dgm:dir/>
          <dgm:animLvl val="ctr"/>
          <dgm:resizeHandles val="exact"/>
        </dgm:presLayoutVars>
      </dgm:prSet>
      <dgm:spPr/>
    </dgm:pt>
    <dgm:pt modelId="{99CC0E74-8282-4CBD-B3DA-9DE28E2FB983}" type="pres">
      <dgm:prSet presAssocID="{55A46B3C-4E35-47DD-9F52-4DBF79BE6077}" presName="centerShape" presStyleLbl="node0" presStyleIdx="0" presStyleCnt="1"/>
      <dgm:spPr/>
    </dgm:pt>
    <dgm:pt modelId="{FE8EB82E-F0B0-47E6-8EBB-55605616F396}" type="pres">
      <dgm:prSet presAssocID="{D0B0D54B-9A16-46AB-8644-8F6EADA16E52}" presName="parTrans" presStyleLbl="bgSibTrans2D1" presStyleIdx="0" presStyleCnt="3"/>
      <dgm:spPr/>
    </dgm:pt>
    <dgm:pt modelId="{EDA9DD50-3D7E-4876-AE47-A1FF0E7DACAD}" type="pres">
      <dgm:prSet presAssocID="{8FB466BC-94ED-415D-8DA4-19B4915F0912}" presName="node" presStyleLbl="node1" presStyleIdx="0" presStyleCnt="3">
        <dgm:presLayoutVars>
          <dgm:bulletEnabled val="1"/>
        </dgm:presLayoutVars>
      </dgm:prSet>
      <dgm:spPr/>
    </dgm:pt>
    <dgm:pt modelId="{9CAF35AB-78AC-46D4-B691-DEA0C8AA69ED}" type="pres">
      <dgm:prSet presAssocID="{91F0EFAB-A58E-4ED8-ADA0-C9D55816CDBC}" presName="parTrans" presStyleLbl="bgSibTrans2D1" presStyleIdx="1" presStyleCnt="3"/>
      <dgm:spPr/>
    </dgm:pt>
    <dgm:pt modelId="{04B33E89-6CC7-4979-BDDA-D62BF957CDF2}" type="pres">
      <dgm:prSet presAssocID="{7E17647C-6712-497B-A95A-D588576E8BFF}" presName="node" presStyleLbl="node1" presStyleIdx="1" presStyleCnt="3">
        <dgm:presLayoutVars>
          <dgm:bulletEnabled val="1"/>
        </dgm:presLayoutVars>
      </dgm:prSet>
      <dgm:spPr/>
    </dgm:pt>
    <dgm:pt modelId="{CCB68D3D-61FF-43FC-921F-0585AD7CB220}" type="pres">
      <dgm:prSet presAssocID="{2F6861E0-2A23-4E0F-81EC-67A168BD4BFE}" presName="parTrans" presStyleLbl="bgSibTrans2D1" presStyleIdx="2" presStyleCnt="3"/>
      <dgm:spPr/>
    </dgm:pt>
    <dgm:pt modelId="{F1667DBC-7A0E-455D-B21B-33F012371AD0}" type="pres">
      <dgm:prSet presAssocID="{CF6AE401-ACED-419B-8E43-0B12B27F4127}" presName="node" presStyleLbl="node1" presStyleIdx="2" presStyleCnt="3">
        <dgm:presLayoutVars>
          <dgm:bulletEnabled val="1"/>
        </dgm:presLayoutVars>
      </dgm:prSet>
      <dgm:spPr/>
    </dgm:pt>
  </dgm:ptLst>
  <dgm:cxnLst>
    <dgm:cxn modelId="{5335B800-8C51-462C-A1C5-7413E5F04902}" srcId="{CD68C6CF-3C5D-47E7-986D-3EBE050B17FD}" destId="{55A46B3C-4E35-47DD-9F52-4DBF79BE6077}" srcOrd="0" destOrd="0" parTransId="{424F298E-57B6-4BE3-BD7E-2F42FA0C3A91}" sibTransId="{61AED176-6366-42A3-A8EE-8B626D629561}"/>
    <dgm:cxn modelId="{5A33970E-0129-AD45-A155-B0DD1DB0CF1F}" type="presOf" srcId="{7E17647C-6712-497B-A95A-D588576E8BFF}" destId="{04B33E89-6CC7-4979-BDDA-D62BF957CDF2}" srcOrd="0" destOrd="0" presId="urn:microsoft.com/office/officeart/2005/8/layout/radial4"/>
    <dgm:cxn modelId="{143C7929-A3E5-6742-958E-F6BD6217C13D}" type="presOf" srcId="{2F6861E0-2A23-4E0F-81EC-67A168BD4BFE}" destId="{CCB68D3D-61FF-43FC-921F-0585AD7CB220}" srcOrd="0" destOrd="0" presId="urn:microsoft.com/office/officeart/2005/8/layout/radial4"/>
    <dgm:cxn modelId="{4FB0873D-128F-B841-AB5C-A46B434B5DAB}" type="presOf" srcId="{55A46B3C-4E35-47DD-9F52-4DBF79BE6077}" destId="{99CC0E74-8282-4CBD-B3DA-9DE28E2FB983}" srcOrd="0" destOrd="0" presId="urn:microsoft.com/office/officeart/2005/8/layout/radial4"/>
    <dgm:cxn modelId="{8E256B48-7C3E-4318-8693-0762AA6738F1}" srcId="{55A46B3C-4E35-47DD-9F52-4DBF79BE6077}" destId="{8FB466BC-94ED-415D-8DA4-19B4915F0912}" srcOrd="0" destOrd="0" parTransId="{D0B0D54B-9A16-46AB-8644-8F6EADA16E52}" sibTransId="{9F29B7C7-0657-4A0C-8CA0-8E03F03B4AD4}"/>
    <dgm:cxn modelId="{7D644C6A-743F-194D-8D68-6F792B1EECEA}" type="presOf" srcId="{8FB466BC-94ED-415D-8DA4-19B4915F0912}" destId="{EDA9DD50-3D7E-4876-AE47-A1FF0E7DACAD}" srcOrd="0" destOrd="0" presId="urn:microsoft.com/office/officeart/2005/8/layout/radial4"/>
    <dgm:cxn modelId="{AD07D875-FB31-4756-A699-AB3FF8694388}" srcId="{55A46B3C-4E35-47DD-9F52-4DBF79BE6077}" destId="{7E17647C-6712-497B-A95A-D588576E8BFF}" srcOrd="1" destOrd="0" parTransId="{91F0EFAB-A58E-4ED8-ADA0-C9D55816CDBC}" sibTransId="{FA663940-48D9-43D0-B011-18344C888571}"/>
    <dgm:cxn modelId="{01E1BD57-D340-F143-B622-61E68FBFE72B}" type="presOf" srcId="{CD68C6CF-3C5D-47E7-986D-3EBE050B17FD}" destId="{FE62F228-645C-40EB-B0AF-D2E9D2B0BBC2}" srcOrd="0" destOrd="0" presId="urn:microsoft.com/office/officeart/2005/8/layout/radial4"/>
    <dgm:cxn modelId="{EB47F88A-EC53-49FB-A53E-A4C11D2CEFD0}" srcId="{55A46B3C-4E35-47DD-9F52-4DBF79BE6077}" destId="{CF6AE401-ACED-419B-8E43-0B12B27F4127}" srcOrd="2" destOrd="0" parTransId="{2F6861E0-2A23-4E0F-81EC-67A168BD4BFE}" sibTransId="{D890FECB-99E9-494F-8CF8-3E9007EB53B9}"/>
    <dgm:cxn modelId="{DA7CE190-46E9-B042-8DD5-B545131441B2}" type="presOf" srcId="{CF6AE401-ACED-419B-8E43-0B12B27F4127}" destId="{F1667DBC-7A0E-455D-B21B-33F012371AD0}" srcOrd="0" destOrd="0" presId="urn:microsoft.com/office/officeart/2005/8/layout/radial4"/>
    <dgm:cxn modelId="{E4671BDB-E6D0-084F-B119-1D8EB629E9AD}" type="presOf" srcId="{D0B0D54B-9A16-46AB-8644-8F6EADA16E52}" destId="{FE8EB82E-F0B0-47E6-8EBB-55605616F396}" srcOrd="0" destOrd="0" presId="urn:microsoft.com/office/officeart/2005/8/layout/radial4"/>
    <dgm:cxn modelId="{B9025DE6-352C-C540-AA20-0EEDCB358787}" type="presOf" srcId="{91F0EFAB-A58E-4ED8-ADA0-C9D55816CDBC}" destId="{9CAF35AB-78AC-46D4-B691-DEA0C8AA69ED}" srcOrd="0" destOrd="0" presId="urn:microsoft.com/office/officeart/2005/8/layout/radial4"/>
    <dgm:cxn modelId="{28361198-6C97-ED4E-990C-03DCC2F4A4B5}" type="presParOf" srcId="{FE62F228-645C-40EB-B0AF-D2E9D2B0BBC2}" destId="{99CC0E74-8282-4CBD-B3DA-9DE28E2FB983}" srcOrd="0" destOrd="0" presId="urn:microsoft.com/office/officeart/2005/8/layout/radial4"/>
    <dgm:cxn modelId="{D3947C44-C142-CE44-9D42-D50C7DF57509}" type="presParOf" srcId="{FE62F228-645C-40EB-B0AF-D2E9D2B0BBC2}" destId="{FE8EB82E-F0B0-47E6-8EBB-55605616F396}" srcOrd="1" destOrd="0" presId="urn:microsoft.com/office/officeart/2005/8/layout/radial4"/>
    <dgm:cxn modelId="{8C223807-0F7B-6449-8362-5C03E7A9BAB4}" type="presParOf" srcId="{FE62F228-645C-40EB-B0AF-D2E9D2B0BBC2}" destId="{EDA9DD50-3D7E-4876-AE47-A1FF0E7DACAD}" srcOrd="2" destOrd="0" presId="urn:microsoft.com/office/officeart/2005/8/layout/radial4"/>
    <dgm:cxn modelId="{C55F9850-B29C-8947-B97C-9B7FAF90AE1A}" type="presParOf" srcId="{FE62F228-645C-40EB-B0AF-D2E9D2B0BBC2}" destId="{9CAF35AB-78AC-46D4-B691-DEA0C8AA69ED}" srcOrd="3" destOrd="0" presId="urn:microsoft.com/office/officeart/2005/8/layout/radial4"/>
    <dgm:cxn modelId="{ECC1292A-B4D3-F640-BCC2-4831CCD0D66D}" type="presParOf" srcId="{FE62F228-645C-40EB-B0AF-D2E9D2B0BBC2}" destId="{04B33E89-6CC7-4979-BDDA-D62BF957CDF2}" srcOrd="4" destOrd="0" presId="urn:microsoft.com/office/officeart/2005/8/layout/radial4"/>
    <dgm:cxn modelId="{0A7C34F6-E078-3B44-AD24-19D13C271660}" type="presParOf" srcId="{FE62F228-645C-40EB-B0AF-D2E9D2B0BBC2}" destId="{CCB68D3D-61FF-43FC-921F-0585AD7CB220}" srcOrd="5" destOrd="0" presId="urn:microsoft.com/office/officeart/2005/8/layout/radial4"/>
    <dgm:cxn modelId="{2BB0389B-CE1E-BF43-8C95-5B0336F09DCD}" type="presParOf" srcId="{FE62F228-645C-40EB-B0AF-D2E9D2B0BBC2}" destId="{F1667DBC-7A0E-455D-B21B-33F012371AD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C0E74-8282-4CBD-B3DA-9DE28E2FB983}">
      <dsp:nvSpPr>
        <dsp:cNvPr id="0" name=""/>
        <dsp:cNvSpPr/>
      </dsp:nvSpPr>
      <dsp:spPr>
        <a:xfrm>
          <a:off x="1226752" y="1764488"/>
          <a:ext cx="1131524" cy="11315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err="1">
              <a:latin typeface="Arial Narrow" panose="020B0606020202030204" pitchFamily="34" charset="0"/>
            </a:rPr>
            <a:t>IoT</a:t>
          </a:r>
          <a:r>
            <a:rPr lang="en-US" sz="1400" kern="1200" dirty="0">
              <a:latin typeface="Arial Narrow" panose="020B0606020202030204" pitchFamily="34" charset="0"/>
            </a:rPr>
            <a:t>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Under-standing</a:t>
          </a:r>
        </a:p>
      </dsp:txBody>
      <dsp:txXfrm>
        <a:off x="1392460" y="1930196"/>
        <a:ext cx="800108" cy="800108"/>
      </dsp:txXfrm>
    </dsp:sp>
    <dsp:sp modelId="{FE8EB82E-F0B0-47E6-8EBB-55605616F396}">
      <dsp:nvSpPr>
        <dsp:cNvPr id="0" name=""/>
        <dsp:cNvSpPr/>
      </dsp:nvSpPr>
      <dsp:spPr>
        <a:xfrm rot="12900000">
          <a:off x="455206" y="1552221"/>
          <a:ext cx="912887" cy="3224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A9DD50-3D7E-4876-AE47-A1FF0E7DACAD}">
      <dsp:nvSpPr>
        <dsp:cNvPr id="0" name=""/>
        <dsp:cNvSpPr/>
      </dsp:nvSpPr>
      <dsp:spPr>
        <a:xfrm>
          <a:off x="279" y="1021678"/>
          <a:ext cx="1074948" cy="859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dirty="0"/>
            <a:t>SMM’s</a:t>
          </a:r>
        </a:p>
      </dsp:txBody>
      <dsp:txXfrm>
        <a:off x="25466" y="1046865"/>
        <a:ext cx="1024574" cy="809584"/>
      </dsp:txXfrm>
    </dsp:sp>
    <dsp:sp modelId="{9CAF35AB-78AC-46D4-B691-DEA0C8AA69ED}">
      <dsp:nvSpPr>
        <dsp:cNvPr id="0" name=""/>
        <dsp:cNvSpPr/>
      </dsp:nvSpPr>
      <dsp:spPr>
        <a:xfrm rot="16200000">
          <a:off x="1336070" y="1093672"/>
          <a:ext cx="912887" cy="3224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B33E89-6CC7-4979-BDDA-D62BF957CDF2}">
      <dsp:nvSpPr>
        <dsp:cNvPr id="0" name=""/>
        <dsp:cNvSpPr/>
      </dsp:nvSpPr>
      <dsp:spPr>
        <a:xfrm>
          <a:off x="1255040" y="368491"/>
          <a:ext cx="1074948" cy="859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dirty="0"/>
            <a:t>Citizens</a:t>
          </a:r>
        </a:p>
      </dsp:txBody>
      <dsp:txXfrm>
        <a:off x="1280227" y="393678"/>
        <a:ext cx="1024574" cy="809584"/>
      </dsp:txXfrm>
    </dsp:sp>
    <dsp:sp modelId="{CCB68D3D-61FF-43FC-921F-0585AD7CB220}">
      <dsp:nvSpPr>
        <dsp:cNvPr id="0" name=""/>
        <dsp:cNvSpPr/>
      </dsp:nvSpPr>
      <dsp:spPr>
        <a:xfrm rot="19500000">
          <a:off x="2216935" y="1552221"/>
          <a:ext cx="912887" cy="32248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667DBC-7A0E-455D-B21B-33F012371AD0}">
      <dsp:nvSpPr>
        <dsp:cNvPr id="0" name=""/>
        <dsp:cNvSpPr/>
      </dsp:nvSpPr>
      <dsp:spPr>
        <a:xfrm>
          <a:off x="2509801" y="1021678"/>
          <a:ext cx="1074948" cy="8599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kern="1200" dirty="0"/>
            <a:t>Educators</a:t>
          </a:r>
        </a:p>
      </dsp:txBody>
      <dsp:txXfrm>
        <a:off x="2534988" y="1046865"/>
        <a:ext cx="1024574" cy="80958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CB5E4E-915B-4ACD-B59E-0DECB064B70C}" type="datetimeFigureOut">
              <a:rPr lang="en-US" smtClean="0"/>
              <a:t>4/5/2018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734C53-E092-4F5C-AA54-5C2A9CD2172A}" type="slidenum">
              <a:rPr lang="en-US" smtClean="0"/>
              <a:t>‹#›</a:t>
            </a:fld>
            <a:endParaRPr lang="en-US"/>
          </a:p>
        </p:txBody>
      </p:sp>
    </p:spTree>
    <p:extLst>
      <p:ext uri="{BB962C8B-B14F-4D97-AF65-F5344CB8AC3E}">
        <p14:creationId xmlns:p14="http://schemas.microsoft.com/office/powerpoint/2010/main" val="596661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BRIEFLY INTRODUCE YOURSELF AND YOUR</a:t>
            </a:r>
            <a:r>
              <a:rPr lang="en-US" b="1" baseline="0" dirty="0"/>
              <a:t> INVESTIGATORS (10 sec slide)</a:t>
            </a:r>
          </a:p>
          <a:p>
            <a:endParaRPr lang="en-US" dirty="0"/>
          </a:p>
        </p:txBody>
      </p:sp>
      <p:sp>
        <p:nvSpPr>
          <p:cNvPr id="4" name="Slide Number Placeholder 3"/>
          <p:cNvSpPr>
            <a:spLocks noGrp="1"/>
          </p:cNvSpPr>
          <p:nvPr>
            <p:ph type="sldNum" sz="quarter" idx="10"/>
          </p:nvPr>
        </p:nvSpPr>
        <p:spPr/>
        <p:txBody>
          <a:bodyPr/>
          <a:lstStyle/>
          <a:p>
            <a:fld id="{4DC3F6D4-C46E-5B48-9C82-B3110DDD8D25}" type="slidenum">
              <a:rPr lang="en-US" smtClean="0"/>
              <a:t>1</a:t>
            </a:fld>
            <a:endParaRPr lang="en-US"/>
          </a:p>
        </p:txBody>
      </p:sp>
    </p:spTree>
    <p:extLst>
      <p:ext uri="{BB962C8B-B14F-4D97-AF65-F5344CB8AC3E}">
        <p14:creationId xmlns:p14="http://schemas.microsoft.com/office/powerpoint/2010/main" val="876356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A brief background:</a:t>
            </a:r>
            <a:r>
              <a:rPr lang="en-US" b="1" baseline="0" dirty="0"/>
              <a:t> P</a:t>
            </a:r>
            <a:r>
              <a:rPr lang="en-US" b="1" dirty="0"/>
              <a:t>lease describe the</a:t>
            </a:r>
            <a:r>
              <a:rPr lang="en-US" b="1" baseline="0" dirty="0"/>
              <a:t> problem you are addressing and why it is important (20sec slide)</a:t>
            </a:r>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2</a:t>
            </a:fld>
            <a:endParaRPr lang="en-US"/>
          </a:p>
        </p:txBody>
      </p:sp>
    </p:spTree>
    <p:extLst>
      <p:ext uri="{BB962C8B-B14F-4D97-AF65-F5344CB8AC3E}">
        <p14:creationId xmlns:p14="http://schemas.microsoft.com/office/powerpoint/2010/main" val="233132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A brief background:</a:t>
            </a:r>
            <a:r>
              <a:rPr lang="en-US" b="1" baseline="0" dirty="0"/>
              <a:t> P</a:t>
            </a:r>
            <a:r>
              <a:rPr lang="en-US" b="1" dirty="0"/>
              <a:t>lease describe the</a:t>
            </a:r>
            <a:r>
              <a:rPr lang="en-US" b="1" baseline="0" dirty="0"/>
              <a:t> problem you are addressing and why it is important (20sec slide)</a:t>
            </a:r>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3</a:t>
            </a:fld>
            <a:endParaRPr lang="en-US"/>
          </a:p>
        </p:txBody>
      </p:sp>
    </p:spTree>
    <p:extLst>
      <p:ext uri="{BB962C8B-B14F-4D97-AF65-F5344CB8AC3E}">
        <p14:creationId xmlns:p14="http://schemas.microsoft.com/office/powerpoint/2010/main" val="16019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A brief background:</a:t>
            </a:r>
            <a:r>
              <a:rPr lang="en-US" b="1" baseline="0" dirty="0"/>
              <a:t> P</a:t>
            </a:r>
            <a:r>
              <a:rPr lang="en-US" b="1" dirty="0"/>
              <a:t>lease describe the</a:t>
            </a:r>
            <a:r>
              <a:rPr lang="en-US" b="1" baseline="0" dirty="0"/>
              <a:t> problem you are addressing and why it is important (20sec slide)</a:t>
            </a:r>
            <a:endParaRPr lang="en-US" b="1" dirty="0"/>
          </a:p>
        </p:txBody>
      </p:sp>
      <p:sp>
        <p:nvSpPr>
          <p:cNvPr id="4" name="Slide Number Placeholder 3"/>
          <p:cNvSpPr>
            <a:spLocks noGrp="1"/>
          </p:cNvSpPr>
          <p:nvPr>
            <p:ph type="sldNum" sz="quarter" idx="10"/>
          </p:nvPr>
        </p:nvSpPr>
        <p:spPr/>
        <p:txBody>
          <a:bodyPr/>
          <a:lstStyle/>
          <a:p>
            <a:fld id="{4DC3F6D4-C46E-5B48-9C82-B3110DDD8D25}" type="slidenum">
              <a:rPr lang="en-US" smtClean="0"/>
              <a:t>4</a:t>
            </a:fld>
            <a:endParaRPr lang="en-US"/>
          </a:p>
        </p:txBody>
      </p:sp>
    </p:spTree>
    <p:extLst>
      <p:ext uri="{BB962C8B-B14F-4D97-AF65-F5344CB8AC3E}">
        <p14:creationId xmlns:p14="http://schemas.microsoft.com/office/powerpoint/2010/main" val="160582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3AC59-92B5-46C3-AC81-9EE61E365F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6192E-A504-4CFB-87CC-2F3E5253E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0EF04D-B588-42CF-8946-74F9A592394F}"/>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E3DF7FEA-FE85-408B-A994-53A171782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CEF9A-2C85-4568-9390-94C27BA72EA3}"/>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313468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13B7-0A4C-4DB2-89F4-FB1957165F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87369-6468-45B4-85F5-1789933B1F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B61DE-BC8D-4555-956A-EAB6859D65F7}"/>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CB7DAEF8-5F7C-4184-ABDF-3310926B2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071BB-A976-47C4-8DFA-12B4A674BBAC}"/>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88594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FC1489-2E7E-47D3-9313-3657BDAF19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08F068-3231-4789-B076-AFC4D92194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A4F08-BE3E-4ED1-A11C-62B1DCC56332}"/>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C35423A8-4A87-4CCE-8F34-3904A2BE6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EF903-90A7-4C54-A364-810C93B99201}"/>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281722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9BDB-0132-420F-A2DC-9BCDF037BF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6A6B37-9D7B-4194-9AA4-C69C47DC2C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0054A-7E9A-4BE5-A008-5904EAFD7CE5}"/>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31C6CA80-A30C-447F-B963-9F4A50AA7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A00A7F-CD34-4996-AB39-A5B689DC10F9}"/>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61279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51C4-FA5C-412E-ABA1-097A5F438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E77447-594F-47E7-8FF5-E4F0412834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B110A8-6ED2-4B40-B79B-48150EA13D81}"/>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5D21BA56-DD16-4AF8-95E6-9327D89FF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8CC4A-65F5-40B9-89DD-BE967E923336}"/>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252439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469F6-4339-4EC9-9393-63C30EA0A1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CCAE31-1EE8-4466-8A8D-057666C2CD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B313A7-D70E-42CE-9158-F8515FEB86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18131D-25E1-42A5-BE1D-C0EA33AD60AE}"/>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6" name="Footer Placeholder 5">
            <a:extLst>
              <a:ext uri="{FF2B5EF4-FFF2-40B4-BE49-F238E27FC236}">
                <a16:creationId xmlns:a16="http://schemas.microsoft.com/office/drawing/2014/main" id="{AC8A4795-5953-4A20-9530-B09C23D19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842DD-071C-4CAB-93DF-31DD54293B85}"/>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141743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707B4-F1F3-4F46-81F6-544F62F879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ECB7A0-1800-4821-88F8-A056A18178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EC350F-3251-4C3F-BEE3-8650F8ACA6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9D6A10-1BF7-4429-A07A-FE6B2944D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F6AC76-39DD-4807-80E0-D95705922E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B697F0-C379-47A4-98DE-DEC6A70EF599}"/>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8" name="Footer Placeholder 7">
            <a:extLst>
              <a:ext uri="{FF2B5EF4-FFF2-40B4-BE49-F238E27FC236}">
                <a16:creationId xmlns:a16="http://schemas.microsoft.com/office/drawing/2014/main" id="{BF80E58E-7046-40D9-8FEA-B336BB37A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68EB91-8153-4FA7-96A4-BDA0BB050A77}"/>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367133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FD51-F936-43EB-ACBC-5D80406C7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56447B-FB7C-4039-9761-1E139C55984A}"/>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4" name="Footer Placeholder 3">
            <a:extLst>
              <a:ext uri="{FF2B5EF4-FFF2-40B4-BE49-F238E27FC236}">
                <a16:creationId xmlns:a16="http://schemas.microsoft.com/office/drawing/2014/main" id="{52FED803-430C-4405-8309-C04867C7B8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8B829-412A-4A02-8A52-8495D69C5A35}"/>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51261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84EEC3-00F6-434E-9461-130FCA44E582}"/>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3" name="Footer Placeholder 2">
            <a:extLst>
              <a:ext uri="{FF2B5EF4-FFF2-40B4-BE49-F238E27FC236}">
                <a16:creationId xmlns:a16="http://schemas.microsoft.com/office/drawing/2014/main" id="{ECED0C0E-A119-48A3-A40D-72CF19A8DC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1F0EA0-ED3B-4E8E-8807-7209C8FC5E93}"/>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34270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8429C-78D2-47EF-AC6F-D00CCAFA3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7B0299-3527-4E10-8817-B89537114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55773E-4CD4-4A78-BBBF-1C05132E0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6DE978-D653-483C-B517-7ADAF88D788E}"/>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6" name="Footer Placeholder 5">
            <a:extLst>
              <a:ext uri="{FF2B5EF4-FFF2-40B4-BE49-F238E27FC236}">
                <a16:creationId xmlns:a16="http://schemas.microsoft.com/office/drawing/2014/main" id="{E2C2C4A2-126B-4DA8-9166-D9E41EDBCA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D14058-CB56-4A34-A8E6-87342B8DCEAA}"/>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113803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9F1F-5AFC-4CB9-950A-87BE0A667A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8E5E8-5D4F-4989-BF19-2BE335C91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B5B94A-43FF-4260-86EE-80018AEF7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88BFF4-6F2D-48A2-BAE9-621E9590F1BD}"/>
              </a:ext>
            </a:extLst>
          </p:cNvPr>
          <p:cNvSpPr>
            <a:spLocks noGrp="1"/>
          </p:cNvSpPr>
          <p:nvPr>
            <p:ph type="dt" sz="half" idx="10"/>
          </p:nvPr>
        </p:nvSpPr>
        <p:spPr/>
        <p:txBody>
          <a:bodyPr/>
          <a:lstStyle/>
          <a:p>
            <a:fld id="{4CA6A262-519C-4576-8AA2-B09B66B37B6C}" type="datetimeFigureOut">
              <a:rPr lang="en-US" smtClean="0"/>
              <a:t>4/5/2018</a:t>
            </a:fld>
            <a:endParaRPr lang="en-US"/>
          </a:p>
        </p:txBody>
      </p:sp>
      <p:sp>
        <p:nvSpPr>
          <p:cNvPr id="6" name="Footer Placeholder 5">
            <a:extLst>
              <a:ext uri="{FF2B5EF4-FFF2-40B4-BE49-F238E27FC236}">
                <a16:creationId xmlns:a16="http://schemas.microsoft.com/office/drawing/2014/main" id="{14053CB6-BDD0-4E24-962F-CA51BF0C5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BEE88B-0520-4FA7-8722-097CAABFB7A5}"/>
              </a:ext>
            </a:extLst>
          </p:cNvPr>
          <p:cNvSpPr>
            <a:spLocks noGrp="1"/>
          </p:cNvSpPr>
          <p:nvPr>
            <p:ph type="sldNum" sz="quarter" idx="12"/>
          </p:nvPr>
        </p:nvSpPr>
        <p:spPr/>
        <p:txBody>
          <a:bodyPr/>
          <a:lstStyle/>
          <a:p>
            <a:fld id="{8457637F-47AE-420F-B8C2-919EFC6F6E1F}" type="slidenum">
              <a:rPr lang="en-US" smtClean="0"/>
              <a:t>‹#›</a:t>
            </a:fld>
            <a:endParaRPr lang="en-US"/>
          </a:p>
        </p:txBody>
      </p:sp>
    </p:spTree>
    <p:extLst>
      <p:ext uri="{BB962C8B-B14F-4D97-AF65-F5344CB8AC3E}">
        <p14:creationId xmlns:p14="http://schemas.microsoft.com/office/powerpoint/2010/main" val="224843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03C4BD-9B4B-4F8C-878B-5B09C3EBE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7BEA2D-62DA-4B30-B9CC-3EFA0A82AF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2E81C-0C60-4480-B020-A9A2C68B13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6A262-519C-4576-8AA2-B09B66B37B6C}" type="datetimeFigureOut">
              <a:rPr lang="en-US" smtClean="0"/>
              <a:t>4/5/2018</a:t>
            </a:fld>
            <a:endParaRPr lang="en-US"/>
          </a:p>
        </p:txBody>
      </p:sp>
      <p:sp>
        <p:nvSpPr>
          <p:cNvPr id="5" name="Footer Placeholder 4">
            <a:extLst>
              <a:ext uri="{FF2B5EF4-FFF2-40B4-BE49-F238E27FC236}">
                <a16:creationId xmlns:a16="http://schemas.microsoft.com/office/drawing/2014/main" id="{2E681A86-EC97-47BD-A0CF-9B2D4E2C5C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5EB43E-1AA5-4FFF-907B-23B72A788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7637F-47AE-420F-B8C2-919EFC6F6E1F}" type="slidenum">
              <a:rPr lang="en-US" smtClean="0"/>
              <a:t>‹#›</a:t>
            </a:fld>
            <a:endParaRPr lang="en-US"/>
          </a:p>
        </p:txBody>
      </p:sp>
    </p:spTree>
    <p:extLst>
      <p:ext uri="{BB962C8B-B14F-4D97-AF65-F5344CB8AC3E}">
        <p14:creationId xmlns:p14="http://schemas.microsoft.com/office/powerpoint/2010/main" val="201377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333500" y="2114001"/>
            <a:ext cx="9601200" cy="1899496"/>
          </a:xfrm>
          <a:prstGeom prst="rect">
            <a:avLst/>
          </a:prstGeom>
          <a:noFill/>
        </p:spPr>
        <p:txBody>
          <a:bodyPr vert="horz" lIns="91440" tIns="45720" rIns="91440" bIns="45720" rtlCol="0" anchor="t">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ts val="4000"/>
              </a:lnSpc>
            </a:pPr>
            <a:r>
              <a:rPr lang="en-US" sz="2400" b="1" dirty="0">
                <a:solidFill>
                  <a:schemeClr val="accent2"/>
                </a:solidFill>
                <a:effectLst/>
              </a:rPr>
              <a:t>PG: Defining Research and Education Challenges in </a:t>
            </a:r>
            <a:r>
              <a:rPr lang="en-US" sz="2400" b="1" dirty="0" err="1">
                <a:solidFill>
                  <a:schemeClr val="accent2"/>
                </a:solidFill>
                <a:effectLst/>
              </a:rPr>
              <a:t>IoT</a:t>
            </a:r>
            <a:r>
              <a:rPr lang="en-US" sz="2400" b="1" dirty="0">
                <a:solidFill>
                  <a:schemeClr val="accent2"/>
                </a:solidFill>
                <a:effectLst/>
              </a:rPr>
              <a:t> for Neighborhoods with Significant Numbers of Small-to-Midsized Manufacturers</a:t>
            </a:r>
          </a:p>
          <a:p>
            <a:r>
              <a:rPr lang="en-US" sz="2400" b="1" dirty="0">
                <a:solidFill>
                  <a:schemeClr val="accent2"/>
                </a:solidFill>
                <a:effectLst/>
              </a:rPr>
              <a:t>NSF Award [1737612]</a:t>
            </a:r>
          </a:p>
        </p:txBody>
      </p:sp>
      <p:sp>
        <p:nvSpPr>
          <p:cNvPr id="10" name="Subtitle 3"/>
          <p:cNvSpPr txBox="1">
            <a:spLocks/>
          </p:cNvSpPr>
          <p:nvPr/>
        </p:nvSpPr>
        <p:spPr>
          <a:xfrm>
            <a:off x="1727160" y="4131015"/>
            <a:ext cx="9010689" cy="2168185"/>
          </a:xfrm>
          <a:prstGeom prst="rect">
            <a:avLst/>
          </a:prstGeom>
          <a:no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t>CWRU</a:t>
            </a:r>
            <a:endParaRPr lang="en-US" dirty="0"/>
          </a:p>
          <a:p>
            <a:pPr marL="457200" indent="-228600"/>
            <a:r>
              <a:rPr lang="en-US" b="1" dirty="0"/>
              <a:t>Robert Gao </a:t>
            </a:r>
            <a:r>
              <a:rPr lang="en-US" dirty="0"/>
              <a:t>(PI, EMAE); Kenneth Loparo (EECS); Susan Helper (Management); Kalle Lyytinen (Management); </a:t>
            </a:r>
            <a:r>
              <a:rPr lang="en-US" b="1" dirty="0"/>
              <a:t>Lisa Camp </a:t>
            </a:r>
            <a:r>
              <a:rPr lang="en-US" dirty="0"/>
              <a:t>(CSE); Bo Li (EMAE); Pan Li (EECS); Misha Rabinovich (EECS); Chris Yuan (EMAE)</a:t>
            </a:r>
          </a:p>
          <a:p>
            <a:pPr marL="0" indent="0" fontAlgn="base">
              <a:buNone/>
            </a:pPr>
            <a:r>
              <a:rPr lang="en-US" b="1" dirty="0"/>
              <a:t>CSU</a:t>
            </a:r>
            <a:endParaRPr lang="en-US" dirty="0"/>
          </a:p>
          <a:p>
            <a:pPr marL="457200" indent="-228600"/>
            <a:r>
              <a:rPr lang="en-US" dirty="0" err="1"/>
              <a:t>Nigamanth</a:t>
            </a:r>
            <a:r>
              <a:rPr lang="en-US" dirty="0"/>
              <a:t> Sridhar (CS)</a:t>
            </a:r>
          </a:p>
          <a:p>
            <a:pPr marL="0" indent="0" fontAlgn="base">
              <a:buNone/>
            </a:pPr>
            <a:r>
              <a:rPr lang="en-US" b="1" dirty="0"/>
              <a:t>Industry</a:t>
            </a:r>
            <a:endParaRPr lang="en-US" dirty="0"/>
          </a:p>
          <a:p>
            <a:pPr marL="457200" indent="-228600"/>
            <a:r>
              <a:rPr lang="en-US" dirty="0"/>
              <a:t>John </a:t>
            </a:r>
            <a:r>
              <a:rPr lang="en-US" dirty="0" err="1"/>
              <a:t>Colm</a:t>
            </a:r>
            <a:r>
              <a:rPr lang="en-US" dirty="0"/>
              <a:t> (WIRE-Net)</a:t>
            </a:r>
          </a:p>
          <a:p>
            <a:pPr marL="0" indent="0" fontAlgn="base">
              <a:buNone/>
            </a:pPr>
            <a:r>
              <a:rPr lang="en-US" b="1" dirty="0"/>
              <a:t>Community</a:t>
            </a:r>
            <a:endParaRPr lang="en-US" dirty="0"/>
          </a:p>
          <a:p>
            <a:pPr marL="457200" indent="-228600"/>
            <a:r>
              <a:rPr lang="en-US" dirty="0"/>
              <a:t>Bryan </a:t>
            </a:r>
            <a:r>
              <a:rPr lang="en-US" dirty="0" err="1"/>
              <a:t>Gillooly</a:t>
            </a:r>
            <a:r>
              <a:rPr lang="en-US" dirty="0"/>
              <a:t> (Bellaire-</a:t>
            </a:r>
            <a:r>
              <a:rPr lang="en-US" dirty="0" err="1"/>
              <a:t>Puritas</a:t>
            </a:r>
            <a:r>
              <a:rPr lang="en-US" dirty="0"/>
              <a:t> Development Corp.)</a:t>
            </a:r>
          </a:p>
          <a:p>
            <a:endParaRPr lang="en-US" dirty="0">
              <a:solidFill>
                <a:srgbClr val="2F5897"/>
              </a:solidFill>
            </a:endParaRPr>
          </a:p>
        </p:txBody>
      </p:sp>
      <p:pic>
        <p:nvPicPr>
          <p:cNvPr id="8" name="Picture 2" descr="ttps://www.nsf.gov/images/logos/nsf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71946" y="6033006"/>
            <a:ext cx="820054" cy="8249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0" y="0"/>
            <a:ext cx="12192000" cy="400110"/>
          </a:xfrm>
          <a:prstGeom prst="rect">
            <a:avLst/>
          </a:prstGeom>
          <a:solidFill>
            <a:schemeClr val="accent1">
              <a:lumMod val="20000"/>
              <a:lumOff val="80000"/>
            </a:schemeClr>
          </a:solidFill>
        </p:spPr>
        <p:txBody>
          <a:bodyPr wrap="square" rtlCol="0">
            <a:spAutoFit/>
          </a:bodyPr>
          <a:lstStyle/>
          <a:p>
            <a:pPr algn="ctr"/>
            <a:r>
              <a:rPr lang="en-US" sz="2000" b="1" dirty="0"/>
              <a:t>2018 NSF SMART AND CONNECTED COMMUNITIES PI MEETING</a:t>
            </a:r>
          </a:p>
        </p:txBody>
      </p:sp>
      <p:pic>
        <p:nvPicPr>
          <p:cNvPr id="12" name="Picture 11">
            <a:extLst>
              <a:ext uri="{FF2B5EF4-FFF2-40B4-BE49-F238E27FC236}">
                <a16:creationId xmlns:a16="http://schemas.microsoft.com/office/drawing/2014/main" id="{331AEE49-FF5E-AA4A-8731-F6F850307C2C}"/>
              </a:ext>
            </a:extLst>
          </p:cNvPr>
          <p:cNvPicPr>
            <a:picLocks noChangeAspect="1"/>
          </p:cNvPicPr>
          <p:nvPr/>
        </p:nvPicPr>
        <p:blipFill rotWithShape="1">
          <a:blip r:embed="rId4">
            <a:alphaModFix amt="33000"/>
            <a:extLst>
              <a:ext uri="{BEBA8EAE-BF5A-486C-A8C5-ECC9F3942E4B}">
                <a14:imgProps xmlns:a14="http://schemas.microsoft.com/office/drawing/2010/main">
                  <a14:imgLayer r:embed="rId5">
                    <a14:imgEffect>
                      <a14:saturation sat="46000"/>
                    </a14:imgEffect>
                  </a14:imgLayer>
                </a14:imgProps>
              </a:ext>
            </a:extLst>
          </a:blip>
          <a:srcRect b="4922"/>
          <a:stretch/>
        </p:blipFill>
        <p:spPr>
          <a:xfrm>
            <a:off x="0" y="360476"/>
            <a:ext cx="12192000" cy="1632875"/>
          </a:xfrm>
          <a:prstGeom prst="rect">
            <a:avLst/>
          </a:prstGeom>
        </p:spPr>
      </p:pic>
    </p:spTree>
    <p:extLst>
      <p:ext uri="{BB962C8B-B14F-4D97-AF65-F5344CB8AC3E}">
        <p14:creationId xmlns:p14="http://schemas.microsoft.com/office/powerpoint/2010/main" val="815711727"/>
      </p:ext>
    </p:extLst>
  </p:cSld>
  <p:clrMapOvr>
    <a:masterClrMapping/>
  </p:clrMapOvr>
  <mc:AlternateContent xmlns:mc="http://schemas.openxmlformats.org/markup-compatibility/2006" xmlns:p14="http://schemas.microsoft.com/office/powerpoint/2010/main">
    <mc:Choice Requires="p14">
      <p:transition p14:dur="250" advTm="25000"/>
    </mc:Choice>
    <mc:Fallback xmlns="">
      <p:transition advTm="2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2070411" y="130175"/>
            <a:ext cx="8018153" cy="762000"/>
          </a:xfrm>
        </p:spPr>
        <p:txBody>
          <a:bodyPr>
            <a:noAutofit/>
          </a:bodyPr>
          <a:lstStyle/>
          <a:p>
            <a:pPr>
              <a:lnSpc>
                <a:spcPct val="100000"/>
              </a:lnSpc>
            </a:pPr>
            <a:r>
              <a:rPr lang="en-US" sz="4000" b="1" dirty="0">
                <a:solidFill>
                  <a:schemeClr val="accent2"/>
                </a:solidFill>
              </a:rPr>
              <a:t>Project Aims</a:t>
            </a:r>
          </a:p>
        </p:txBody>
      </p:sp>
      <p:sp>
        <p:nvSpPr>
          <p:cNvPr id="2" name="TextBox 1"/>
          <p:cNvSpPr txBox="1"/>
          <p:nvPr/>
        </p:nvSpPr>
        <p:spPr>
          <a:xfrm>
            <a:off x="581278" y="848631"/>
            <a:ext cx="6076868" cy="5570756"/>
          </a:xfrm>
          <a:prstGeom prst="rect">
            <a:avLst/>
          </a:prstGeom>
          <a:noFill/>
        </p:spPr>
        <p:txBody>
          <a:bodyPr wrap="square" rtlCol="0">
            <a:spAutoFit/>
          </a:bodyPr>
          <a:lstStyle/>
          <a:p>
            <a:r>
              <a:rPr lang="en-US" b="1" dirty="0"/>
              <a:t>Research Aims: </a:t>
            </a:r>
          </a:p>
          <a:p>
            <a:pPr marL="285750" indent="-285750" fontAlgn="base">
              <a:buFont typeface="Arial" panose="020B0604020202020204" pitchFamily="34" charset="0"/>
              <a:buChar char="•"/>
            </a:pPr>
            <a:r>
              <a:rPr lang="en-US" sz="1400" dirty="0"/>
              <a:t>Develop research </a:t>
            </a:r>
            <a:r>
              <a:rPr lang="en-US" sz="1400" b="1" i="1" dirty="0">
                <a:solidFill>
                  <a:srgbClr val="0000CC"/>
                </a:solidFill>
              </a:rPr>
              <a:t>questions</a:t>
            </a:r>
            <a:r>
              <a:rPr lang="en-US" sz="1400" dirty="0">
                <a:solidFill>
                  <a:srgbClr val="0000CC"/>
                </a:solidFill>
              </a:rPr>
              <a:t> </a:t>
            </a:r>
            <a:r>
              <a:rPr lang="en-US" sz="1400" dirty="0"/>
              <a:t>and build research </a:t>
            </a:r>
            <a:r>
              <a:rPr lang="en-US" sz="1400" b="1" i="1" dirty="0">
                <a:solidFill>
                  <a:srgbClr val="0000CC"/>
                </a:solidFill>
              </a:rPr>
              <a:t>capacity</a:t>
            </a:r>
            <a:r>
              <a:rPr lang="en-US" sz="1400" dirty="0">
                <a:solidFill>
                  <a:srgbClr val="0000CC"/>
                </a:solidFill>
              </a:rPr>
              <a:t> </a:t>
            </a:r>
            <a:r>
              <a:rPr lang="en-US" sz="1400" dirty="0"/>
              <a:t>with factory owners and workers that would help various plants move forward in realizing </a:t>
            </a:r>
            <a:r>
              <a:rPr lang="en-US" sz="1400" dirty="0" err="1"/>
              <a:t>IoT</a:t>
            </a:r>
            <a:r>
              <a:rPr lang="en-US" sz="1400" dirty="0"/>
              <a:t> in a way that is </a:t>
            </a:r>
            <a:r>
              <a:rPr lang="en-US" sz="1400" b="1" i="1" dirty="0">
                <a:solidFill>
                  <a:srgbClr val="0000CC"/>
                </a:solidFill>
              </a:rPr>
              <a:t>non-proprietary</a:t>
            </a:r>
            <a:r>
              <a:rPr lang="en-US" sz="1400" dirty="0"/>
              <a:t> (i.e., a problem </a:t>
            </a:r>
            <a:r>
              <a:rPr lang="en-US" sz="1400" dirty="0" err="1"/>
              <a:t>IoT</a:t>
            </a:r>
            <a:r>
              <a:rPr lang="en-US" sz="1400" dirty="0"/>
              <a:t> could solve regardless of company disciplinary focus).</a:t>
            </a:r>
          </a:p>
          <a:p>
            <a:pPr marL="285750" indent="-285750" fontAlgn="base">
              <a:buFont typeface="Arial" panose="020B0604020202020204" pitchFamily="34" charset="0"/>
              <a:buChar char="•"/>
            </a:pPr>
            <a:r>
              <a:rPr lang="en-US" sz="1400" u="sng" dirty="0"/>
              <a:t>Examples</a:t>
            </a:r>
            <a:r>
              <a:rPr lang="en-US" sz="1400" dirty="0"/>
              <a:t>: Product and inventory </a:t>
            </a:r>
            <a:r>
              <a:rPr lang="en-US" sz="1400" b="1" i="1" dirty="0">
                <a:solidFill>
                  <a:srgbClr val="0000CC"/>
                </a:solidFill>
              </a:rPr>
              <a:t>asset tracking</a:t>
            </a:r>
            <a:r>
              <a:rPr lang="en-US" sz="1400" dirty="0"/>
              <a:t>, operation </a:t>
            </a:r>
            <a:r>
              <a:rPr lang="en-US" sz="1400" b="1" i="1" dirty="0">
                <a:solidFill>
                  <a:srgbClr val="0000CC"/>
                </a:solidFill>
              </a:rPr>
              <a:t>monitoring</a:t>
            </a:r>
            <a:r>
              <a:rPr lang="en-US" sz="1400" dirty="0"/>
              <a:t>, robot-human </a:t>
            </a:r>
            <a:r>
              <a:rPr lang="en-US" sz="1400" b="1" i="1" dirty="0">
                <a:solidFill>
                  <a:srgbClr val="0000CC"/>
                </a:solidFill>
              </a:rPr>
              <a:t>coordination</a:t>
            </a:r>
            <a:r>
              <a:rPr lang="en-US" sz="1400" dirty="0"/>
              <a:t>, supply chain management, customized service, more </a:t>
            </a:r>
            <a:r>
              <a:rPr lang="en-US" sz="1400" b="1" i="1" dirty="0">
                <a:solidFill>
                  <a:srgbClr val="0000CC"/>
                </a:solidFill>
              </a:rPr>
              <a:t>sustainable</a:t>
            </a:r>
            <a:r>
              <a:rPr lang="en-US" sz="1400" dirty="0">
                <a:solidFill>
                  <a:srgbClr val="0000CC"/>
                </a:solidFill>
              </a:rPr>
              <a:t> </a:t>
            </a:r>
            <a:r>
              <a:rPr lang="en-US" sz="1400" dirty="0"/>
              <a:t>operations</a:t>
            </a:r>
          </a:p>
          <a:p>
            <a:pPr fontAlgn="base">
              <a:spcBef>
                <a:spcPts val="600"/>
              </a:spcBef>
            </a:pPr>
            <a:r>
              <a:rPr lang="en-US" b="1" dirty="0"/>
              <a:t>Education Aims: </a:t>
            </a:r>
          </a:p>
          <a:p>
            <a:pPr marL="285750" indent="-285750" fontAlgn="base">
              <a:buFont typeface="Arial" panose="020B0604020202020204" pitchFamily="34" charset="0"/>
              <a:buChar char="•"/>
            </a:pPr>
            <a:r>
              <a:rPr lang="en-US" sz="1400" dirty="0"/>
              <a:t>Build a </a:t>
            </a:r>
            <a:r>
              <a:rPr lang="en-US" sz="1400" b="1" i="1" dirty="0">
                <a:solidFill>
                  <a:srgbClr val="0000CC"/>
                </a:solidFill>
              </a:rPr>
              <a:t>workforce</a:t>
            </a:r>
            <a:r>
              <a:rPr lang="en-US" sz="1400" dirty="0"/>
              <a:t> that </a:t>
            </a:r>
            <a:r>
              <a:rPr lang="en-US" sz="1400" b="1" i="1" dirty="0">
                <a:solidFill>
                  <a:srgbClr val="0000CC"/>
                </a:solidFill>
              </a:rPr>
              <a:t>understands</a:t>
            </a:r>
            <a:r>
              <a:rPr lang="en-US" sz="1400" dirty="0"/>
              <a:t> and is </a:t>
            </a:r>
            <a:r>
              <a:rPr lang="en-US" sz="1400" b="1" i="1" dirty="0">
                <a:solidFill>
                  <a:srgbClr val="0000CC"/>
                </a:solidFill>
              </a:rPr>
              <a:t>trained</a:t>
            </a:r>
            <a:r>
              <a:rPr lang="en-US" sz="1400" dirty="0"/>
              <a:t> to thrive in an Industry 4.0 environment through collaboration with students, teachers, and parents in neighborhood of </a:t>
            </a:r>
            <a:r>
              <a:rPr lang="en-US" sz="1400" b="1" i="1" dirty="0">
                <a:solidFill>
                  <a:srgbClr val="0000CC"/>
                </a:solidFill>
              </a:rPr>
              <a:t>John Marshall High School</a:t>
            </a:r>
            <a:r>
              <a:rPr lang="en-US" sz="1400" dirty="0"/>
              <a:t>. </a:t>
            </a:r>
          </a:p>
          <a:p>
            <a:pPr marL="285750" indent="-285750" fontAlgn="base">
              <a:buFont typeface="Arial" panose="020B0604020202020204" pitchFamily="34" charset="0"/>
              <a:buChar char="•"/>
            </a:pPr>
            <a:r>
              <a:rPr lang="en-US" sz="1400" dirty="0"/>
              <a:t>Representative questions: what kind of </a:t>
            </a:r>
            <a:r>
              <a:rPr lang="en-US" sz="1400" b="1" i="1" dirty="0">
                <a:solidFill>
                  <a:srgbClr val="0000CC"/>
                </a:solidFill>
              </a:rPr>
              <a:t>jobs</a:t>
            </a:r>
            <a:r>
              <a:rPr lang="en-US" sz="1400" dirty="0"/>
              <a:t> might develop from Industry 4.0 in your neighborhood that you should be prepared to undertake; what </a:t>
            </a:r>
            <a:r>
              <a:rPr lang="en-US" sz="1400" b="1" i="1" dirty="0">
                <a:solidFill>
                  <a:srgbClr val="0000CC"/>
                </a:solidFill>
              </a:rPr>
              <a:t>courses</a:t>
            </a:r>
            <a:r>
              <a:rPr lang="en-US" sz="1400" dirty="0"/>
              <a:t> in high school are offered that prepare students to </a:t>
            </a:r>
            <a:r>
              <a:rPr lang="en-US" sz="1400" dirty="0" err="1"/>
              <a:t>IoT</a:t>
            </a:r>
            <a:r>
              <a:rPr lang="en-US" sz="1400" dirty="0"/>
              <a:t> challenges? </a:t>
            </a:r>
          </a:p>
          <a:p>
            <a:pPr fontAlgn="base">
              <a:spcBef>
                <a:spcPts val="600"/>
              </a:spcBef>
            </a:pPr>
            <a:r>
              <a:rPr lang="en-US" b="1" dirty="0"/>
              <a:t>Community/Citizen Aims:</a:t>
            </a:r>
          </a:p>
          <a:p>
            <a:pPr marL="285750" indent="-285750" fontAlgn="base">
              <a:buFont typeface="Arial" panose="020B0604020202020204" pitchFamily="34" charset="0"/>
              <a:buChar char="•"/>
            </a:pPr>
            <a:r>
              <a:rPr lang="en-US" sz="1400" dirty="0"/>
              <a:t>Create a roadmap that connects research/business concerns of </a:t>
            </a:r>
            <a:r>
              <a:rPr lang="en-US" sz="1400" dirty="0" err="1"/>
              <a:t>IoT</a:t>
            </a:r>
            <a:r>
              <a:rPr lang="en-US" sz="1400" dirty="0"/>
              <a:t> to required </a:t>
            </a:r>
            <a:r>
              <a:rPr lang="en-US" sz="1400" b="1" i="1" dirty="0">
                <a:solidFill>
                  <a:srgbClr val="0000CC"/>
                </a:solidFill>
              </a:rPr>
              <a:t>coursework</a:t>
            </a:r>
            <a:r>
              <a:rPr lang="en-US" sz="1400" dirty="0"/>
              <a:t> at both </a:t>
            </a:r>
            <a:r>
              <a:rPr lang="en-US" sz="1400" b="1" i="1" dirty="0">
                <a:solidFill>
                  <a:srgbClr val="0000CC"/>
                </a:solidFill>
              </a:rPr>
              <a:t>high school </a:t>
            </a:r>
            <a:r>
              <a:rPr lang="en-US" sz="1400" dirty="0"/>
              <a:t>and </a:t>
            </a:r>
            <a:r>
              <a:rPr lang="en-US" sz="1400" b="1" i="1" dirty="0">
                <a:solidFill>
                  <a:srgbClr val="0000CC"/>
                </a:solidFill>
              </a:rPr>
              <a:t>adult</a:t>
            </a:r>
            <a:r>
              <a:rPr lang="en-US" sz="1400" dirty="0"/>
              <a:t> education levels.</a:t>
            </a:r>
          </a:p>
          <a:p>
            <a:pPr marL="285750" indent="-285750" fontAlgn="base">
              <a:buFont typeface="Arial" panose="020B0604020202020204" pitchFamily="34" charset="0"/>
              <a:buChar char="•"/>
            </a:pPr>
            <a:r>
              <a:rPr lang="en-US" sz="1400" dirty="0"/>
              <a:t>Creating a smart residential community outside of the institutional context.</a:t>
            </a:r>
          </a:p>
          <a:p>
            <a:pPr marL="285750" indent="-285750" fontAlgn="base">
              <a:buFont typeface="Arial" panose="020B0604020202020204" pitchFamily="34" charset="0"/>
              <a:buChar char="•"/>
            </a:pPr>
            <a:r>
              <a:rPr lang="en-US" sz="1400" dirty="0"/>
              <a:t>Answers to questions: could </a:t>
            </a:r>
            <a:r>
              <a:rPr lang="en-US" sz="1400" dirty="0" err="1"/>
              <a:t>IoT</a:t>
            </a:r>
            <a:r>
              <a:rPr lang="en-US" sz="1400" dirty="0"/>
              <a:t> help us better manage </a:t>
            </a:r>
            <a:r>
              <a:rPr lang="en-US" sz="1400" b="1" i="1" dirty="0">
                <a:solidFill>
                  <a:srgbClr val="0000CC"/>
                </a:solidFill>
              </a:rPr>
              <a:t>snow removal </a:t>
            </a:r>
            <a:r>
              <a:rPr lang="en-US" sz="1400" dirty="0"/>
              <a:t>in our neighborhood; would we get a better understanding of </a:t>
            </a:r>
            <a:r>
              <a:rPr lang="en-US" sz="1400" b="1" i="1" dirty="0">
                <a:solidFill>
                  <a:srgbClr val="0000CC"/>
                </a:solidFill>
              </a:rPr>
              <a:t>heating</a:t>
            </a:r>
            <a:r>
              <a:rPr lang="en-US" sz="1400" dirty="0"/>
              <a:t> at home and manage </a:t>
            </a:r>
            <a:r>
              <a:rPr lang="en-US" sz="1400" b="1" i="1" dirty="0">
                <a:solidFill>
                  <a:srgbClr val="0000CC"/>
                </a:solidFill>
              </a:rPr>
              <a:t>energy</a:t>
            </a:r>
            <a:r>
              <a:rPr lang="en-US" sz="1400" dirty="0"/>
              <a:t> flow as a result of the </a:t>
            </a:r>
            <a:r>
              <a:rPr lang="en-US" sz="1400" dirty="0" err="1"/>
              <a:t>IoT</a:t>
            </a:r>
            <a:r>
              <a:rPr lang="en-US" sz="1400" dirty="0"/>
              <a:t> knowledge; could apps be developed that meet resident needs, from </a:t>
            </a:r>
            <a:r>
              <a:rPr lang="en-US" sz="1400" b="1" i="1" dirty="0">
                <a:solidFill>
                  <a:srgbClr val="0000CC"/>
                </a:solidFill>
              </a:rPr>
              <a:t>garbage</a:t>
            </a:r>
            <a:r>
              <a:rPr lang="en-US" sz="1400" dirty="0"/>
              <a:t> pick up to knowing where the </a:t>
            </a:r>
            <a:r>
              <a:rPr lang="en-US" sz="1400" b="1" i="1" dirty="0">
                <a:solidFill>
                  <a:srgbClr val="0000CC"/>
                </a:solidFill>
              </a:rPr>
              <a:t>ambulance</a:t>
            </a:r>
            <a:r>
              <a:rPr lang="en-US" sz="1400" dirty="0"/>
              <a:t>, </a:t>
            </a:r>
            <a:r>
              <a:rPr lang="en-US" sz="1400" b="1" i="1" dirty="0">
                <a:solidFill>
                  <a:srgbClr val="0000CC"/>
                </a:solidFill>
              </a:rPr>
              <a:t>fire</a:t>
            </a:r>
            <a:r>
              <a:rPr lang="en-US" sz="1400" dirty="0"/>
              <a:t> fighters, and </a:t>
            </a:r>
            <a:r>
              <a:rPr lang="en-US" sz="1400" b="1" i="1" dirty="0">
                <a:solidFill>
                  <a:srgbClr val="0000CC"/>
                </a:solidFill>
              </a:rPr>
              <a:t>police</a:t>
            </a:r>
            <a:r>
              <a:rPr lang="en-US" sz="1400" dirty="0"/>
              <a:t> crews are called.</a:t>
            </a:r>
          </a:p>
        </p:txBody>
      </p:sp>
      <p:graphicFrame>
        <p:nvGraphicFramePr>
          <p:cNvPr id="3" name="Diagram 2"/>
          <p:cNvGraphicFramePr/>
          <p:nvPr>
            <p:extLst/>
          </p:nvPr>
        </p:nvGraphicFramePr>
        <p:xfrm>
          <a:off x="7210490" y="1242180"/>
          <a:ext cx="3585029" cy="3264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p:cNvSpPr/>
          <p:nvPr/>
        </p:nvSpPr>
        <p:spPr>
          <a:xfrm>
            <a:off x="7210490" y="4711959"/>
            <a:ext cx="3659673" cy="10543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Shared </a:t>
            </a:r>
            <a:r>
              <a:rPr lang="en-US" b="1" dirty="0">
                <a:solidFill>
                  <a:srgbClr val="FFFF00"/>
                </a:solidFill>
              </a:rPr>
              <a:t>vision</a:t>
            </a:r>
            <a:r>
              <a:rPr lang="en-US" dirty="0">
                <a:solidFill>
                  <a:srgbClr val="FFFF00"/>
                </a:solidFill>
              </a:rPr>
              <a:t> </a:t>
            </a:r>
            <a:r>
              <a:rPr lang="en-US" dirty="0"/>
              <a:t>and action-oriented </a:t>
            </a:r>
            <a:r>
              <a:rPr lang="en-US" b="1" dirty="0">
                <a:solidFill>
                  <a:srgbClr val="FFFF00"/>
                </a:solidFill>
              </a:rPr>
              <a:t>plans</a:t>
            </a:r>
            <a:r>
              <a:rPr lang="en-US" dirty="0">
                <a:solidFill>
                  <a:srgbClr val="FFFF00"/>
                </a:solidFill>
              </a:rPr>
              <a:t> </a:t>
            </a:r>
            <a:r>
              <a:rPr lang="en-US" dirty="0"/>
              <a:t>for using </a:t>
            </a:r>
            <a:r>
              <a:rPr lang="en-US" dirty="0" err="1"/>
              <a:t>IoT</a:t>
            </a:r>
            <a:r>
              <a:rPr lang="en-US" dirty="0"/>
              <a:t> framework to solve </a:t>
            </a:r>
            <a:r>
              <a:rPr lang="en-US" b="1" dirty="0">
                <a:solidFill>
                  <a:srgbClr val="FFFF00"/>
                </a:solidFill>
              </a:rPr>
              <a:t>collective</a:t>
            </a:r>
            <a:r>
              <a:rPr lang="en-US" dirty="0"/>
              <a:t> problems, leading to </a:t>
            </a:r>
            <a:r>
              <a:rPr lang="en-US" b="1" dirty="0">
                <a:solidFill>
                  <a:srgbClr val="FFFF00"/>
                </a:solidFill>
              </a:rPr>
              <a:t>adaptation</a:t>
            </a:r>
          </a:p>
        </p:txBody>
      </p:sp>
    </p:spTree>
    <p:extLst>
      <p:ext uri="{BB962C8B-B14F-4D97-AF65-F5344CB8AC3E}">
        <p14:creationId xmlns:p14="http://schemas.microsoft.com/office/powerpoint/2010/main" val="713012371"/>
      </p:ext>
    </p:extLst>
  </p:cSld>
  <p:clrMapOvr>
    <a:masterClrMapping/>
  </p:clrMapOvr>
  <mc:AlternateContent xmlns:mc="http://schemas.openxmlformats.org/markup-compatibility/2006" xmlns:p14="http://schemas.microsoft.com/office/powerpoint/2010/main">
    <mc:Choice Requires="p14">
      <p:transition p14:dur="250" advTm="30000"/>
    </mc:Choice>
    <mc:Fallback xmlns="">
      <p:transition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2070411" y="130175"/>
            <a:ext cx="8018153" cy="762000"/>
          </a:xfrm>
        </p:spPr>
        <p:txBody>
          <a:bodyPr>
            <a:noAutofit/>
          </a:bodyPr>
          <a:lstStyle/>
          <a:p>
            <a:pPr>
              <a:lnSpc>
                <a:spcPct val="100000"/>
              </a:lnSpc>
            </a:pPr>
            <a:r>
              <a:rPr lang="en-US" sz="4000" b="1" dirty="0">
                <a:solidFill>
                  <a:schemeClr val="accent2"/>
                </a:solidFill>
              </a:rPr>
              <a:t>Status of the Project</a:t>
            </a:r>
          </a:p>
        </p:txBody>
      </p:sp>
      <p:sp>
        <p:nvSpPr>
          <p:cNvPr id="2" name="TextBox 1"/>
          <p:cNvSpPr txBox="1"/>
          <p:nvPr/>
        </p:nvSpPr>
        <p:spPr>
          <a:xfrm>
            <a:off x="671803" y="892175"/>
            <a:ext cx="10926147" cy="5647700"/>
          </a:xfrm>
          <a:prstGeom prst="rect">
            <a:avLst/>
          </a:prstGeom>
          <a:noFill/>
        </p:spPr>
        <p:txBody>
          <a:bodyPr wrap="square" rtlCol="0">
            <a:spAutoFit/>
          </a:bodyPr>
          <a:lstStyle/>
          <a:p>
            <a:pPr>
              <a:spcAft>
                <a:spcPts val="600"/>
              </a:spcAft>
            </a:pPr>
            <a:r>
              <a:rPr lang="en-US" b="1" dirty="0"/>
              <a:t>Overall Learning:  </a:t>
            </a:r>
            <a:r>
              <a:rPr lang="en-US" dirty="0"/>
              <a:t>Understanding that smart communities and </a:t>
            </a:r>
            <a:r>
              <a:rPr lang="en-US" b="1" i="1" dirty="0" err="1">
                <a:solidFill>
                  <a:srgbClr val="0000CC"/>
                </a:solidFill>
              </a:rPr>
              <a:t>IoT</a:t>
            </a:r>
            <a:r>
              <a:rPr lang="en-US" b="1" i="1" dirty="0">
                <a:solidFill>
                  <a:srgbClr val="0000CC"/>
                </a:solidFill>
              </a:rPr>
              <a:t> adoption</a:t>
            </a:r>
            <a:r>
              <a:rPr lang="en-US" dirty="0"/>
              <a:t> must </a:t>
            </a:r>
            <a:r>
              <a:rPr lang="en-US" b="1" i="1" dirty="0">
                <a:solidFill>
                  <a:srgbClr val="0000CC"/>
                </a:solidFill>
              </a:rPr>
              <a:t>come in stages</a:t>
            </a:r>
            <a:r>
              <a:rPr lang="en-US" dirty="0"/>
              <a:t>.  Through the work completed thus far, we are at </a:t>
            </a:r>
            <a:r>
              <a:rPr lang="en-US" b="1" i="1" dirty="0">
                <a:solidFill>
                  <a:srgbClr val="0000CC"/>
                </a:solidFill>
              </a:rPr>
              <a:t>stage 1</a:t>
            </a:r>
            <a:r>
              <a:rPr lang="en-US" dirty="0"/>
              <a:t>:  </a:t>
            </a:r>
            <a:r>
              <a:rPr lang="en-US" b="1" i="1" dirty="0">
                <a:solidFill>
                  <a:srgbClr val="0000CC"/>
                </a:solidFill>
              </a:rPr>
              <a:t>awareness</a:t>
            </a:r>
            <a:r>
              <a:rPr lang="en-US" dirty="0"/>
              <a:t> and </a:t>
            </a:r>
            <a:r>
              <a:rPr lang="en-US" b="1" i="1" dirty="0">
                <a:solidFill>
                  <a:srgbClr val="0000CC"/>
                </a:solidFill>
              </a:rPr>
              <a:t>understanding</a:t>
            </a:r>
            <a:r>
              <a:rPr lang="en-US" dirty="0"/>
              <a:t>. Contributing activities include:</a:t>
            </a:r>
          </a:p>
          <a:p>
            <a:pPr marL="342900" indent="-342900">
              <a:buFont typeface="+mj-lt"/>
              <a:buAutoNum type="arabicPeriod"/>
            </a:pPr>
            <a:r>
              <a:rPr lang="en-US" sz="1600" dirty="0"/>
              <a:t>Engaged </a:t>
            </a:r>
            <a:r>
              <a:rPr lang="en-US" sz="1600" b="1" i="1" dirty="0">
                <a:solidFill>
                  <a:srgbClr val="0000CC"/>
                </a:solidFill>
              </a:rPr>
              <a:t>12 SMM’s </a:t>
            </a:r>
            <a:r>
              <a:rPr lang="en-US" sz="1600" dirty="0"/>
              <a:t>through </a:t>
            </a:r>
            <a:r>
              <a:rPr lang="en-US" sz="1600" b="1" i="1" dirty="0">
                <a:solidFill>
                  <a:srgbClr val="0000CC"/>
                </a:solidFill>
              </a:rPr>
              <a:t>2</a:t>
            </a:r>
            <a:r>
              <a:rPr lang="en-US" sz="1600" dirty="0"/>
              <a:t> focus groups, using a </a:t>
            </a:r>
            <a:r>
              <a:rPr lang="en-US" sz="1600" b="1" i="1" dirty="0">
                <a:solidFill>
                  <a:srgbClr val="0000CC"/>
                </a:solidFill>
              </a:rPr>
              <a:t>formalized</a:t>
            </a:r>
            <a:r>
              <a:rPr lang="en-US" sz="1600" dirty="0"/>
              <a:t> discussion process with </a:t>
            </a:r>
            <a:r>
              <a:rPr lang="en-US" sz="1600" b="1" i="1" dirty="0">
                <a:solidFill>
                  <a:srgbClr val="0000CC"/>
                </a:solidFill>
              </a:rPr>
              <a:t>transcripts</a:t>
            </a:r>
            <a:r>
              <a:rPr lang="en-US" sz="1600" dirty="0"/>
              <a:t> developed. </a:t>
            </a:r>
            <a:r>
              <a:rPr lang="en-US" sz="1600" b="1" dirty="0"/>
              <a:t>Key learnings:</a:t>
            </a:r>
          </a:p>
          <a:p>
            <a:pPr marL="742950" lvl="1" indent="-285750">
              <a:buFont typeface="Arial" panose="020B0604020202020204" pitchFamily="34" charset="0"/>
              <a:buChar char="•"/>
            </a:pPr>
            <a:r>
              <a:rPr lang="en-US" sz="1600" dirty="0"/>
              <a:t>Concern about capital </a:t>
            </a:r>
            <a:r>
              <a:rPr lang="en-US" sz="1600" b="1" i="1" dirty="0">
                <a:solidFill>
                  <a:srgbClr val="0000CC"/>
                </a:solidFill>
              </a:rPr>
              <a:t>investments</a:t>
            </a:r>
            <a:r>
              <a:rPr lang="en-US" sz="1600" dirty="0"/>
              <a:t> to become “smart” and join industry 4.0</a:t>
            </a:r>
          </a:p>
          <a:p>
            <a:pPr marL="742950" lvl="1" indent="-285750">
              <a:buFont typeface="Arial" panose="020B0604020202020204" pitchFamily="34" charset="0"/>
              <a:buChar char="•"/>
            </a:pPr>
            <a:r>
              <a:rPr lang="en-US" sz="1600" b="1" i="1" dirty="0">
                <a:solidFill>
                  <a:srgbClr val="0000CC"/>
                </a:solidFill>
              </a:rPr>
              <a:t>Predictive</a:t>
            </a:r>
            <a:r>
              <a:rPr lang="en-US" sz="1600" dirty="0"/>
              <a:t> maintenance and “down time” a key concern, regardless of industry segment</a:t>
            </a:r>
          </a:p>
          <a:p>
            <a:pPr marL="742950" lvl="1" indent="-285750">
              <a:buFont typeface="Arial" panose="020B0604020202020204" pitchFamily="34" charset="0"/>
              <a:buChar char="•"/>
            </a:pPr>
            <a:r>
              <a:rPr lang="en-US" sz="1600" dirty="0"/>
              <a:t>Workforce concerns—fear of existing staff with </a:t>
            </a:r>
            <a:r>
              <a:rPr lang="en-US" sz="1600" b="1" i="1" dirty="0">
                <a:solidFill>
                  <a:srgbClr val="0000CC"/>
                </a:solidFill>
              </a:rPr>
              <a:t>automation</a:t>
            </a:r>
            <a:r>
              <a:rPr lang="en-US" sz="1600" dirty="0"/>
              <a:t> and downsizing; struggles for current </a:t>
            </a:r>
            <a:r>
              <a:rPr lang="en-US" sz="1600" b="1" i="1" dirty="0">
                <a:solidFill>
                  <a:srgbClr val="0000CC"/>
                </a:solidFill>
              </a:rPr>
              <a:t>hires</a:t>
            </a:r>
            <a:r>
              <a:rPr lang="en-US" sz="1600" dirty="0"/>
              <a:t> with computer-based skills.</a:t>
            </a:r>
          </a:p>
          <a:p>
            <a:pPr marL="342900" indent="-342900">
              <a:buFont typeface="+mj-lt"/>
              <a:buAutoNum type="arabicPeriod"/>
            </a:pPr>
            <a:r>
              <a:rPr lang="en-US" sz="1600" dirty="0"/>
              <a:t>Engaged </a:t>
            </a:r>
            <a:r>
              <a:rPr lang="en-US" sz="1600" b="1" i="1" dirty="0">
                <a:solidFill>
                  <a:srgbClr val="0000CC"/>
                </a:solidFill>
              </a:rPr>
              <a:t>31 citizens </a:t>
            </a:r>
            <a:r>
              <a:rPr lang="en-US" sz="1600" dirty="0"/>
              <a:t>through </a:t>
            </a:r>
            <a:r>
              <a:rPr lang="en-US" sz="1600" b="1" i="1" dirty="0">
                <a:solidFill>
                  <a:srgbClr val="0000CC"/>
                </a:solidFill>
              </a:rPr>
              <a:t>3</a:t>
            </a:r>
            <a:r>
              <a:rPr lang="en-US" sz="1600" dirty="0"/>
              <a:t> focus groups, using an Appreciate Inquiry framework with transcripts developed.  </a:t>
            </a:r>
            <a:r>
              <a:rPr lang="en-US" sz="1600" b="1" dirty="0"/>
              <a:t>Key learnings:</a:t>
            </a:r>
          </a:p>
          <a:p>
            <a:pPr marL="800100" lvl="1" indent="-342900">
              <a:buFont typeface="Arial" panose="020B0604020202020204" pitchFamily="34" charset="0"/>
              <a:buChar char="•"/>
            </a:pPr>
            <a:r>
              <a:rPr lang="en-US" sz="1600" dirty="0"/>
              <a:t>Understanding the </a:t>
            </a:r>
            <a:r>
              <a:rPr lang="en-US" sz="1600" b="1" i="1" dirty="0">
                <a:solidFill>
                  <a:srgbClr val="0000CC"/>
                </a:solidFill>
              </a:rPr>
              <a:t>culture</a:t>
            </a:r>
            <a:r>
              <a:rPr lang="en-US" sz="1600" dirty="0"/>
              <a:t> of a community is critical to any discussion about technology.</a:t>
            </a:r>
          </a:p>
          <a:p>
            <a:pPr marL="800100" lvl="1" indent="-342900">
              <a:buFont typeface="Arial" panose="020B0604020202020204" pitchFamily="34" charset="0"/>
              <a:buChar char="•"/>
            </a:pPr>
            <a:r>
              <a:rPr lang="en-US" sz="1600" dirty="0"/>
              <a:t>Residents are intrigued by use of the smart </a:t>
            </a:r>
            <a:r>
              <a:rPr lang="en-US" sz="1600" b="1" i="1" dirty="0">
                <a:solidFill>
                  <a:srgbClr val="0000CC"/>
                </a:solidFill>
              </a:rPr>
              <a:t>infrastructure</a:t>
            </a:r>
            <a:r>
              <a:rPr lang="en-US" sz="1600" dirty="0"/>
              <a:t> to help maintain and build relationships throughout the community.</a:t>
            </a:r>
          </a:p>
          <a:p>
            <a:pPr marL="800100" lvl="1" indent="-342900">
              <a:buFont typeface="Arial" panose="020B0604020202020204" pitchFamily="34" charset="0"/>
              <a:buChar char="•"/>
            </a:pPr>
            <a:r>
              <a:rPr lang="en-US" sz="1600" dirty="0"/>
              <a:t>Concerns about leaving no one behind—language, race, ethnicity, age, class, etc.</a:t>
            </a:r>
          </a:p>
          <a:p>
            <a:pPr marL="342900" indent="-342900">
              <a:buFont typeface="+mj-lt"/>
              <a:buAutoNum type="arabicPeriod"/>
            </a:pPr>
            <a:r>
              <a:rPr lang="en-US" sz="1600" dirty="0"/>
              <a:t>Interacting with </a:t>
            </a:r>
            <a:r>
              <a:rPr lang="en-US" sz="1600" b="1" i="1" dirty="0">
                <a:solidFill>
                  <a:srgbClr val="0000CC"/>
                </a:solidFill>
              </a:rPr>
              <a:t>high school principals </a:t>
            </a:r>
            <a:r>
              <a:rPr lang="en-US" sz="1600" dirty="0"/>
              <a:t>and </a:t>
            </a:r>
            <a:r>
              <a:rPr lang="en-US" sz="1600" b="1" i="1" dirty="0">
                <a:solidFill>
                  <a:srgbClr val="0000CC"/>
                </a:solidFill>
              </a:rPr>
              <a:t>teachers</a:t>
            </a:r>
            <a:r>
              <a:rPr lang="en-US" sz="1600" dirty="0"/>
              <a:t> to determine how to integrate community interest, company needs around the challenge of workforce preparedness for community SMM’s.</a:t>
            </a:r>
          </a:p>
          <a:p>
            <a:pPr marL="342900" indent="-342900">
              <a:buFont typeface="+mj-lt"/>
              <a:buAutoNum type="arabicPeriod"/>
            </a:pPr>
            <a:r>
              <a:rPr lang="en-US" sz="1600" dirty="0"/>
              <a:t>Next Steps</a:t>
            </a:r>
          </a:p>
          <a:p>
            <a:pPr marL="800100" lvl="1" indent="-342900">
              <a:buFont typeface="Arial" panose="020B0604020202020204" pitchFamily="34" charset="0"/>
              <a:buChar char="•"/>
            </a:pPr>
            <a:r>
              <a:rPr lang="en-US" sz="1600" dirty="0"/>
              <a:t>Building </a:t>
            </a:r>
            <a:r>
              <a:rPr lang="en-US" sz="1600" b="1" i="1" dirty="0">
                <a:solidFill>
                  <a:srgbClr val="0000CC"/>
                </a:solidFill>
              </a:rPr>
              <a:t>testbeds</a:t>
            </a:r>
            <a:r>
              <a:rPr lang="en-US" sz="1600" dirty="0"/>
              <a:t> among </a:t>
            </a:r>
            <a:r>
              <a:rPr lang="en-US" sz="1600" b="1" i="1" dirty="0">
                <a:solidFill>
                  <a:srgbClr val="0000CC"/>
                </a:solidFill>
              </a:rPr>
              <a:t>3</a:t>
            </a:r>
            <a:r>
              <a:rPr lang="en-US" sz="1600" dirty="0"/>
              <a:t> interested company partners, meeting company needs but also integrating with community learning</a:t>
            </a:r>
          </a:p>
          <a:p>
            <a:pPr marL="800100" lvl="1" indent="-342900">
              <a:buFont typeface="Arial" panose="020B0604020202020204" pitchFamily="34" charset="0"/>
              <a:buChar char="•"/>
            </a:pPr>
            <a:r>
              <a:rPr lang="en-US" sz="1600" dirty="0"/>
              <a:t>Bridging the business-engineering-community  </a:t>
            </a:r>
            <a:r>
              <a:rPr lang="en-US" sz="1600" b="1" i="1" dirty="0">
                <a:solidFill>
                  <a:srgbClr val="0000CC"/>
                </a:solidFill>
              </a:rPr>
              <a:t>language</a:t>
            </a:r>
            <a:r>
              <a:rPr lang="en-US" sz="1600" dirty="0"/>
              <a:t> in order to identify appropriate research </a:t>
            </a:r>
            <a:r>
              <a:rPr lang="en-US" sz="1600" b="1" i="1" dirty="0">
                <a:solidFill>
                  <a:srgbClr val="0000CC"/>
                </a:solidFill>
              </a:rPr>
              <a:t>questions</a:t>
            </a:r>
            <a:r>
              <a:rPr lang="en-US" sz="1600" dirty="0"/>
              <a:t> that are early in </a:t>
            </a:r>
            <a:r>
              <a:rPr lang="en-US" sz="1600" b="1" i="1" dirty="0">
                <a:solidFill>
                  <a:srgbClr val="0000CC"/>
                </a:solidFill>
              </a:rPr>
              <a:t>TRL</a:t>
            </a:r>
            <a:r>
              <a:rPr lang="en-US" sz="1600" dirty="0"/>
              <a:t> space.</a:t>
            </a:r>
          </a:p>
          <a:p>
            <a:pPr marL="800100" lvl="1" indent="-342900">
              <a:buFont typeface="Arial" panose="020B0604020202020204" pitchFamily="34" charset="0"/>
              <a:buChar char="•"/>
            </a:pPr>
            <a:r>
              <a:rPr lang="en-US" sz="1600" dirty="0"/>
              <a:t>Bringing all participants (SMM’s, citizens, educators) together to review </a:t>
            </a:r>
            <a:r>
              <a:rPr lang="en-US" sz="1600" b="1" i="1" dirty="0">
                <a:solidFill>
                  <a:srgbClr val="0000CC"/>
                </a:solidFill>
              </a:rPr>
              <a:t>ideas</a:t>
            </a:r>
            <a:r>
              <a:rPr lang="en-US" sz="1600" dirty="0"/>
              <a:t> for moving forward with a </a:t>
            </a:r>
            <a:r>
              <a:rPr lang="en-US" sz="1600" b="1" i="1" dirty="0">
                <a:solidFill>
                  <a:srgbClr val="0000CC"/>
                </a:solidFill>
              </a:rPr>
              <a:t>smart</a:t>
            </a:r>
            <a:r>
              <a:rPr lang="en-US" sz="1600" dirty="0"/>
              <a:t> </a:t>
            </a:r>
            <a:r>
              <a:rPr lang="en-US" sz="1600" b="1" i="1" dirty="0">
                <a:solidFill>
                  <a:srgbClr val="0000CC"/>
                </a:solidFill>
              </a:rPr>
              <a:t>community</a:t>
            </a:r>
            <a:r>
              <a:rPr lang="en-US" sz="1600" dirty="0"/>
              <a:t> vision that can drive </a:t>
            </a:r>
            <a:r>
              <a:rPr lang="en-US" sz="1600" dirty="0" err="1"/>
              <a:t>IoT</a:t>
            </a:r>
            <a:r>
              <a:rPr lang="en-US" sz="1600" dirty="0"/>
              <a:t> adoption.</a:t>
            </a:r>
          </a:p>
        </p:txBody>
      </p:sp>
    </p:spTree>
    <p:extLst>
      <p:ext uri="{BB962C8B-B14F-4D97-AF65-F5344CB8AC3E}">
        <p14:creationId xmlns:p14="http://schemas.microsoft.com/office/powerpoint/2010/main" val="429614089"/>
      </p:ext>
    </p:extLst>
  </p:cSld>
  <p:clrMapOvr>
    <a:masterClrMapping/>
  </p:clrMapOvr>
  <mc:AlternateContent xmlns:mc="http://schemas.openxmlformats.org/markup-compatibility/2006" xmlns:p14="http://schemas.microsoft.com/office/powerpoint/2010/main">
    <mc:Choice Requires="p14">
      <p:transition p14:dur="250" advTm="30000"/>
    </mc:Choice>
    <mc:Fallback xmlns="">
      <p:transition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idx="4294967295"/>
          </p:nvPr>
        </p:nvSpPr>
        <p:spPr>
          <a:xfrm>
            <a:off x="2070411" y="130175"/>
            <a:ext cx="8018153" cy="762000"/>
          </a:xfrm>
        </p:spPr>
        <p:txBody>
          <a:bodyPr>
            <a:noAutofit/>
          </a:bodyPr>
          <a:lstStyle/>
          <a:p>
            <a:pPr>
              <a:lnSpc>
                <a:spcPct val="100000"/>
              </a:lnSpc>
            </a:pPr>
            <a:r>
              <a:rPr lang="en-US" sz="4000" b="1" dirty="0">
                <a:solidFill>
                  <a:schemeClr val="accent2"/>
                </a:solidFill>
              </a:rPr>
              <a:t>Planned Outcomes</a:t>
            </a:r>
          </a:p>
        </p:txBody>
      </p:sp>
      <p:sp>
        <p:nvSpPr>
          <p:cNvPr id="2" name="TextBox 1"/>
          <p:cNvSpPr txBox="1"/>
          <p:nvPr/>
        </p:nvSpPr>
        <p:spPr>
          <a:xfrm>
            <a:off x="513184" y="981761"/>
            <a:ext cx="11196733" cy="5232202"/>
          </a:xfrm>
          <a:prstGeom prst="rect">
            <a:avLst/>
          </a:prstGeom>
          <a:noFill/>
        </p:spPr>
        <p:txBody>
          <a:bodyPr wrap="square" rtlCol="0">
            <a:spAutoFit/>
          </a:bodyPr>
          <a:lstStyle/>
          <a:p>
            <a:r>
              <a:rPr lang="en-US" b="1" dirty="0">
                <a:solidFill>
                  <a:srgbClr val="0000CC"/>
                </a:solidFill>
              </a:rPr>
              <a:t>Research</a:t>
            </a:r>
            <a:r>
              <a:rPr lang="en-US" b="1" dirty="0"/>
              <a:t> Outcomes:  </a:t>
            </a:r>
          </a:p>
          <a:p>
            <a:pPr marL="742950" lvl="1" indent="-285750" fontAlgn="base">
              <a:buFont typeface="Arial" panose="020B0604020202020204" pitchFamily="34" charset="0"/>
              <a:buChar char="•"/>
            </a:pPr>
            <a:r>
              <a:rPr lang="en-US" dirty="0"/>
              <a:t>Identify shared, </a:t>
            </a:r>
            <a:r>
              <a:rPr lang="en-US" b="1" i="1" dirty="0"/>
              <a:t>non-proprietary</a:t>
            </a:r>
            <a:r>
              <a:rPr lang="en-US" dirty="0"/>
              <a:t> research questions that, when answered by the researchers, will impact multiple companies within the </a:t>
            </a:r>
            <a:r>
              <a:rPr lang="en-US" b="1" i="1" dirty="0">
                <a:solidFill>
                  <a:srgbClr val="0000CC"/>
                </a:solidFill>
              </a:rPr>
              <a:t>neighborhood</a:t>
            </a:r>
            <a:r>
              <a:rPr lang="en-US" dirty="0"/>
              <a:t> footprint, and result in a plan for </a:t>
            </a:r>
            <a:r>
              <a:rPr lang="en-US" b="1" i="1" dirty="0">
                <a:solidFill>
                  <a:srgbClr val="0000CC"/>
                </a:solidFill>
              </a:rPr>
              <a:t>translation</a:t>
            </a:r>
            <a:r>
              <a:rPr lang="en-US" dirty="0"/>
              <a:t> into Technology Readiness Levels TRLs.</a:t>
            </a:r>
          </a:p>
          <a:p>
            <a:pPr marL="742950" lvl="1" indent="-285750" fontAlgn="base">
              <a:buFont typeface="Arial" panose="020B0604020202020204" pitchFamily="34" charset="0"/>
              <a:buChar char="•"/>
            </a:pPr>
            <a:r>
              <a:rPr lang="en-US" dirty="0"/>
              <a:t>Identify a </a:t>
            </a:r>
            <a:r>
              <a:rPr lang="en-US" b="1" i="1" dirty="0">
                <a:solidFill>
                  <a:srgbClr val="0000CC"/>
                </a:solidFill>
              </a:rPr>
              <a:t>company</a:t>
            </a:r>
            <a:r>
              <a:rPr lang="en-US" dirty="0"/>
              <a:t> interested in serving as a “</a:t>
            </a:r>
            <a:r>
              <a:rPr lang="en-US" b="1" i="1" dirty="0">
                <a:solidFill>
                  <a:srgbClr val="0000CC"/>
                </a:solidFill>
              </a:rPr>
              <a:t>testbed</a:t>
            </a:r>
            <a:r>
              <a:rPr lang="en-US" dirty="0"/>
              <a:t>” for both research in the neighborhood SMMs and educational components.</a:t>
            </a:r>
          </a:p>
          <a:p>
            <a:pPr fontAlgn="base">
              <a:spcBef>
                <a:spcPts val="600"/>
              </a:spcBef>
            </a:pPr>
            <a:r>
              <a:rPr lang="en-US" b="1" dirty="0">
                <a:solidFill>
                  <a:srgbClr val="0000CC"/>
                </a:solidFill>
              </a:rPr>
              <a:t>Education</a:t>
            </a:r>
            <a:r>
              <a:rPr lang="en-US" b="1" dirty="0"/>
              <a:t> Outcomes:</a:t>
            </a:r>
          </a:p>
          <a:p>
            <a:pPr marL="742950" lvl="1" indent="-285750" fontAlgn="base">
              <a:buFont typeface="Arial" panose="020B0604020202020204" pitchFamily="34" charset="0"/>
              <a:buChar char="•"/>
            </a:pPr>
            <a:r>
              <a:rPr lang="en-US" dirty="0"/>
              <a:t>A </a:t>
            </a:r>
            <a:r>
              <a:rPr lang="en-US" b="1" i="1" dirty="0">
                <a:solidFill>
                  <a:srgbClr val="0000CC"/>
                </a:solidFill>
              </a:rPr>
              <a:t>roadmap</a:t>
            </a:r>
            <a:r>
              <a:rPr lang="en-US" dirty="0"/>
              <a:t> that connects research/business concerns of </a:t>
            </a:r>
            <a:r>
              <a:rPr lang="en-US" dirty="0" err="1"/>
              <a:t>IoT</a:t>
            </a:r>
            <a:r>
              <a:rPr lang="en-US" dirty="0"/>
              <a:t> to required </a:t>
            </a:r>
            <a:r>
              <a:rPr lang="en-US" b="1" i="1" dirty="0">
                <a:solidFill>
                  <a:srgbClr val="0000CC"/>
                </a:solidFill>
              </a:rPr>
              <a:t>coursework</a:t>
            </a:r>
            <a:r>
              <a:rPr lang="en-US" dirty="0"/>
              <a:t> at both high school and adult education levels.</a:t>
            </a:r>
          </a:p>
          <a:p>
            <a:pPr marL="742950" lvl="1" indent="-285750" fontAlgn="base">
              <a:buFont typeface="Arial" panose="020B0604020202020204" pitchFamily="34" charset="0"/>
              <a:buChar char="•"/>
            </a:pPr>
            <a:r>
              <a:rPr lang="en-US" dirty="0"/>
              <a:t>Descriptions of </a:t>
            </a:r>
            <a:r>
              <a:rPr lang="en-US" b="1" i="1" dirty="0">
                <a:solidFill>
                  <a:srgbClr val="0000CC"/>
                </a:solidFill>
              </a:rPr>
              <a:t>internship/apprentice</a:t>
            </a:r>
            <a:r>
              <a:rPr lang="en-US" dirty="0"/>
              <a:t> models that connect to SMMs or other training programs by using the neighborhood itself to design </a:t>
            </a:r>
            <a:r>
              <a:rPr lang="en-US" dirty="0" err="1"/>
              <a:t>IoT</a:t>
            </a:r>
            <a:r>
              <a:rPr lang="en-US" dirty="0"/>
              <a:t>-awareness and project-based </a:t>
            </a:r>
            <a:r>
              <a:rPr lang="en-US" b="1" i="1" dirty="0">
                <a:solidFill>
                  <a:srgbClr val="0000CC"/>
                </a:solidFill>
              </a:rPr>
              <a:t>learning</a:t>
            </a:r>
            <a:r>
              <a:rPr lang="en-US" dirty="0"/>
              <a:t> for better understanding of smart and connected communities of </a:t>
            </a:r>
            <a:r>
              <a:rPr lang="en-US" b="1" i="1" dirty="0">
                <a:solidFill>
                  <a:srgbClr val="0000CC"/>
                </a:solidFill>
              </a:rPr>
              <a:t>Ward 16 </a:t>
            </a:r>
            <a:r>
              <a:rPr lang="en-US" dirty="0"/>
              <a:t>residents.</a:t>
            </a:r>
          </a:p>
          <a:p>
            <a:pPr fontAlgn="base">
              <a:spcBef>
                <a:spcPts val="600"/>
              </a:spcBef>
            </a:pPr>
            <a:r>
              <a:rPr lang="en-US" b="1" dirty="0">
                <a:solidFill>
                  <a:srgbClr val="0000CC"/>
                </a:solidFill>
              </a:rPr>
              <a:t>Community/Citizen</a:t>
            </a:r>
            <a:r>
              <a:rPr lang="en-US" b="1" dirty="0"/>
              <a:t> Outcomes:</a:t>
            </a:r>
          </a:p>
          <a:p>
            <a:pPr marL="742950" lvl="1" indent="-285750" fontAlgn="base">
              <a:buFont typeface="Arial" panose="020B0604020202020204" pitchFamily="34" charset="0"/>
              <a:buChar char="•"/>
            </a:pPr>
            <a:r>
              <a:rPr lang="en-US" dirty="0"/>
              <a:t>With better knowledge in the residents about smart infrastructure and policies that could play for their neighborhood, and with help of local community development corporation, new ideas are collated and communicated to public officials.</a:t>
            </a:r>
          </a:p>
          <a:p>
            <a:pPr marL="742950" lvl="1" indent="-285750" fontAlgn="base">
              <a:buFont typeface="Arial" panose="020B0604020202020204" pitchFamily="34" charset="0"/>
              <a:buChar char="•"/>
            </a:pPr>
            <a:r>
              <a:rPr lang="en-US" dirty="0"/>
              <a:t>Preparation of a </a:t>
            </a:r>
            <a:r>
              <a:rPr lang="en-US" b="1" i="1" dirty="0">
                <a:solidFill>
                  <a:srgbClr val="0000CC"/>
                </a:solidFill>
              </a:rPr>
              <a:t>citizen-driven</a:t>
            </a:r>
            <a:r>
              <a:rPr lang="en-US" dirty="0"/>
              <a:t> set of ideas that can be vetted appropriately with </a:t>
            </a:r>
            <a:r>
              <a:rPr lang="en-US" b="1" i="1" dirty="0">
                <a:solidFill>
                  <a:srgbClr val="0000CC"/>
                </a:solidFill>
              </a:rPr>
              <a:t>timelines</a:t>
            </a:r>
            <a:r>
              <a:rPr lang="en-US" dirty="0"/>
              <a:t> and </a:t>
            </a:r>
            <a:r>
              <a:rPr lang="en-US" b="1" i="1" dirty="0">
                <a:solidFill>
                  <a:srgbClr val="0000CC"/>
                </a:solidFill>
              </a:rPr>
              <a:t>actions</a:t>
            </a:r>
            <a:r>
              <a:rPr lang="en-US" dirty="0"/>
              <a:t> included.</a:t>
            </a:r>
          </a:p>
        </p:txBody>
      </p:sp>
    </p:spTree>
    <p:extLst>
      <p:ext uri="{BB962C8B-B14F-4D97-AF65-F5344CB8AC3E}">
        <p14:creationId xmlns:p14="http://schemas.microsoft.com/office/powerpoint/2010/main" val="47677072"/>
      </p:ext>
    </p:extLst>
  </p:cSld>
  <p:clrMapOvr>
    <a:masterClrMapping/>
  </p:clrMapOvr>
  <mc:AlternateContent xmlns:mc="http://schemas.openxmlformats.org/markup-compatibility/2006" xmlns:p14="http://schemas.microsoft.com/office/powerpoint/2010/main">
    <mc:Choice Requires="p14">
      <p:transition p14:dur="250" advTm="30000"/>
    </mc:Choice>
    <mc:Fallback xmlns="">
      <p:transition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903</Words>
  <Application>Microsoft Office PowerPoint</Application>
  <PresentationFormat>Widescreen</PresentationFormat>
  <Paragraphs>61</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Calibri Light</vt:lpstr>
      <vt:lpstr>Office Theme</vt:lpstr>
      <vt:lpstr>PowerPoint Presentation</vt:lpstr>
      <vt:lpstr>Project Aims</vt:lpstr>
      <vt:lpstr>Status of the Project</vt:lpstr>
      <vt:lpstr>Planned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F. Harding</dc:creator>
  <cp:lastModifiedBy>Sean F. Harding</cp:lastModifiedBy>
  <cp:revision>19</cp:revision>
  <dcterms:created xsi:type="dcterms:W3CDTF">2018-04-05T18:21:39Z</dcterms:created>
  <dcterms:modified xsi:type="dcterms:W3CDTF">2018-04-05T20:04:28Z</dcterms:modified>
</cp:coreProperties>
</file>