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3" autoAdjust="0"/>
    <p:restoredTop sz="94660"/>
  </p:normalViewPr>
  <p:slideViewPr>
    <p:cSldViewPr snapToGrid="0">
      <p:cViewPr varScale="1">
        <p:scale>
          <a:sx n="47" d="100"/>
          <a:sy n="47" d="100"/>
        </p:scale>
        <p:origin x="54" y="19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CB5E4E-915B-4ACD-B59E-0DECB064B70C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734C53-E092-4F5C-AA54-5C2A9CD21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661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BRIEFLY INTRODUCE YOURSELF AND YOUR</a:t>
            </a:r>
            <a:r>
              <a:rPr lang="en-US" b="1" baseline="0" dirty="0"/>
              <a:t> INVESTIGATORS (10 sec slide)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C3F6D4-C46E-5B48-9C82-B3110DDD8D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7941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A brief background:</a:t>
            </a:r>
            <a:r>
              <a:rPr lang="en-US" b="1" baseline="0" dirty="0"/>
              <a:t> P</a:t>
            </a:r>
            <a:r>
              <a:rPr lang="en-US" b="1" dirty="0"/>
              <a:t>lease describe the</a:t>
            </a:r>
            <a:r>
              <a:rPr lang="en-US" b="1" baseline="0" dirty="0"/>
              <a:t> problem you are addressing and why it is important (20sec slide)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C3F6D4-C46E-5B48-9C82-B3110DDD8D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5736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A brief background:</a:t>
            </a:r>
            <a:r>
              <a:rPr lang="en-US" b="1" baseline="0" dirty="0"/>
              <a:t> P</a:t>
            </a:r>
            <a:r>
              <a:rPr lang="en-US" b="1" dirty="0"/>
              <a:t>lease describe the</a:t>
            </a:r>
            <a:r>
              <a:rPr lang="en-US" b="1" baseline="0" dirty="0"/>
              <a:t> problem you are addressing and why it is important (20sec slide)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C3F6D4-C46E-5B48-9C82-B3110DDD8D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912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A brief background:</a:t>
            </a:r>
            <a:r>
              <a:rPr lang="en-US" b="1" baseline="0" dirty="0"/>
              <a:t> P</a:t>
            </a:r>
            <a:r>
              <a:rPr lang="en-US" b="1" dirty="0"/>
              <a:t>lease describe the</a:t>
            </a:r>
            <a:r>
              <a:rPr lang="en-US" b="1" baseline="0" dirty="0"/>
              <a:t> problem you are addressing and why it is important (20sec slide)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C3F6D4-C46E-5B48-9C82-B3110DDD8D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746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3AC59-92B5-46C3-AC81-9EE61E365F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46192E-A504-4CFB-87CC-2F3E5253E0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0EF04D-B588-42CF-8946-74F9A5923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6A262-519C-4576-8AA2-B09B66B37B6C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DF7FEA-FE85-408B-A994-53A171782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ACEF9A-2C85-4568-9390-94C27BA72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637F-47AE-420F-B8C2-919EFC6F6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687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7013B7-0A4C-4DB2-89F4-FB1957165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B87369-6468-45B4-85F5-1789933B1F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1B61DE-BC8D-4555-956A-EAB6859D6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6A262-519C-4576-8AA2-B09B66B37B6C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7DAEF8-5F7C-4184-ABDF-3310926B2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0071BB-A976-47C4-8DFA-12B4A674B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637F-47AE-420F-B8C2-919EFC6F6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941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FC1489-2E7E-47D3-9313-3657BDAF19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08F068-3231-4789-B076-AFC4D92194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AA4F08-BE3E-4ED1-A11C-62B1DCC56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6A262-519C-4576-8AA2-B09B66B37B6C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5423A8-4A87-4CCE-8F34-3904A2BE6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0EF903-90A7-4C54-A364-810C93B99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637F-47AE-420F-B8C2-919EFC6F6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220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E9BDB-0132-420F-A2DC-9BCDF037B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6A6B37-9D7B-4194-9AA4-C69C47DC2C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30054A-7E9A-4BE5-A008-5904EAFD7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6A262-519C-4576-8AA2-B09B66B37B6C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C6CA80-A30C-447F-B963-9F4A50AA7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A00A7F-CD34-4996-AB39-A5B689DC1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637F-47AE-420F-B8C2-919EFC6F6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795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651C4-FA5C-412E-ABA1-097A5F438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E77447-594F-47E7-8FF5-E4F0412834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B110A8-6ED2-4B40-B79B-48150EA13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6A262-519C-4576-8AA2-B09B66B37B6C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21BA56-DD16-4AF8-95E6-9327D89FF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D8CC4A-65F5-40B9-89DD-BE967E92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637F-47AE-420F-B8C2-919EFC6F6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397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469F6-4339-4EC9-9393-63C30EA0A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CCAE31-1EE8-4466-8A8D-057666C2CD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B313A7-D70E-42CE-9158-F8515FEB86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18131D-25E1-42A5-BE1D-C0EA33AD6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6A262-519C-4576-8AA2-B09B66B37B6C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8A4795-5953-4A20-9530-B09C23D19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2842DD-071C-4CAB-93DF-31DD54293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637F-47AE-420F-B8C2-919EFC6F6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438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707B4-F1F3-4F46-81F6-544F62F879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ECB7A0-1800-4821-88F8-A056A18178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EC350F-3251-4C3F-BEE3-8650F8ACA6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9D6A10-1BF7-4429-A07A-FE6B2944D4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6F6AC76-39DD-4807-80E0-D95705922E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3B697F0-C379-47A4-98DE-DEC6A70EF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6A262-519C-4576-8AA2-B09B66B37B6C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80E58E-7046-40D9-8FEA-B336BB37A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68EB91-8153-4FA7-96A4-BDA0BB050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637F-47AE-420F-B8C2-919EFC6F6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336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A5FD51-F936-43EB-ACBC-5D80406C7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56447B-FB7C-4039-9761-1E139C559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6A262-519C-4576-8AA2-B09B66B37B6C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FED803-430C-4405-8309-C04867C7B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F8B829-412A-4A02-8A52-8495D69C5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637F-47AE-420F-B8C2-919EFC6F6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610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84EEC3-00F6-434E-9461-130FCA44E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6A262-519C-4576-8AA2-B09B66B37B6C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ED0C0E-A119-48A3-A40D-72CF19A8D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1F0EA0-ED3B-4E8E-8807-7209C8FC5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637F-47AE-420F-B8C2-919EFC6F6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042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429C-78D2-47EF-AC6F-D00CCAFA3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7B0299-3527-4E10-8817-B89537114A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55773E-4CD4-4A78-BBBF-1C05132E09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6DE978-D653-483C-B517-7ADAF88D7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6A262-519C-4576-8AA2-B09B66B37B6C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C2C4A2-126B-4DA8-9166-D9E41EDBC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D14058-CB56-4A34-A8E6-87342B8DC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637F-47AE-420F-B8C2-919EFC6F6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035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69F1F-5AFC-4CB9-950A-87BE0A667A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48E5E8-5D4F-4989-BF19-2BE335C911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B5B94A-43FF-4260-86EE-80018AEF74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88BFF4-6F2D-48A2-BAE9-621E9590F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6A262-519C-4576-8AA2-B09B66B37B6C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053CB6-BDD0-4E24-962F-CA51BF0C5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BEE88B-0520-4FA7-8722-097CAABFB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637F-47AE-420F-B8C2-919EFC6F6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39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703C4BD-9B4B-4F8C-878B-5B09C3EBE1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7BEA2D-62DA-4B30-B9CC-3EFA0A82AF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92E81C-0C60-4480-B020-A9A2C68B13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6A262-519C-4576-8AA2-B09B66B37B6C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681A86-EC97-47BD-A0CF-9B2D4E2C5C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5EB43E-1AA5-4FFF-907B-23B72A7887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57637F-47AE-420F-B8C2-919EFC6F6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776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microsoft.com/office/2007/relationships/hdphoto" Target="../media/hdphoto1.wdp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ttps://www.nsf.gov/images/logos/nsf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71946" y="6033006"/>
            <a:ext cx="820054" cy="824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0" y="0"/>
            <a:ext cx="12192000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2018 NSF SMART AND CONNECTED COMMUNITIES PI MEETING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31AEE49-FF5E-AA4A-8731-F6F850307C2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alphaModFix amt="33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46000"/>
                    </a14:imgEffect>
                  </a14:imgLayer>
                </a14:imgProps>
              </a:ext>
            </a:extLst>
          </a:blip>
          <a:srcRect b="4922"/>
          <a:stretch/>
        </p:blipFill>
        <p:spPr>
          <a:xfrm>
            <a:off x="0" y="360476"/>
            <a:ext cx="12192000" cy="1632875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1309742" y="2046192"/>
            <a:ext cx="8633819" cy="1583333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>
              <a:lnSpc>
                <a:spcPts val="3600"/>
              </a:lnSpc>
            </a:pPr>
            <a:r>
              <a:rPr lang="en-US" sz="2200" b="1" dirty="0">
                <a:solidFill>
                  <a:schemeClr val="accent2"/>
                </a:solidFill>
                <a:effectLst/>
                <a:latin typeface="Gill Sans MT" panose="020B0502020104020203" pitchFamily="34" charset="0"/>
              </a:rPr>
              <a:t>PG: Plan an Integrated Active Travel and Green Infrastructure System for Mental Wellbeing in Disadvantaged Communities through Crowdsourcing Technology, NSF Award #1737380</a:t>
            </a: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1873884" y="3863552"/>
            <a:ext cx="7772400" cy="20971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2000" dirty="0">
                <a:solidFill>
                  <a:srgbClr val="2F5897"/>
                </a:solidFill>
                <a:latin typeface="Gill Sans MT" panose="020B0502020104020203" pitchFamily="34" charset="0"/>
              </a:rPr>
              <a:t>PI: Dr. Hongwei Dong</a:t>
            </a:r>
            <a:r>
              <a:rPr lang="en-US" sz="2000" baseline="30000" dirty="0">
                <a:solidFill>
                  <a:srgbClr val="2F5897"/>
                </a:solidFill>
                <a:latin typeface="Gill Sans MT" panose="020B0502020104020203" pitchFamily="34" charset="0"/>
              </a:rPr>
              <a:t>1</a:t>
            </a:r>
            <a:r>
              <a:rPr lang="en-US" sz="2000" dirty="0">
                <a:solidFill>
                  <a:srgbClr val="2F5897"/>
                </a:solidFill>
                <a:latin typeface="Gill Sans MT" panose="020B0502020104020203" pitchFamily="34" charset="0"/>
              </a:rPr>
              <a:t>; co-PIs: Dr. Ming Li</a:t>
            </a:r>
            <a:r>
              <a:rPr lang="en-US" sz="2000" baseline="30000" dirty="0">
                <a:solidFill>
                  <a:srgbClr val="2F5897"/>
                </a:solidFill>
                <a:latin typeface="Gill Sans MT" panose="020B0502020104020203" pitchFamily="34" charset="0"/>
              </a:rPr>
              <a:t>2</a:t>
            </a:r>
            <a:r>
              <a:rPr lang="en-US" sz="2000" dirty="0">
                <a:solidFill>
                  <a:srgbClr val="2F5897"/>
                </a:solidFill>
                <a:latin typeface="Gill Sans MT" panose="020B0502020104020203" pitchFamily="34" charset="0"/>
              </a:rPr>
              <a:t> &amp; Dr. Miguel Perez</a:t>
            </a:r>
            <a:r>
              <a:rPr lang="en-US" sz="2000" baseline="30000" dirty="0">
                <a:solidFill>
                  <a:srgbClr val="2F5897"/>
                </a:solidFill>
                <a:latin typeface="Gill Sans MT" panose="020B0502020104020203" pitchFamily="34" charset="0"/>
              </a:rPr>
              <a:t>3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1800" baseline="30000" dirty="0">
                <a:solidFill>
                  <a:srgbClr val="2F5897"/>
                </a:solidFill>
                <a:latin typeface="Gill Sans MT" panose="020B0502020104020203" pitchFamily="34" charset="0"/>
              </a:rPr>
              <a:t>1</a:t>
            </a:r>
            <a:r>
              <a:rPr lang="en-US" sz="1800" dirty="0">
                <a:solidFill>
                  <a:srgbClr val="2F5897"/>
                </a:solidFill>
                <a:latin typeface="Gill Sans MT" panose="020B0502020104020203" pitchFamily="34" charset="0"/>
              </a:rPr>
              <a:t>Department of Geography and City &amp; Regional Planning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1800" baseline="30000" dirty="0">
                <a:solidFill>
                  <a:srgbClr val="2F5897"/>
                </a:solidFill>
                <a:latin typeface="Gill Sans MT" panose="020B0502020104020203" pitchFamily="34" charset="0"/>
              </a:rPr>
              <a:t>2</a:t>
            </a:r>
            <a:r>
              <a:rPr lang="en-US" sz="1800" dirty="0">
                <a:solidFill>
                  <a:srgbClr val="2F5897"/>
                </a:solidFill>
                <a:latin typeface="Gill Sans MT" panose="020B0502020104020203" pitchFamily="34" charset="0"/>
              </a:rPr>
              <a:t>Department of Computer Science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1800" baseline="30000" dirty="0">
                <a:solidFill>
                  <a:srgbClr val="2F5897"/>
                </a:solidFill>
                <a:latin typeface="Gill Sans MT" panose="020B0502020104020203" pitchFamily="34" charset="0"/>
              </a:rPr>
              <a:t>3</a:t>
            </a:r>
            <a:r>
              <a:rPr lang="en-US" sz="1800" dirty="0">
                <a:solidFill>
                  <a:srgbClr val="2F5897"/>
                </a:solidFill>
                <a:latin typeface="Gill Sans MT" panose="020B0502020104020203" pitchFamily="34" charset="0"/>
              </a:rPr>
              <a:t>Department of Public Health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000" dirty="0">
                <a:solidFill>
                  <a:srgbClr val="2F5897"/>
                </a:solidFill>
                <a:latin typeface="Gill Sans MT" panose="020B0502020104020203" pitchFamily="34" charset="0"/>
              </a:rPr>
              <a:t>California State University, Fresno</a:t>
            </a:r>
          </a:p>
        </p:txBody>
      </p:sp>
      <p:pic>
        <p:nvPicPr>
          <p:cNvPr id="10" name="Picture 9" descr="Image result for Fresno state logo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0320" y="6094428"/>
            <a:ext cx="927464" cy="7635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19614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 advTm="35000"/>
    </mc:Choice>
    <mc:Fallback xmlns="">
      <p:transition advTm="35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8"/>
          <p:cNvSpPr>
            <a:spLocks noGrp="1"/>
          </p:cNvSpPr>
          <p:nvPr>
            <p:ph type="title" idx="4294967295"/>
          </p:nvPr>
        </p:nvSpPr>
        <p:spPr>
          <a:xfrm>
            <a:off x="2070411" y="308700"/>
            <a:ext cx="8018153" cy="762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4000" b="1" dirty="0">
                <a:solidFill>
                  <a:schemeClr val="accent2"/>
                </a:solidFill>
              </a:rPr>
              <a:t>Project Aims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262036" y="1583084"/>
            <a:ext cx="61663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spcBef>
                <a:spcPct val="20000"/>
              </a:spcBef>
            </a:pPr>
            <a:r>
              <a:rPr lang="en-US" b="1" u="sng" dirty="0">
                <a:latin typeface="Gill Sans MT" panose="020B0502020104020203" pitchFamily="34" charset="0"/>
                <a:cs typeface="Times New Roman" panose="02020603050405020304" pitchFamily="18" charset="0"/>
              </a:rPr>
              <a:t>Goal: </a:t>
            </a:r>
            <a:r>
              <a:rPr lang="en-US" dirty="0">
                <a:latin typeface="Gill Sans MT" panose="020B0502020104020203" pitchFamily="34" charset="0"/>
                <a:cs typeface="Times New Roman" panose="02020603050405020304" pitchFamily="18" charset="0"/>
              </a:rPr>
              <a:t>Planning an integrated transportation and green infrastructure system for mental wellbeing in disadvantaged communities via crowd-sourcing technology and community engagement.</a:t>
            </a:r>
            <a:endParaRPr lang="en-US" dirty="0">
              <a:latin typeface="Gill Sans MT" panose="020B0502020104020203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54124" y="1583084"/>
            <a:ext cx="3331293" cy="3852827"/>
          </a:xfrm>
          <a:prstGeom prst="rect">
            <a:avLst/>
          </a:prstGeom>
        </p:spPr>
      </p:pic>
      <p:sp>
        <p:nvSpPr>
          <p:cNvPr id="15" name="Content Placeholder 2"/>
          <p:cNvSpPr txBox="1">
            <a:spLocks/>
          </p:cNvSpPr>
          <p:nvPr/>
        </p:nvSpPr>
        <p:spPr>
          <a:xfrm>
            <a:off x="1262036" y="3339544"/>
            <a:ext cx="6166376" cy="139963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u="sng" dirty="0">
                <a:latin typeface="Gill Sans MT" panose="020B0502020104020203" pitchFamily="34" charset="0"/>
                <a:cs typeface="Times New Roman" panose="02020603050405020304" pitchFamily="18" charset="0"/>
              </a:rPr>
              <a:t>Methods: </a:t>
            </a:r>
          </a:p>
          <a:p>
            <a:r>
              <a:rPr lang="en-US" sz="1800" dirty="0">
                <a:latin typeface="Gill Sans MT" panose="020B0502020104020203" pitchFamily="34" charset="0"/>
                <a:cs typeface="Times New Roman" panose="02020603050405020304" pitchFamily="18" charset="0"/>
              </a:rPr>
              <a:t>Crowd-sourcing via smartphone app</a:t>
            </a:r>
          </a:p>
          <a:p>
            <a:r>
              <a:rPr lang="en-US" sz="1800" dirty="0">
                <a:latin typeface="Gill Sans MT" panose="020B0502020104020203" pitchFamily="34" charset="0"/>
                <a:cs typeface="Times New Roman" panose="02020603050405020304" pitchFamily="18" charset="0"/>
              </a:rPr>
              <a:t>Qualitative: interviews with residents, planners and decision makers </a:t>
            </a:r>
          </a:p>
          <a:p>
            <a:r>
              <a:rPr lang="en-US" sz="1800" dirty="0">
                <a:latin typeface="Gill Sans MT" panose="020B0502020104020203" pitchFamily="34" charset="0"/>
                <a:cs typeface="Times New Roman" panose="02020603050405020304" pitchFamily="18" charset="0"/>
              </a:rPr>
              <a:t>Quantitative: using data from survey questionnaires</a:t>
            </a:r>
          </a:p>
          <a:p>
            <a:endParaRPr lang="en-US" sz="1700" dirty="0">
              <a:latin typeface="Gill Sans MT" panose="020B0502020104020203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8894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Tm="30000"/>
    </mc:Choice>
    <mc:Fallback xmlns="">
      <p:transition advTm="30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8"/>
          <p:cNvSpPr>
            <a:spLocks noGrp="1"/>
          </p:cNvSpPr>
          <p:nvPr>
            <p:ph type="title" idx="4294967295"/>
          </p:nvPr>
        </p:nvSpPr>
        <p:spPr>
          <a:xfrm>
            <a:off x="2070411" y="199844"/>
            <a:ext cx="8018153" cy="762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4000" b="1" dirty="0">
                <a:solidFill>
                  <a:schemeClr val="accent2"/>
                </a:solidFill>
              </a:rPr>
              <a:t>Status of the Project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99120" y="1128887"/>
            <a:ext cx="8381054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b="1" u="sng" dirty="0">
                <a:latin typeface="Gill Sans MT" panose="020B0502020104020203" pitchFamily="34" charset="0"/>
              </a:rPr>
              <a:t>Pilot study</a:t>
            </a:r>
            <a:r>
              <a:rPr lang="en-US" dirty="0">
                <a:latin typeface="Gill Sans MT" panose="020B0502020104020203" pitchFamily="34" charset="0"/>
              </a:rPr>
              <a:t>: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Gill Sans MT" panose="020B0502020104020203" pitchFamily="34" charset="0"/>
              </a:rPr>
              <a:t>Questionnaire survey </a:t>
            </a:r>
            <a:r>
              <a:rPr lang="en-US" altLang="zh-CN" sz="1600" dirty="0">
                <a:latin typeface="Gill Sans MT" panose="020B0502020104020203" pitchFamily="34" charset="0"/>
              </a:rPr>
              <a:t>is</a:t>
            </a:r>
            <a:r>
              <a:rPr lang="en-US" sz="1600" dirty="0">
                <a:latin typeface="Gill Sans MT" panose="020B0502020104020203" pitchFamily="34" charset="0"/>
              </a:rPr>
              <a:t> finished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Gill Sans MT" panose="020B0502020104020203" pitchFamily="34" charset="0"/>
              </a:rPr>
              <a:t>Interviews are finished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Gill Sans MT" panose="020B0502020104020203" pitchFamily="34" charset="0"/>
              </a:rPr>
              <a:t>Smart phone app to be tested in April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99121" y="2711906"/>
            <a:ext cx="7349088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b="1" u="sng" dirty="0">
                <a:latin typeface="Gill Sans MT" panose="020B0502020104020203" pitchFamily="34" charset="0"/>
              </a:rPr>
              <a:t>Community engagement</a:t>
            </a:r>
            <a:r>
              <a:rPr lang="en-US" dirty="0">
                <a:latin typeface="Gill Sans MT" panose="020B0502020104020203" pitchFamily="34" charset="0"/>
              </a:rPr>
              <a:t>: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Gill Sans MT" panose="020B0502020104020203" pitchFamily="34" charset="0"/>
              </a:rPr>
              <a:t>Interactions with 150+ local residents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Gill Sans MT" panose="020B0502020104020203" pitchFamily="34" charset="0"/>
              </a:rPr>
              <a:t>Interview 20 local planners, officials, and community organizers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Gill Sans MT" panose="020B0502020104020203" pitchFamily="34" charset="0"/>
              </a:rPr>
              <a:t>A community workshop to be held in May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99120" y="4396054"/>
            <a:ext cx="76190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b="1" u="sng" dirty="0">
                <a:latin typeface="Gill Sans MT" panose="020B0502020104020203" pitchFamily="34" charset="0"/>
              </a:rPr>
              <a:t>Research team building</a:t>
            </a:r>
            <a:r>
              <a:rPr lang="en-US" dirty="0">
                <a:latin typeface="Gill Sans MT" panose="020B0502020104020203" pitchFamily="34" charset="0"/>
              </a:rPr>
              <a:t>: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Gill Sans MT" panose="020B0502020104020203" pitchFamily="34" charset="0"/>
              </a:rPr>
              <a:t>The current team has learned a lot experiences from this ongoing project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Gill Sans MT" panose="020B0502020104020203" pitchFamily="34" charset="0"/>
              </a:rPr>
              <a:t>Have reached out to potential collaborators at Fresno State and UC Davis </a:t>
            </a:r>
          </a:p>
        </p:txBody>
      </p:sp>
    </p:spTree>
    <p:extLst>
      <p:ext uri="{BB962C8B-B14F-4D97-AF65-F5344CB8AC3E}">
        <p14:creationId xmlns:p14="http://schemas.microsoft.com/office/powerpoint/2010/main" val="2089682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Tm="30000"/>
    </mc:Choice>
    <mc:Fallback xmlns="">
      <p:transition advTm="30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8"/>
          <p:cNvSpPr>
            <a:spLocks noGrp="1"/>
          </p:cNvSpPr>
          <p:nvPr>
            <p:ph type="title" idx="4294967295"/>
          </p:nvPr>
        </p:nvSpPr>
        <p:spPr>
          <a:xfrm>
            <a:off x="2070411" y="382723"/>
            <a:ext cx="8018153" cy="762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4000" b="1" dirty="0">
                <a:solidFill>
                  <a:schemeClr val="accent2"/>
                </a:solidFill>
              </a:rPr>
              <a:t>Planned Outcomes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74022" y="1326994"/>
            <a:ext cx="9150584" cy="5062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1200"/>
              </a:spcAft>
            </a:pPr>
            <a:r>
              <a:rPr lang="en-US" b="1" u="sng" dirty="0">
                <a:latin typeface="Gill Sans MT" panose="020B0502020104020203" pitchFamily="34" charset="0"/>
              </a:rPr>
              <a:t>Planned outcomes</a:t>
            </a:r>
            <a:r>
              <a:rPr lang="en-US" sz="2000" u="sng" dirty="0">
                <a:latin typeface="Gill Sans MT" panose="020B0502020104020203" pitchFamily="34" charset="0"/>
              </a:rPr>
              <a:t>:</a:t>
            </a:r>
          </a:p>
          <a:p>
            <a:pPr marL="285750" lvl="0" indent="-285750"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en-US" u="sng" dirty="0">
                <a:latin typeface="Gill Sans MT" panose="020B0502020104020203" pitchFamily="34" charset="0"/>
              </a:rPr>
              <a:t>A better idea</a:t>
            </a:r>
            <a:r>
              <a:rPr lang="en-US" dirty="0">
                <a:latin typeface="Gill Sans MT" panose="020B0502020104020203" pitchFamily="34" charset="0"/>
              </a:rPr>
              <a:t> about how big data science can help to plan an integrated active travel and green infrastructure in disadvantaged communities for public health</a:t>
            </a:r>
          </a:p>
          <a:p>
            <a:pPr marL="285750" lvl="0" indent="-285750"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en-US" u="sng" dirty="0">
                <a:latin typeface="Gill Sans MT" panose="020B0502020104020203" pitchFamily="34" charset="0"/>
              </a:rPr>
              <a:t>A stronger interdisciplinary research team</a:t>
            </a:r>
            <a:r>
              <a:rPr lang="en-US" dirty="0">
                <a:latin typeface="Gill Sans MT" panose="020B0502020104020203" pitchFamily="34" charset="0"/>
              </a:rPr>
              <a:t> with expertise in urban planning, computer science, public health, psychology, and medicine.  </a:t>
            </a:r>
          </a:p>
          <a:p>
            <a:pPr marL="285750" lvl="0" indent="-285750"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en-US" u="sng" dirty="0">
                <a:latin typeface="Gill Sans MT" panose="020B0502020104020203" pitchFamily="34" charset="0"/>
              </a:rPr>
              <a:t>Closer ties with local communities</a:t>
            </a:r>
            <a:r>
              <a:rPr lang="en-US" dirty="0">
                <a:latin typeface="Gill Sans MT" panose="020B0502020104020203" pitchFamily="34" charset="0"/>
              </a:rPr>
              <a:t>: residents, community organizers, urban planners, community organizers, and government/elected officials.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b="1" u="sng" dirty="0">
                <a:latin typeface="Gill Sans MT" panose="020B0502020104020203" pitchFamily="34" charset="0"/>
              </a:rPr>
              <a:t>Deliverables</a:t>
            </a:r>
            <a:r>
              <a:rPr lang="en-US" sz="2000" u="sng" dirty="0">
                <a:latin typeface="Gill Sans MT" panose="020B0502020104020203" pitchFamily="34" charset="0"/>
              </a:rPr>
              <a:t>:</a:t>
            </a:r>
          </a:p>
          <a:p>
            <a:pPr marL="285750" lvl="0" indent="-285750"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en-US" dirty="0">
                <a:latin typeface="Gill Sans MT" panose="020B0502020104020203" pitchFamily="34" charset="0"/>
              </a:rPr>
              <a:t>A project report </a:t>
            </a:r>
          </a:p>
          <a:p>
            <a:pPr marL="285750" lvl="0" indent="-285750"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en-US" dirty="0">
                <a:latin typeface="Gill Sans MT" panose="020B0502020104020203" pitchFamily="34" charset="0"/>
              </a:rPr>
              <a:t>Dissemination of research findings via publication and conference presentation</a:t>
            </a:r>
          </a:p>
          <a:p>
            <a:pPr marL="285750" lvl="0" indent="-285750"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en-US" dirty="0">
                <a:latin typeface="Gill Sans MT" panose="020B0502020104020203" pitchFamily="34" charset="0"/>
              </a:rPr>
              <a:t>A preliminary proposal to NSF </a:t>
            </a:r>
            <a:br>
              <a:rPr lang="en-US" dirty="0">
                <a:latin typeface="Gill Sans MT" panose="020B0502020104020203" pitchFamily="34" charset="0"/>
              </a:rPr>
            </a:br>
            <a:endParaRPr lang="en-US" dirty="0">
              <a:latin typeface="Gill Sans MT" panose="020B0502020104020203" pitchFamily="34" charset="0"/>
            </a:endParaRPr>
          </a:p>
          <a:p>
            <a:pPr marL="285750" lvl="0" indent="-285750">
              <a:spcAft>
                <a:spcPts val="1200"/>
              </a:spcAft>
              <a:buFont typeface="Wingdings" panose="05000000000000000000" pitchFamily="2" charset="2"/>
              <a:buChar char="q"/>
            </a:pPr>
            <a:endParaRPr lang="en-US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322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 advTm="20000"/>
    </mc:Choice>
    <mc:Fallback xmlns="">
      <p:transition advTm="2000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366</Words>
  <Application>Microsoft Office PowerPoint</Application>
  <PresentationFormat>Widescreen</PresentationFormat>
  <Paragraphs>42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等线</vt:lpstr>
      <vt:lpstr>Arial</vt:lpstr>
      <vt:lpstr>Calibri</vt:lpstr>
      <vt:lpstr>Calibri Light</vt:lpstr>
      <vt:lpstr>Gill Sans MT</vt:lpstr>
      <vt:lpstr>Times New Roman</vt:lpstr>
      <vt:lpstr>Wingdings</vt:lpstr>
      <vt:lpstr>Office Theme</vt:lpstr>
      <vt:lpstr>PowerPoint Presentation</vt:lpstr>
      <vt:lpstr>Project Aims</vt:lpstr>
      <vt:lpstr>Status of the Project</vt:lpstr>
      <vt:lpstr>Planned Outcomes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Sean F. Harding</dc:creator>
  <cp:lastModifiedBy>Sean F. Harding</cp:lastModifiedBy>
  <cp:revision>24</cp:revision>
  <dcterms:created xsi:type="dcterms:W3CDTF">2018-04-05T18:21:39Z</dcterms:created>
  <dcterms:modified xsi:type="dcterms:W3CDTF">2018-04-05T20:14:24Z</dcterms:modified>
</cp:coreProperties>
</file>