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47" d="100"/>
          <a:sy n="47" d="100"/>
        </p:scale>
        <p:origin x="54" y="1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B5E4E-915B-4ACD-B59E-0DECB064B70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34C53-E092-4F5C-AA54-5C2A9CD2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61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BRIEFLY INTRODUCE YOURSELF AND YOUR</a:t>
            </a:r>
            <a:r>
              <a:rPr lang="en-US" b="1" baseline="0" dirty="0"/>
              <a:t> INVESTIGATORS (10 sec slide)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11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Building continuing support for the S&amp;CC program and growing the S&amp;CC community requires that we convey the essence and community engagement of S&amp;CC-funded research to diverse stakeholders in a clear, concise, and visual way, quantifying impacts where possible.  The summary should be understandable by the broader S&amp;CC community– those who know S&amp;CC, but aren’t in your specific domain.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Consider including your graphic on a separate slide if space is a concern. These slides may be used to promote the program both within and outside NSF. For project abstract, posters, and videos, please prepare one page for each.    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A1022-717D-459B-AEC5-1E47678CE4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31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66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67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3AC59-92B5-46C3-AC81-9EE61E365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6192E-A504-4CFB-87CC-2F3E5253E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EF04D-B588-42CF-8946-74F9A5923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F7FEA-FE85-408B-A994-53A17178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CEF9A-2C85-4568-9390-94C27BA72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8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013B7-0A4C-4DB2-89F4-FB1957165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87369-6468-45B4-85F5-1789933B1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B61DE-BC8D-4555-956A-EAB6859D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DAEF8-5F7C-4184-ABDF-3310926B2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071BB-A976-47C4-8DFA-12B4A674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4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FC1489-2E7E-47D3-9313-3657BDAF19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8F068-3231-4789-B076-AFC4D9219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A4F08-BE3E-4ED1-A11C-62B1DCC5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423A8-4A87-4CCE-8F34-3904A2BE6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EF903-90A7-4C54-A364-810C93B99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2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E9BDB-0132-420F-A2DC-9BCDF037B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A6B37-9D7B-4194-9AA4-C69C47DC2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0054A-7E9A-4BE5-A008-5904EAFD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6CA80-A30C-447F-B963-9F4A50AA7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00A7F-CD34-4996-AB39-A5B689DC1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9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51C4-FA5C-412E-ABA1-097A5F438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77447-594F-47E7-8FF5-E4F041283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110A8-6ED2-4B40-B79B-48150EA13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1BA56-DD16-4AF8-95E6-9327D89FF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8CC4A-65F5-40B9-89DD-BE967E923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9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469F6-4339-4EC9-9393-63C30EA0A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CAE31-1EE8-4466-8A8D-057666C2CD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313A7-D70E-42CE-9158-F8515FEB8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8131D-25E1-42A5-BE1D-C0EA33AD6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A4795-5953-4A20-9530-B09C23D19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842DD-071C-4CAB-93DF-31DD5429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3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707B4-F1F3-4F46-81F6-544F62F87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CB7A0-1800-4821-88F8-A056A1817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C350F-3251-4C3F-BEE3-8650F8ACA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9D6A10-1BF7-4429-A07A-FE6B2944D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F6AC76-39DD-4807-80E0-D95705922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B697F0-C379-47A4-98DE-DEC6A70EF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80E58E-7046-40D9-8FEA-B336BB37A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68EB91-8153-4FA7-96A4-BDA0BB05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3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5FD51-F936-43EB-ACBC-5D80406C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56447B-FB7C-4039-9761-1E139C55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ED803-430C-4405-8309-C04867C7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8B829-412A-4A02-8A52-8495D69C5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1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84EEC3-00F6-434E-9461-130FCA44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ED0C0E-A119-48A3-A40D-72CF19A8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F0EA0-ED3B-4E8E-8807-7209C8FC5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4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429C-78D2-47EF-AC6F-D00CCAFA3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B0299-3527-4E10-8817-B89537114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5773E-4CD4-4A78-BBBF-1C05132E0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6DE978-D653-483C-B517-7ADAF88D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2C4A2-126B-4DA8-9166-D9E41EDBC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14058-CB56-4A34-A8E6-87342B8DC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3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69F1F-5AFC-4CB9-950A-87BE0A667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48E5E8-5D4F-4989-BF19-2BE335C91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5B94A-43FF-4260-86EE-80018AEF7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8BFF4-6F2D-48A2-BAE9-621E9590F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53CB6-BDD0-4E24-962F-CA51BF0C5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EE88B-0520-4FA7-8722-097CAABF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3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03C4BD-9B4B-4F8C-878B-5B09C3EBE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BEA2D-62DA-4B30-B9CC-3EFA0A82A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2E81C-0C60-4480-B020-A9A2C68B1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81A86-EC97-47BD-A0CF-9B2D4E2C5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EB43E-1AA5-4FFF-907B-23B72A788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7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31AEE49-FF5E-AA4A-8731-F6F850307C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293"/>
          <a:stretch/>
        </p:blipFill>
        <p:spPr>
          <a:xfrm>
            <a:off x="1520227" y="296777"/>
            <a:ext cx="9144000" cy="163122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941095" y="1854497"/>
            <a:ext cx="8373978" cy="203835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/>
              </a:rPr>
              <a:t>SCC-Planning: Smart and Connected Residential Water Quality Community, </a:t>
            </a:r>
            <a:r>
              <a:rPr lang="is-IS" sz="3200" dirty="0">
                <a:effectLst/>
              </a:rPr>
              <a:t>1737514</a:t>
            </a:r>
            <a:endParaRPr lang="en-US" sz="3200" b="1" dirty="0">
              <a:solidFill>
                <a:schemeClr val="accent2"/>
              </a:solidFill>
              <a:effectLst/>
            </a:endParaRPr>
          </a:p>
        </p:txBody>
      </p:sp>
      <p:sp>
        <p:nvSpPr>
          <p:cNvPr id="10" name="Subtitle 3"/>
          <p:cNvSpPr txBox="1">
            <a:spLocks/>
          </p:cNvSpPr>
          <p:nvPr/>
        </p:nvSpPr>
        <p:spPr>
          <a:xfrm>
            <a:off x="1759245" y="3567521"/>
            <a:ext cx="8737678" cy="18830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Vinka </a:t>
            </a:r>
            <a:r>
              <a:rPr lang="en-US" dirty="0" err="1">
                <a:solidFill>
                  <a:srgbClr val="0070C0"/>
                </a:solidFill>
              </a:rPr>
              <a:t>Oyanedel</a:t>
            </a:r>
            <a:r>
              <a:rPr lang="en-US" dirty="0">
                <a:solidFill>
                  <a:srgbClr val="0070C0"/>
                </a:solidFill>
              </a:rPr>
              <a:t>-Craver, Civil and Environmental Engineering</a:t>
            </a:r>
          </a:p>
          <a:p>
            <a:r>
              <a:rPr lang="en-US" dirty="0" err="1">
                <a:solidFill>
                  <a:srgbClr val="0070C0"/>
                </a:solidFill>
              </a:rPr>
              <a:t>Kunal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Mankodiya</a:t>
            </a:r>
            <a:r>
              <a:rPr lang="en-US" dirty="0">
                <a:solidFill>
                  <a:srgbClr val="0070C0"/>
                </a:solidFill>
              </a:rPr>
              <a:t>, Electrical and Biomedical Engineering</a:t>
            </a:r>
          </a:p>
          <a:p>
            <a:r>
              <a:rPr lang="en-US" dirty="0">
                <a:solidFill>
                  <a:srgbClr val="0070C0"/>
                </a:solidFill>
              </a:rPr>
              <a:t>Brian Krueger, Political Sciences</a:t>
            </a:r>
          </a:p>
          <a:p>
            <a:r>
              <a:rPr lang="en-US" dirty="0">
                <a:solidFill>
                  <a:srgbClr val="0070C0"/>
                </a:solidFill>
              </a:rPr>
              <a:t>Colleen Redding, Behavioral Sciences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941095" y="-48126"/>
            <a:ext cx="8769194" cy="6970294"/>
            <a:chOff x="417095" y="64168"/>
            <a:chExt cx="8769194" cy="6970294"/>
          </a:xfrm>
        </p:grpSpPr>
        <p:sp>
          <p:nvSpPr>
            <p:cNvPr id="17" name="TextBox 16"/>
            <p:cNvSpPr txBox="1"/>
            <p:nvPr/>
          </p:nvSpPr>
          <p:spPr>
            <a:xfrm>
              <a:off x="417095" y="64168"/>
              <a:ext cx="80474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2018 NSF SMART AND CONNECTED COMMUNITIES PI MEETING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3085" b="87640" l="12440" r="8744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3065" t="3766" r="3181" b="3041"/>
            <a:stretch/>
          </p:blipFill>
          <p:spPr>
            <a:xfrm>
              <a:off x="8395856" y="6248763"/>
              <a:ext cx="790433" cy="785699"/>
            </a:xfrm>
            <a:prstGeom prst="rect">
              <a:avLst/>
            </a:prstGeom>
          </p:spPr>
        </p:pic>
      </p:grpSp>
      <p:pic>
        <p:nvPicPr>
          <p:cNvPr id="8" name="Picture 7" descr="40603scr_90d9cf9dcca4dda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014" y="5887941"/>
            <a:ext cx="1257300" cy="77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0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5000"/>
    </mc:Choice>
    <mc:Fallback xmlns="">
      <p:transition advTm="2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7755887" y="4455924"/>
            <a:ext cx="2760009" cy="202602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u="sng" dirty="0"/>
              <a:t>Impact: </a:t>
            </a:r>
          </a:p>
          <a:p>
            <a:pPr marL="0" indent="0">
              <a:buNone/>
            </a:pPr>
            <a:r>
              <a:rPr lang="en-US" sz="1600" dirty="0"/>
              <a:t>Planning workshop with different organizations, utilities and community members.</a:t>
            </a:r>
          </a:p>
          <a:p>
            <a:pPr marL="0" indent="0">
              <a:buNone/>
            </a:pPr>
            <a:r>
              <a:rPr lang="en-US" sz="1600" dirty="0" err="1"/>
              <a:t>WaterHacks</a:t>
            </a:r>
            <a:endParaRPr lang="en-US" sz="16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24069" y="4455925"/>
            <a:ext cx="2871731" cy="178086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u="sng" dirty="0"/>
              <a:t>AIM: </a:t>
            </a:r>
          </a:p>
          <a:p>
            <a:pPr marL="0" indent="0">
              <a:buNone/>
            </a:pPr>
            <a:r>
              <a:rPr lang="en-US" sz="1600" dirty="0"/>
              <a:t>Void in water quality information at the household level through the development of easy, inexpensive and internet-connected probes that could create a connected community of users and water utilities 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711520" y="4455924"/>
            <a:ext cx="2760009" cy="24020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u="sng" dirty="0"/>
              <a:t>Community Engagement: </a:t>
            </a:r>
          </a:p>
          <a:p>
            <a:pPr marL="0" indent="0">
              <a:buNone/>
            </a:pPr>
            <a:r>
              <a:rPr lang="en-US" sz="1600" dirty="0"/>
              <a:t>Encourage communities to take a proactive role and participate in collecting crowdsourced data, which the community can act upon and will help authorities make informed decisions on residential water treatment. </a:t>
            </a:r>
          </a:p>
          <a:p>
            <a:endParaRPr lang="en-US" sz="16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524000" y="4325998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272870" y="4325998"/>
            <a:ext cx="33951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444" y="1200013"/>
            <a:ext cx="7379368" cy="2996061"/>
          </a:xfrm>
          <a:prstGeom prst="rect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853076" y="60501"/>
            <a:ext cx="8373978" cy="100958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dirty="0">
                <a:effectLst/>
              </a:rPr>
              <a:t>SCC-Planning: Smart and Connected Residential Water </a:t>
            </a:r>
            <a:r>
              <a:rPr lang="en-US" sz="3200" b="1">
                <a:effectLst/>
              </a:rPr>
              <a:t>Quality Community</a:t>
            </a:r>
            <a:endParaRPr lang="en-US" sz="3200" b="1" dirty="0"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551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30000"/>
    </mc:Choice>
    <mc:Fallback xmlns="">
      <p:transition spd="slow" advClick="0" advTm="1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018153" cy="7620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Status of the Project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912" y="1239786"/>
            <a:ext cx="984584" cy="9965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4120" y="2875863"/>
            <a:ext cx="1011377" cy="1050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913" y="4566151"/>
            <a:ext cx="1023449" cy="106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4361" y="1347580"/>
            <a:ext cx="7194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Water Sensors Selection: </a:t>
            </a:r>
            <a:r>
              <a:rPr lang="en-US" sz="2200" dirty="0"/>
              <a:t>assessment precision, accuracy, usability, maintenance and cost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4362" y="4566151"/>
            <a:ext cx="73275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Community Survey</a:t>
            </a:r>
            <a:r>
              <a:rPr lang="en-US" sz="2200" dirty="0"/>
              <a:t>: Survey drafted that investigates scope and perception of tap water problems, use of bottled alternatives, pros and cons of water testing/sensor use and data sharing, and social media technologies.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4361" y="3087310"/>
            <a:ext cx="7447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Internet of Things: </a:t>
            </a:r>
            <a:r>
              <a:rPr lang="en-US" sz="2200" dirty="0"/>
              <a:t>Understanding the landscape of deployment for networked sensors in the community. </a:t>
            </a:r>
          </a:p>
        </p:txBody>
      </p:sp>
    </p:spTree>
    <p:extLst>
      <p:ext uri="{BB962C8B-B14F-4D97-AF65-F5344CB8AC3E}">
        <p14:creationId xmlns:p14="http://schemas.microsoft.com/office/powerpoint/2010/main" val="170577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0000"/>
    </mc:Choice>
    <mc:Fallback xmlns="">
      <p:transition advTm="3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018153" cy="7620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Planned Outcomes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58090F-67A4-E446-871B-FCB00F919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7487" y="1034580"/>
            <a:ext cx="5233973" cy="14674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4D5E1B-EAFB-DE43-8CF9-6D6DE4D049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2070" y="2502012"/>
            <a:ext cx="1514950" cy="18755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E1635C-5838-AF46-A16D-2B8A55E8C01D}"/>
              </a:ext>
            </a:extLst>
          </p:cNvPr>
          <p:cNvSpPr txBox="1"/>
          <p:nvPr/>
        </p:nvSpPr>
        <p:spPr>
          <a:xfrm>
            <a:off x="5205300" y="4377561"/>
            <a:ext cx="1497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Macky</a:t>
            </a:r>
            <a:r>
              <a:rPr lang="en-US" sz="1400" dirty="0"/>
              <a:t> </a:t>
            </a:r>
            <a:r>
              <a:rPr lang="en-US" sz="1400" dirty="0" err="1"/>
              <a:t>McCleary</a:t>
            </a:r>
            <a:endParaRPr lang="en-US" sz="1400" dirty="0"/>
          </a:p>
          <a:p>
            <a:pPr algn="ctr"/>
            <a:r>
              <a:rPr lang="en-US" sz="1400" dirty="0"/>
              <a:t>RI </a:t>
            </a:r>
            <a:r>
              <a:rPr lang="en-US" sz="1400" dirty="0" err="1"/>
              <a:t>Dept</a:t>
            </a:r>
            <a:r>
              <a:rPr lang="en-US" sz="1400" dirty="0"/>
              <a:t> </a:t>
            </a:r>
          </a:p>
          <a:p>
            <a:pPr algn="ctr"/>
            <a:r>
              <a:rPr lang="en-US" sz="1400" dirty="0"/>
              <a:t>Public Utilities &amp; Carriers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0C2821-61DB-8244-B313-64B11012725A}"/>
              </a:ext>
            </a:extLst>
          </p:cNvPr>
          <p:cNvSpPr/>
          <p:nvPr/>
        </p:nvSpPr>
        <p:spPr>
          <a:xfrm>
            <a:off x="1524001" y="2502014"/>
            <a:ext cx="2043953" cy="340214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Cross-disciplinary</a:t>
            </a:r>
          </a:p>
          <a:p>
            <a:pPr algn="ctr"/>
            <a:r>
              <a:rPr lang="en-US" sz="2800" b="1" dirty="0"/>
              <a:t>10 domains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Biomedical Eng.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Chemical Eng.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Civil &amp; Environmental </a:t>
            </a:r>
            <a:r>
              <a:rPr lang="en-US" sz="1400" dirty="0" err="1"/>
              <a:t>Eng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Computer </a:t>
            </a:r>
            <a:r>
              <a:rPr lang="en-US" sz="1400" dirty="0" err="1"/>
              <a:t>Eng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Computer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Electrical Eng.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Environmental Sc.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Geology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Mechanical Eng.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MBA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60189-1943-6844-A040-3497E4B17E05}"/>
              </a:ext>
            </a:extLst>
          </p:cNvPr>
          <p:cNvSpPr/>
          <p:nvPr/>
        </p:nvSpPr>
        <p:spPr>
          <a:xfrm>
            <a:off x="3584724" y="2502014"/>
            <a:ext cx="1650665" cy="34021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42% participants were </a:t>
            </a:r>
          </a:p>
          <a:p>
            <a:pPr algn="ctr"/>
            <a:r>
              <a:rPr lang="en-US" sz="3200" b="1" dirty="0"/>
              <a:t>women</a:t>
            </a:r>
            <a:r>
              <a:rPr lang="en-US" sz="2000" b="1" dirty="0"/>
              <a:t>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5016" y="892176"/>
            <a:ext cx="1589465" cy="16567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58318" y="2548966"/>
            <a:ext cx="32864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Stakeholder Workshop</a:t>
            </a:r>
            <a:r>
              <a:rPr lang="en-US" sz="2200" dirty="0"/>
              <a:t>.</a:t>
            </a:r>
          </a:p>
          <a:p>
            <a:pPr algn="ctr"/>
            <a:r>
              <a:rPr lang="en-US" sz="2200" dirty="0"/>
              <a:t>Survey results presentation</a:t>
            </a:r>
          </a:p>
          <a:p>
            <a:pPr algn="ctr"/>
            <a:r>
              <a:rPr lang="en-US" sz="2200" dirty="0"/>
              <a:t>Selection pilot location</a:t>
            </a:r>
          </a:p>
          <a:p>
            <a:pPr algn="ctr"/>
            <a:r>
              <a:rPr lang="en-US" sz="2200" dirty="0"/>
              <a:t>Selection sensor</a:t>
            </a:r>
          </a:p>
          <a:p>
            <a:pPr algn="ctr"/>
            <a:r>
              <a:rPr lang="en-US" sz="2200" dirty="0"/>
              <a:t>Selection data-sharing</a:t>
            </a:r>
          </a:p>
        </p:txBody>
      </p:sp>
    </p:spTree>
    <p:extLst>
      <p:ext uri="{BB962C8B-B14F-4D97-AF65-F5344CB8AC3E}">
        <p14:creationId xmlns:p14="http://schemas.microsoft.com/office/powerpoint/2010/main" val="168167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0000"/>
    </mc:Choice>
    <mc:Fallback xmlns="">
      <p:transition advTm="3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436</Words>
  <Application>Microsoft Office PowerPoint</Application>
  <PresentationFormat>Widescreen</PresentationFormat>
  <Paragraphs>51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Status of the Project</vt:lpstr>
      <vt:lpstr>Planned Outcomes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F. Harding</dc:creator>
  <cp:lastModifiedBy>Sean F. Harding</cp:lastModifiedBy>
  <cp:revision>27</cp:revision>
  <dcterms:created xsi:type="dcterms:W3CDTF">2018-04-05T18:21:39Z</dcterms:created>
  <dcterms:modified xsi:type="dcterms:W3CDTF">2018-04-05T20:17:16Z</dcterms:modified>
</cp:coreProperties>
</file>