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4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0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9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9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tiff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1848973"/>
            <a:ext cx="12192000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2"/>
                </a:solidFill>
                <a:effectLst/>
              </a:rPr>
              <a:t>PG: Building Capacity for Smart and Connected Management of Thermal Extremes, 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2"/>
                </a:solidFill>
                <a:effectLst/>
              </a:rPr>
              <a:t>NSF Award #</a:t>
            </a:r>
            <a:r>
              <a:rPr lang="is-IS" sz="2400" b="1" dirty="0">
                <a:solidFill>
                  <a:schemeClr val="accent2"/>
                </a:solidFill>
                <a:effectLst/>
              </a:rPr>
              <a:t>1737617</a:t>
            </a:r>
            <a:endParaRPr lang="en-US" sz="2400" b="1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4922"/>
          <a:stretch/>
        </p:blipFill>
        <p:spPr>
          <a:xfrm>
            <a:off x="0" y="216098"/>
            <a:ext cx="12192000" cy="1632875"/>
          </a:xfrm>
          <a:prstGeom prst="rect">
            <a:avLst/>
          </a:prstGeom>
        </p:spPr>
      </p:pic>
      <p:pic>
        <p:nvPicPr>
          <p:cNvPr id="12" name="Picture 2" descr="ttps://www.nsf.gov/images/logos/ns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2018 NSF SMART AND CONNECTED COMMUNITIES PI MEETING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377" y="2570438"/>
            <a:ext cx="4767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Investigators</a:t>
            </a:r>
            <a:r>
              <a:rPr lang="en-US" sz="1600" dirty="0">
                <a:latin typeface="+mj-lt"/>
              </a:rPr>
              <a:t>: 	</a:t>
            </a:r>
          </a:p>
          <a:p>
            <a:r>
              <a:rPr lang="en-US" sz="1600" dirty="0">
                <a:latin typeface="+mj-lt"/>
              </a:rPr>
              <a:t>Paul Coseo (PI), Arizona State University </a:t>
            </a:r>
          </a:p>
          <a:p>
            <a:r>
              <a:rPr lang="en-US" sz="1600" dirty="0">
                <a:latin typeface="+mj-lt"/>
              </a:rPr>
              <a:t>Ariane Middel (Co-PI), Temple University </a:t>
            </a:r>
          </a:p>
          <a:p>
            <a:r>
              <a:rPr lang="en-US" sz="1600" dirty="0">
                <a:latin typeface="+mj-lt"/>
              </a:rPr>
              <a:t>David </a:t>
            </a:r>
            <a:r>
              <a:rPr lang="en-US" sz="1600" dirty="0" err="1">
                <a:latin typeface="+mj-lt"/>
              </a:rPr>
              <a:t>Hondula</a:t>
            </a:r>
            <a:r>
              <a:rPr lang="en-US" sz="1600" dirty="0">
                <a:latin typeface="+mj-lt"/>
              </a:rPr>
              <a:t> (Co-PI), Arizona State University </a:t>
            </a:r>
          </a:p>
          <a:p>
            <a:r>
              <a:rPr lang="en-US" sz="1600" dirty="0">
                <a:latin typeface="+mj-lt"/>
              </a:rPr>
              <a:t>Zoe </a:t>
            </a:r>
            <a:r>
              <a:rPr lang="en-US" sz="1600" dirty="0" err="1">
                <a:latin typeface="+mj-lt"/>
              </a:rPr>
              <a:t>Hamstead</a:t>
            </a:r>
            <a:r>
              <a:rPr lang="en-US" sz="1600" dirty="0">
                <a:latin typeface="+mj-lt"/>
              </a:rPr>
              <a:t> (Co-PI), University at Buffalo </a:t>
            </a:r>
          </a:p>
          <a:p>
            <a:r>
              <a:rPr lang="en-US" sz="1600" dirty="0">
                <a:latin typeface="+mj-lt"/>
              </a:rPr>
              <a:t>Nicholas </a:t>
            </a:r>
            <a:r>
              <a:rPr lang="en-US" sz="1600" dirty="0" err="1">
                <a:latin typeface="+mj-lt"/>
              </a:rPr>
              <a:t>Rajkovich</a:t>
            </a:r>
            <a:r>
              <a:rPr lang="en-US" sz="1600" dirty="0">
                <a:latin typeface="+mj-lt"/>
              </a:rPr>
              <a:t> (Co-PI), University at Buffalo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377" y="4344149"/>
            <a:ext cx="40817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Community Partners &amp; Experts</a:t>
            </a:r>
            <a:r>
              <a:rPr lang="en-US" sz="1600" dirty="0">
                <a:latin typeface="+mj-lt"/>
              </a:rPr>
              <a:t>: 	</a:t>
            </a:r>
          </a:p>
          <a:p>
            <a:r>
              <a:rPr lang="en-US" sz="1600" u="sng" dirty="0">
                <a:latin typeface="+mj-lt"/>
              </a:rPr>
              <a:t>City of Tempe</a:t>
            </a:r>
          </a:p>
          <a:p>
            <a:r>
              <a:rPr lang="en-US" sz="1600" dirty="0">
                <a:latin typeface="+mj-lt"/>
              </a:rPr>
              <a:t>Braden Kay</a:t>
            </a:r>
          </a:p>
          <a:p>
            <a:r>
              <a:rPr lang="en-US" sz="1600" dirty="0">
                <a:latin typeface="+mj-lt"/>
              </a:rPr>
              <a:t>Rosa </a:t>
            </a:r>
            <a:r>
              <a:rPr lang="en-US" sz="1600" dirty="0" err="1">
                <a:latin typeface="+mj-lt"/>
              </a:rPr>
              <a:t>Inchausti</a:t>
            </a:r>
            <a:r>
              <a:rPr lang="en-US" sz="1600" dirty="0">
                <a:latin typeface="+mj-lt"/>
              </a:rPr>
              <a:t> </a:t>
            </a:r>
          </a:p>
          <a:p>
            <a:r>
              <a:rPr lang="en-US" sz="1600" dirty="0">
                <a:latin typeface="+mj-lt"/>
              </a:rPr>
              <a:t>Grace Kelly</a:t>
            </a:r>
          </a:p>
          <a:p>
            <a:r>
              <a:rPr lang="en-US" sz="1600" u="sng" dirty="0">
                <a:latin typeface="+mj-lt"/>
              </a:rPr>
              <a:t>City of Phoenix</a:t>
            </a:r>
          </a:p>
          <a:p>
            <a:r>
              <a:rPr lang="en-US" sz="1600" dirty="0" err="1">
                <a:latin typeface="+mj-lt"/>
              </a:rPr>
              <a:t>Lysistrata</a:t>
            </a:r>
            <a:r>
              <a:rPr lang="en-US" sz="1600" dirty="0">
                <a:latin typeface="+mj-lt"/>
              </a:rPr>
              <a:t> Hall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43860" y="2781730"/>
            <a:ext cx="2947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latin typeface="+mj-lt"/>
              </a:rPr>
              <a:t>Erie County</a:t>
            </a:r>
          </a:p>
          <a:p>
            <a:r>
              <a:rPr lang="en-US" sz="1600" dirty="0">
                <a:latin typeface="+mj-lt"/>
              </a:rPr>
              <a:t>Josh Wilson</a:t>
            </a:r>
          </a:p>
          <a:p>
            <a:r>
              <a:rPr lang="en-US" sz="1600" dirty="0">
                <a:latin typeface="+mj-lt"/>
              </a:rPr>
              <a:t>Dolores </a:t>
            </a:r>
            <a:r>
              <a:rPr lang="en-US" sz="1600" dirty="0" err="1">
                <a:latin typeface="+mj-lt"/>
              </a:rPr>
              <a:t>Funke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Gale Burstein</a:t>
            </a:r>
          </a:p>
          <a:p>
            <a:r>
              <a:rPr lang="en-US" sz="1600" dirty="0">
                <a:latin typeface="+mj-lt"/>
              </a:rPr>
              <a:t>Eric Walker</a:t>
            </a:r>
          </a:p>
          <a:p>
            <a:r>
              <a:rPr lang="en-US" sz="1600" u="sng" dirty="0">
                <a:latin typeface="+mj-lt"/>
              </a:rPr>
              <a:t>National Weather Service</a:t>
            </a:r>
          </a:p>
          <a:p>
            <a:r>
              <a:rPr lang="en-US" sz="1600" dirty="0">
                <a:latin typeface="+mj-lt"/>
              </a:rPr>
              <a:t>Paul </a:t>
            </a:r>
            <a:r>
              <a:rPr lang="en-US" sz="1600" dirty="0" err="1">
                <a:latin typeface="+mj-lt"/>
              </a:rPr>
              <a:t>Iniguez</a:t>
            </a:r>
            <a:endParaRPr lang="en-US" sz="1600" dirty="0">
              <a:latin typeface="+mj-lt"/>
            </a:endParaRPr>
          </a:p>
          <a:p>
            <a:r>
              <a:rPr lang="en-US" sz="1600" u="sng" dirty="0">
                <a:latin typeface="+mj-lt"/>
              </a:rPr>
              <a:t>Northern Arizona University</a:t>
            </a:r>
          </a:p>
          <a:p>
            <a:r>
              <a:rPr lang="en-US" sz="1600" dirty="0">
                <a:latin typeface="+mj-lt"/>
              </a:rPr>
              <a:t>Ben Ruddell</a:t>
            </a:r>
          </a:p>
          <a:p>
            <a:r>
              <a:rPr lang="en-US" sz="1600" u="sng" dirty="0">
                <a:latin typeface="+mj-lt"/>
              </a:rPr>
              <a:t>Arizona State University</a:t>
            </a:r>
          </a:p>
          <a:p>
            <a:r>
              <a:rPr lang="en-US" sz="1600" dirty="0">
                <a:latin typeface="+mj-lt"/>
              </a:rPr>
              <a:t>Anne </a:t>
            </a:r>
            <a:r>
              <a:rPr lang="en-US" sz="1600" dirty="0" err="1">
                <a:latin typeface="+mj-lt"/>
              </a:rPr>
              <a:t>Reichman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Lauren </a:t>
            </a:r>
            <a:r>
              <a:rPr lang="en-US" sz="1600" dirty="0" err="1">
                <a:latin typeface="+mj-lt"/>
              </a:rPr>
              <a:t>Withycombe</a:t>
            </a:r>
            <a:r>
              <a:rPr lang="en-US" sz="1600" dirty="0">
                <a:latin typeface="+mj-lt"/>
              </a:rPr>
              <a:t> Keeler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30831" y="2781730"/>
            <a:ext cx="28495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latin typeface="+mj-lt"/>
              </a:rPr>
              <a:t>University at Buffalo</a:t>
            </a:r>
          </a:p>
          <a:p>
            <a:r>
              <a:rPr lang="en-US" sz="1600" dirty="0">
                <a:latin typeface="+mj-lt"/>
              </a:rPr>
              <a:t>Zachary </a:t>
            </a:r>
            <a:r>
              <a:rPr lang="en-US" sz="1600" dirty="0" err="1">
                <a:latin typeface="+mj-lt"/>
              </a:rPr>
              <a:t>Schlader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Laura </a:t>
            </a:r>
            <a:r>
              <a:rPr lang="en-US" sz="1600" dirty="0" err="1">
                <a:latin typeface="+mj-lt"/>
              </a:rPr>
              <a:t>Quebral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Paul Ray</a:t>
            </a:r>
          </a:p>
          <a:p>
            <a:r>
              <a:rPr lang="en-US" sz="1600" dirty="0">
                <a:latin typeface="+mj-lt"/>
              </a:rPr>
              <a:t>Bartholomew Roberts</a:t>
            </a:r>
          </a:p>
          <a:p>
            <a:r>
              <a:rPr lang="en-US" sz="1600" dirty="0">
                <a:latin typeface="+mj-lt"/>
              </a:rPr>
              <a:t>Jessica </a:t>
            </a:r>
            <a:r>
              <a:rPr lang="en-US" sz="1600" dirty="0" err="1">
                <a:latin typeface="+mj-lt"/>
              </a:rPr>
              <a:t>Castner</a:t>
            </a:r>
            <a:endParaRPr lang="en-US" sz="1600" dirty="0">
              <a:latin typeface="+mj-lt"/>
            </a:endParaRPr>
          </a:p>
          <a:p>
            <a:r>
              <a:rPr lang="en-US" sz="1600" dirty="0" err="1">
                <a:latin typeface="+mj-lt"/>
              </a:rPr>
              <a:t>Hanbin</a:t>
            </a:r>
            <a:r>
              <a:rPr lang="en-US" sz="1600" dirty="0">
                <a:latin typeface="+mj-lt"/>
              </a:rPr>
              <a:t> Wang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1710" y="6064068"/>
            <a:ext cx="843707" cy="735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792" y="6082019"/>
            <a:ext cx="691122" cy="7000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9682" y="6077531"/>
            <a:ext cx="718049" cy="7090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959" y="6137804"/>
            <a:ext cx="2127751" cy="5885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5796" y="6278145"/>
            <a:ext cx="2272619" cy="3078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7826" y="6266656"/>
            <a:ext cx="1484232" cy="3308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0265" y="6226969"/>
            <a:ext cx="1208417" cy="4101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3051" y="6108239"/>
            <a:ext cx="548467" cy="6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sp>
        <p:nvSpPr>
          <p:cNvPr id="22" name="Shape 211"/>
          <p:cNvSpPr/>
          <p:nvPr/>
        </p:nvSpPr>
        <p:spPr>
          <a:xfrm>
            <a:off x="5577114" y="2551412"/>
            <a:ext cx="1104900" cy="1117601"/>
          </a:xfrm>
          <a:prstGeom prst="ellipse">
            <a:avLst/>
          </a:prstGeom>
          <a:ln w="508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212"/>
          <p:cNvSpPr/>
          <p:nvPr/>
        </p:nvSpPr>
        <p:spPr>
          <a:xfrm>
            <a:off x="721311" y="3396399"/>
            <a:ext cx="3377389" cy="2293227"/>
          </a:xfrm>
          <a:prstGeom prst="roundRect">
            <a:avLst>
              <a:gd name="adj" fmla="val 8307"/>
            </a:avLst>
          </a:prstGeom>
          <a:ln w="25400">
            <a:solidFill>
              <a:srgbClr val="000000"/>
            </a:solidFill>
            <a:prstDash val="sysDot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13"/>
          <p:cNvSpPr/>
          <p:nvPr/>
        </p:nvSpPr>
        <p:spPr>
          <a:xfrm>
            <a:off x="8295038" y="595612"/>
            <a:ext cx="3377388" cy="2293227"/>
          </a:xfrm>
          <a:prstGeom prst="roundRect">
            <a:avLst>
              <a:gd name="adj" fmla="val 8307"/>
            </a:avLst>
          </a:prstGeom>
          <a:ln w="25400">
            <a:solidFill>
              <a:srgbClr val="000000"/>
            </a:solidFill>
            <a:prstDash val="sysDot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 214"/>
          <p:cNvSpPr/>
          <p:nvPr/>
        </p:nvSpPr>
        <p:spPr>
          <a:xfrm>
            <a:off x="8295038" y="3396399"/>
            <a:ext cx="3377388" cy="2293227"/>
          </a:xfrm>
          <a:prstGeom prst="roundRect">
            <a:avLst>
              <a:gd name="adj" fmla="val 8307"/>
            </a:avLst>
          </a:prstGeom>
          <a:ln w="25400">
            <a:solidFill>
              <a:srgbClr val="000000"/>
            </a:solidFill>
            <a:prstDash val="sysDot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 215"/>
          <p:cNvSpPr/>
          <p:nvPr/>
        </p:nvSpPr>
        <p:spPr>
          <a:xfrm>
            <a:off x="932994" y="798812"/>
            <a:ext cx="2333092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 Planning </a:t>
            </a:r>
          </a:p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Architecture</a:t>
            </a:r>
          </a:p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 Public Health</a:t>
            </a:r>
          </a:p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Computer Science</a:t>
            </a:r>
          </a:p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Climatology</a:t>
            </a:r>
          </a:p>
        </p:txBody>
      </p:sp>
      <p:sp>
        <p:nvSpPr>
          <p:cNvPr id="27" name="Shape 216"/>
          <p:cNvSpPr/>
          <p:nvPr/>
        </p:nvSpPr>
        <p:spPr>
          <a:xfrm>
            <a:off x="928913" y="3541231"/>
            <a:ext cx="2559996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Mitigation &amp;</a:t>
            </a:r>
          </a:p>
          <a:p>
            <a:pPr algn="l"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dirty="0"/>
              <a:t>   </a:t>
            </a:r>
            <a:r>
              <a:rPr dirty="0"/>
              <a:t>adaptation planning</a:t>
            </a:r>
          </a:p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Land use strategies</a:t>
            </a:r>
          </a:p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Community capacity-</a:t>
            </a:r>
          </a:p>
          <a:p>
            <a:pPr algn="l"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dirty="0"/>
              <a:t>    </a:t>
            </a:r>
            <a:r>
              <a:rPr dirty="0"/>
              <a:t>building</a:t>
            </a:r>
          </a:p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Social Services</a:t>
            </a:r>
          </a:p>
        </p:txBody>
      </p:sp>
      <p:sp>
        <p:nvSpPr>
          <p:cNvPr id="28" name="Shape 217"/>
          <p:cNvSpPr/>
          <p:nvPr/>
        </p:nvSpPr>
        <p:spPr>
          <a:xfrm>
            <a:off x="721311" y="595612"/>
            <a:ext cx="3377389" cy="2293227"/>
          </a:xfrm>
          <a:prstGeom prst="roundRect">
            <a:avLst>
              <a:gd name="adj" fmla="val 8307"/>
            </a:avLst>
          </a:prstGeom>
          <a:ln w="25400">
            <a:solidFill>
              <a:srgbClr val="000000"/>
            </a:solidFill>
            <a:prstDash val="sysDot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 218"/>
          <p:cNvSpPr/>
          <p:nvPr/>
        </p:nvSpPr>
        <p:spPr>
          <a:xfrm>
            <a:off x="3483484" y="1466220"/>
            <a:ext cx="2442908" cy="1549924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2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Social &amp; Technological Research</a:t>
            </a:r>
          </a:p>
        </p:txBody>
      </p:sp>
      <p:sp>
        <p:nvSpPr>
          <p:cNvPr id="30" name="Shape 219"/>
          <p:cNvSpPr/>
          <p:nvPr/>
        </p:nvSpPr>
        <p:spPr>
          <a:xfrm>
            <a:off x="6350562" y="1466220"/>
            <a:ext cx="2442908" cy="1549924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2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Measurement &amp; analysis approaches</a:t>
            </a:r>
          </a:p>
        </p:txBody>
      </p:sp>
      <p:sp>
        <p:nvSpPr>
          <p:cNvPr id="31" name="Shape 220"/>
          <p:cNvSpPr/>
          <p:nvPr/>
        </p:nvSpPr>
        <p:spPr>
          <a:xfrm>
            <a:off x="3483484" y="3276860"/>
            <a:ext cx="2442908" cy="1549924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2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Management practices</a:t>
            </a:r>
          </a:p>
        </p:txBody>
      </p:sp>
      <p:sp>
        <p:nvSpPr>
          <p:cNvPr id="32" name="Shape 221"/>
          <p:cNvSpPr/>
          <p:nvPr/>
        </p:nvSpPr>
        <p:spPr>
          <a:xfrm>
            <a:off x="6350562" y="3276860"/>
            <a:ext cx="2442908" cy="1549924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2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Local government agencies</a:t>
            </a:r>
          </a:p>
        </p:txBody>
      </p:sp>
      <p:sp>
        <p:nvSpPr>
          <p:cNvPr id="33" name="Shape 222"/>
          <p:cNvSpPr/>
          <p:nvPr/>
        </p:nvSpPr>
        <p:spPr>
          <a:xfrm>
            <a:off x="8933169" y="798812"/>
            <a:ext cx="2521524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Thermal sensing</a:t>
            </a:r>
          </a:p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Vulnerability analysis</a:t>
            </a:r>
          </a:p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Health outcome </a:t>
            </a:r>
          </a:p>
          <a:p>
            <a:pPr algn="l"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dirty="0"/>
              <a:t>    </a:t>
            </a:r>
            <a:r>
              <a:rPr dirty="0"/>
              <a:t>modeling</a:t>
            </a:r>
          </a:p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Spatial landscape </a:t>
            </a:r>
          </a:p>
          <a:p>
            <a:pPr algn="l"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dirty="0"/>
              <a:t>    </a:t>
            </a:r>
            <a:r>
              <a:rPr dirty="0"/>
              <a:t>analysis</a:t>
            </a:r>
          </a:p>
        </p:txBody>
      </p:sp>
      <p:sp>
        <p:nvSpPr>
          <p:cNvPr id="34" name="Shape 223"/>
          <p:cNvSpPr/>
          <p:nvPr/>
        </p:nvSpPr>
        <p:spPr>
          <a:xfrm>
            <a:off x="8933169" y="3541231"/>
            <a:ext cx="2597583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Public health</a:t>
            </a:r>
          </a:p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Planning </a:t>
            </a:r>
          </a:p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Emergency response</a:t>
            </a:r>
          </a:p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Energy</a:t>
            </a:r>
          </a:p>
          <a:p>
            <a:pPr marL="228600" indent="-228600" algn="l">
              <a:buSzPct val="10000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Weather service</a:t>
            </a:r>
          </a:p>
        </p:txBody>
      </p:sp>
      <p:sp>
        <p:nvSpPr>
          <p:cNvPr id="35" name="Shape 224"/>
          <p:cNvSpPr/>
          <p:nvPr/>
        </p:nvSpPr>
        <p:spPr>
          <a:xfrm flipH="1" flipV="1">
            <a:off x="6130730" y="3238761"/>
            <a:ext cx="0" cy="216879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6" name="Shape 225"/>
          <p:cNvSpPr/>
          <p:nvPr/>
        </p:nvSpPr>
        <p:spPr>
          <a:xfrm>
            <a:off x="4409688" y="5418344"/>
            <a:ext cx="343975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defRPr sz="24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Smart &amp; Connected </a:t>
            </a:r>
            <a:r>
              <a:rPr spc="72"/>
              <a:t>Thermal Management</a:t>
            </a:r>
          </a:p>
        </p:txBody>
      </p:sp>
      <p:pic>
        <p:nvPicPr>
          <p:cNvPr id="37" name="Picture 2" descr="ttps://www.nsf.gov/images/logos/n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2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Untitled 2.pdf"/>
          <p:cNvPicPr>
            <a:picLocks noChangeAspect="1"/>
          </p:cNvPicPr>
          <p:nvPr/>
        </p:nvPicPr>
        <p:blipFill>
          <a:blip r:embed="rId3">
            <a:extLst/>
          </a:blip>
          <a:srcRect t="16870" b="472"/>
          <a:stretch>
            <a:fillRect/>
          </a:stretch>
        </p:blipFill>
        <p:spPr>
          <a:xfrm>
            <a:off x="118034" y="378598"/>
            <a:ext cx="3805976" cy="20432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Group 123"/>
          <p:cNvGrpSpPr/>
          <p:nvPr/>
        </p:nvGrpSpPr>
        <p:grpSpPr>
          <a:xfrm>
            <a:off x="1987018" y="333980"/>
            <a:ext cx="915552" cy="3357092"/>
            <a:chOff x="0" y="-1198232"/>
            <a:chExt cx="915550" cy="3357091"/>
          </a:xfrm>
        </p:grpSpPr>
        <p:sp>
          <p:nvSpPr>
            <p:cNvPr id="156" name="Shape 121"/>
            <p:cNvSpPr/>
            <p:nvPr/>
          </p:nvSpPr>
          <p:spPr>
            <a:xfrm rot="5400000">
              <a:off x="-1336262" y="138028"/>
              <a:ext cx="3317832" cy="64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30"/>
                  </a:moveTo>
                  <a:lnTo>
                    <a:pt x="21306" y="0"/>
                  </a:lnTo>
                  <a:lnTo>
                    <a:pt x="20818" y="14822"/>
                  </a:lnTo>
                  <a:lnTo>
                    <a:pt x="0" y="14822"/>
                  </a:lnTo>
                  <a:lnTo>
                    <a:pt x="0" y="21600"/>
                  </a:lnTo>
                  <a:lnTo>
                    <a:pt x="21053" y="21600"/>
                  </a:lnTo>
                  <a:lnTo>
                    <a:pt x="21600" y="3630"/>
                  </a:lnTo>
                  <a:close/>
                </a:path>
              </a:pathLst>
            </a:custGeom>
            <a:solidFill>
              <a:srgbClr val="A6AAA9">
                <a:alpha val="22833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4186" tIns="54186" rIns="54186" bIns="54186" numCol="1" anchor="ctr">
              <a:noAutofit/>
            </a:bodyPr>
            <a:lstStyle/>
            <a:p>
              <a:pPr defTabSz="830862">
                <a:defRPr sz="3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" name="Shape 122"/>
            <p:cNvSpPr/>
            <p:nvPr/>
          </p:nvSpPr>
          <p:spPr>
            <a:xfrm>
              <a:off x="447250" y="2054239"/>
              <a:ext cx="468301" cy="104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297"/>
                  </a:moveTo>
                  <a:lnTo>
                    <a:pt x="11226" y="0"/>
                  </a:lnTo>
                  <a:lnTo>
                    <a:pt x="0" y="21600"/>
                  </a:lnTo>
                  <a:lnTo>
                    <a:pt x="21600" y="16297"/>
                  </a:lnTo>
                  <a:close/>
                </a:path>
              </a:pathLst>
            </a:custGeom>
            <a:solidFill>
              <a:srgbClr val="A6AAA9">
                <a:alpha val="23000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4186" tIns="54186" rIns="54186" bIns="54186" numCol="1" anchor="ctr">
              <a:noAutofit/>
            </a:bodyPr>
            <a:lstStyle/>
            <a:p>
              <a:pPr defTabSz="830862">
                <a:defRPr sz="3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58" name="image11.png"/>
          <p:cNvPicPr>
            <a:picLocks noChangeAspect="1"/>
          </p:cNvPicPr>
          <p:nvPr/>
        </p:nvPicPr>
        <p:blipFill>
          <a:blip r:embed="rId4">
            <a:extLst/>
          </a:blip>
          <a:srcRect l="1947" t="52252" b="3062"/>
          <a:stretch>
            <a:fillRect/>
          </a:stretch>
        </p:blipFill>
        <p:spPr>
          <a:xfrm>
            <a:off x="2920498" y="2325315"/>
            <a:ext cx="6117408" cy="21542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Group 166"/>
          <p:cNvGrpSpPr/>
          <p:nvPr/>
        </p:nvGrpSpPr>
        <p:grpSpPr>
          <a:xfrm>
            <a:off x="8773743" y="2627574"/>
            <a:ext cx="3015350" cy="3427795"/>
            <a:chOff x="9737570" y="2935098"/>
            <a:chExt cx="3015350" cy="3427795"/>
          </a:xfrm>
        </p:grpSpPr>
        <p:sp>
          <p:nvSpPr>
            <p:cNvPr id="159" name="Shape 125"/>
            <p:cNvSpPr/>
            <p:nvPr/>
          </p:nvSpPr>
          <p:spPr>
            <a:xfrm>
              <a:off x="9737570" y="2935098"/>
              <a:ext cx="2657289" cy="1848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88" y="14256"/>
                  </a:moveTo>
                  <a:lnTo>
                    <a:pt x="13488" y="21600"/>
                  </a:lnTo>
                  <a:lnTo>
                    <a:pt x="21600" y="10800"/>
                  </a:lnTo>
                  <a:lnTo>
                    <a:pt x="13488" y="0"/>
                  </a:lnTo>
                  <a:lnTo>
                    <a:pt x="13488" y="7344"/>
                  </a:lnTo>
                  <a:lnTo>
                    <a:pt x="0" y="7344"/>
                  </a:lnTo>
                  <a:lnTo>
                    <a:pt x="2533" y="10800"/>
                  </a:lnTo>
                  <a:lnTo>
                    <a:pt x="0" y="14256"/>
                  </a:lnTo>
                  <a:lnTo>
                    <a:pt x="13488" y="1425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7A7A7"/>
              </a:solidFill>
              <a:custDash>
                <a:ds d="100000" sp="200000"/>
              </a:custDash>
            </a:ln>
          </p:spPr>
          <p:txBody>
            <a:bodyPr lIns="54186" tIns="54186" rIns="54186" bIns="54186" anchor="ctr"/>
            <a:lstStyle/>
            <a:p>
              <a:pPr defTabSz="830862">
                <a:defRPr sz="3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61" name="Group 130"/>
            <p:cNvGrpSpPr/>
            <p:nvPr/>
          </p:nvGrpSpPr>
          <p:grpSpPr>
            <a:xfrm flipH="1">
              <a:off x="9778599" y="2956965"/>
              <a:ext cx="2974321" cy="3405928"/>
              <a:chOff x="0" y="427346"/>
              <a:chExt cx="2974320" cy="3405926"/>
            </a:xfrm>
          </p:grpSpPr>
          <p:sp>
            <p:nvSpPr>
              <p:cNvPr id="162" name="Shape 128"/>
              <p:cNvSpPr/>
              <p:nvPr/>
            </p:nvSpPr>
            <p:spPr>
              <a:xfrm rot="5400000">
                <a:off x="-188710" y="616055"/>
                <a:ext cx="3351740" cy="297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511"/>
                    </a:moveTo>
                    <a:lnTo>
                      <a:pt x="21094" y="6143"/>
                    </a:lnTo>
                    <a:lnTo>
                      <a:pt x="19630" y="19046"/>
                    </a:lnTo>
                    <a:lnTo>
                      <a:pt x="5854" y="19046"/>
                    </a:lnTo>
                    <a:lnTo>
                      <a:pt x="11815" y="11736"/>
                    </a:lnTo>
                    <a:lnTo>
                      <a:pt x="7795" y="11661"/>
                    </a:lnTo>
                    <a:lnTo>
                      <a:pt x="7765" y="0"/>
                    </a:lnTo>
                    <a:lnTo>
                      <a:pt x="5837" y="2362"/>
                    </a:lnTo>
                    <a:lnTo>
                      <a:pt x="3909" y="2"/>
                    </a:lnTo>
                    <a:lnTo>
                      <a:pt x="3799" y="11679"/>
                    </a:lnTo>
                    <a:lnTo>
                      <a:pt x="0" y="11742"/>
                    </a:lnTo>
                    <a:lnTo>
                      <a:pt x="6353" y="21600"/>
                    </a:lnTo>
                    <a:lnTo>
                      <a:pt x="20035" y="21600"/>
                    </a:lnTo>
                    <a:lnTo>
                      <a:pt x="21600" y="7511"/>
                    </a:lnTo>
                    <a:close/>
                  </a:path>
                </a:pathLst>
              </a:custGeom>
              <a:solidFill>
                <a:srgbClr val="A6AAA9">
                  <a:alpha val="22833"/>
                </a:srgb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4186" tIns="54186" rIns="54186" bIns="54186" numCol="1" anchor="ctr">
                <a:noAutofit/>
              </a:bodyPr>
              <a:lstStyle/>
              <a:p>
                <a:pPr defTabSz="830862">
                  <a:defRPr sz="3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3" name="Shape 129"/>
              <p:cNvSpPr/>
              <p:nvPr/>
            </p:nvSpPr>
            <p:spPr>
              <a:xfrm>
                <a:off x="1815756" y="3651531"/>
                <a:ext cx="813516" cy="181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97"/>
                    </a:moveTo>
                    <a:lnTo>
                      <a:pt x="11226" y="0"/>
                    </a:lnTo>
                    <a:lnTo>
                      <a:pt x="0" y="21600"/>
                    </a:lnTo>
                    <a:lnTo>
                      <a:pt x="21600" y="16297"/>
                    </a:lnTo>
                    <a:close/>
                  </a:path>
                </a:pathLst>
              </a:custGeom>
              <a:solidFill>
                <a:srgbClr val="A6AAA9">
                  <a:alpha val="23000"/>
                </a:srgb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4186" tIns="54186" rIns="54186" bIns="54186" numCol="1" anchor="ctr">
                <a:noAutofit/>
              </a:bodyPr>
              <a:lstStyle/>
              <a:p>
                <a:pPr defTabSz="830862">
                  <a:defRPr sz="3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64" name="Shape 131"/>
            <p:cNvSpPr/>
            <p:nvPr/>
          </p:nvSpPr>
          <p:spPr>
            <a:xfrm>
              <a:off x="10041819" y="3440810"/>
              <a:ext cx="1417448" cy="8371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>
              <a:spAutoFit/>
            </a:bodyPr>
            <a:lstStyle>
              <a:lvl1pPr algn="l" defTabSz="650240">
                <a:defRPr sz="2400">
                  <a:solidFill>
                    <a:srgbClr val="A7A7A7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dirty="0">
                  <a:solidFill>
                    <a:schemeClr val="bg1">
                      <a:lumMod val="50000"/>
                    </a:schemeClr>
                  </a:solidFill>
                </a:rPr>
                <a:t>BUFFALO FORUM</a:t>
              </a:r>
            </a:p>
          </p:txBody>
        </p:sp>
      </p:grpSp>
      <p:sp>
        <p:nvSpPr>
          <p:cNvPr id="24" name="Freeform 23"/>
          <p:cNvSpPr/>
          <p:nvPr/>
        </p:nvSpPr>
        <p:spPr>
          <a:xfrm>
            <a:off x="355600" y="319594"/>
            <a:ext cx="3787321" cy="3579586"/>
          </a:xfrm>
          <a:custGeom>
            <a:avLst/>
            <a:gdLst>
              <a:gd name="connsiteX0" fmla="*/ 508000 w 7286171"/>
              <a:gd name="connsiteY0" fmla="*/ 145143 h 4601028"/>
              <a:gd name="connsiteX1" fmla="*/ 508000 w 7286171"/>
              <a:gd name="connsiteY1" fmla="*/ 2423886 h 4601028"/>
              <a:gd name="connsiteX2" fmla="*/ 0 w 7286171"/>
              <a:gd name="connsiteY2" fmla="*/ 2931886 h 4601028"/>
              <a:gd name="connsiteX3" fmla="*/ 0 w 7286171"/>
              <a:gd name="connsiteY3" fmla="*/ 4601028 h 4601028"/>
              <a:gd name="connsiteX4" fmla="*/ 7286171 w 7286171"/>
              <a:gd name="connsiteY4" fmla="*/ 4601028 h 4601028"/>
              <a:gd name="connsiteX5" fmla="*/ 7286171 w 7286171"/>
              <a:gd name="connsiteY5" fmla="*/ 0 h 4601028"/>
              <a:gd name="connsiteX6" fmla="*/ 493486 w 7286171"/>
              <a:gd name="connsiteY6" fmla="*/ 0 h 4601028"/>
              <a:gd name="connsiteX7" fmla="*/ 508000 w 7286171"/>
              <a:gd name="connsiteY7" fmla="*/ 145143 h 4601028"/>
              <a:gd name="connsiteX0" fmla="*/ 508000 w 7286171"/>
              <a:gd name="connsiteY0" fmla="*/ 145143 h 4601028"/>
              <a:gd name="connsiteX1" fmla="*/ 508000 w 7286171"/>
              <a:gd name="connsiteY1" fmla="*/ 2423886 h 4601028"/>
              <a:gd name="connsiteX2" fmla="*/ 0 w 7286171"/>
              <a:gd name="connsiteY2" fmla="*/ 2931886 h 4601028"/>
              <a:gd name="connsiteX3" fmla="*/ 0 w 7286171"/>
              <a:gd name="connsiteY3" fmla="*/ 4601028 h 4601028"/>
              <a:gd name="connsiteX4" fmla="*/ 7286171 w 7286171"/>
              <a:gd name="connsiteY4" fmla="*/ 4601028 h 4601028"/>
              <a:gd name="connsiteX5" fmla="*/ 3971471 w 7286171"/>
              <a:gd name="connsiteY5" fmla="*/ 0 h 4601028"/>
              <a:gd name="connsiteX6" fmla="*/ 493486 w 7286171"/>
              <a:gd name="connsiteY6" fmla="*/ 0 h 4601028"/>
              <a:gd name="connsiteX7" fmla="*/ 508000 w 7286171"/>
              <a:gd name="connsiteY7" fmla="*/ 145143 h 4601028"/>
              <a:gd name="connsiteX0" fmla="*/ 508000 w 3971471"/>
              <a:gd name="connsiteY0" fmla="*/ 145143 h 4601028"/>
              <a:gd name="connsiteX1" fmla="*/ 508000 w 3971471"/>
              <a:gd name="connsiteY1" fmla="*/ 2423886 h 4601028"/>
              <a:gd name="connsiteX2" fmla="*/ 0 w 3971471"/>
              <a:gd name="connsiteY2" fmla="*/ 2931886 h 4601028"/>
              <a:gd name="connsiteX3" fmla="*/ 0 w 3971471"/>
              <a:gd name="connsiteY3" fmla="*/ 4601028 h 4601028"/>
              <a:gd name="connsiteX4" fmla="*/ 3476171 w 3971471"/>
              <a:gd name="connsiteY4" fmla="*/ 1819728 h 4601028"/>
              <a:gd name="connsiteX5" fmla="*/ 3971471 w 3971471"/>
              <a:gd name="connsiteY5" fmla="*/ 0 h 4601028"/>
              <a:gd name="connsiteX6" fmla="*/ 493486 w 3971471"/>
              <a:gd name="connsiteY6" fmla="*/ 0 h 4601028"/>
              <a:gd name="connsiteX7" fmla="*/ 508000 w 3971471"/>
              <a:gd name="connsiteY7" fmla="*/ 145143 h 4601028"/>
              <a:gd name="connsiteX0" fmla="*/ 508000 w 3971471"/>
              <a:gd name="connsiteY0" fmla="*/ 145143 h 2931886"/>
              <a:gd name="connsiteX1" fmla="*/ 508000 w 3971471"/>
              <a:gd name="connsiteY1" fmla="*/ 2423886 h 2931886"/>
              <a:gd name="connsiteX2" fmla="*/ 0 w 3971471"/>
              <a:gd name="connsiteY2" fmla="*/ 2931886 h 2931886"/>
              <a:gd name="connsiteX3" fmla="*/ 1485900 w 3971471"/>
              <a:gd name="connsiteY3" fmla="*/ 2581728 h 2931886"/>
              <a:gd name="connsiteX4" fmla="*/ 3476171 w 3971471"/>
              <a:gd name="connsiteY4" fmla="*/ 1819728 h 2931886"/>
              <a:gd name="connsiteX5" fmla="*/ 3971471 w 3971471"/>
              <a:gd name="connsiteY5" fmla="*/ 0 h 2931886"/>
              <a:gd name="connsiteX6" fmla="*/ 493486 w 3971471"/>
              <a:gd name="connsiteY6" fmla="*/ 0 h 2931886"/>
              <a:gd name="connsiteX7" fmla="*/ 508000 w 3971471"/>
              <a:gd name="connsiteY7" fmla="*/ 145143 h 2931886"/>
              <a:gd name="connsiteX0" fmla="*/ 14514 w 3477985"/>
              <a:gd name="connsiteY0" fmla="*/ 145143 h 3598636"/>
              <a:gd name="connsiteX1" fmla="*/ 14514 w 3477985"/>
              <a:gd name="connsiteY1" fmla="*/ 2423886 h 3598636"/>
              <a:gd name="connsiteX2" fmla="*/ 420914 w 3477985"/>
              <a:gd name="connsiteY2" fmla="*/ 3598636 h 3598636"/>
              <a:gd name="connsiteX3" fmla="*/ 992414 w 3477985"/>
              <a:gd name="connsiteY3" fmla="*/ 2581728 h 3598636"/>
              <a:gd name="connsiteX4" fmla="*/ 2982685 w 3477985"/>
              <a:gd name="connsiteY4" fmla="*/ 1819728 h 3598636"/>
              <a:gd name="connsiteX5" fmla="*/ 3477985 w 3477985"/>
              <a:gd name="connsiteY5" fmla="*/ 0 h 3598636"/>
              <a:gd name="connsiteX6" fmla="*/ 0 w 3477985"/>
              <a:gd name="connsiteY6" fmla="*/ 0 h 3598636"/>
              <a:gd name="connsiteX7" fmla="*/ 14514 w 3477985"/>
              <a:gd name="connsiteY7" fmla="*/ 145143 h 3598636"/>
              <a:gd name="connsiteX0" fmla="*/ 14514 w 3477985"/>
              <a:gd name="connsiteY0" fmla="*/ 145143 h 3598636"/>
              <a:gd name="connsiteX1" fmla="*/ 14514 w 3477985"/>
              <a:gd name="connsiteY1" fmla="*/ 2423886 h 3598636"/>
              <a:gd name="connsiteX2" fmla="*/ 420914 w 3477985"/>
              <a:gd name="connsiteY2" fmla="*/ 3598636 h 3598636"/>
              <a:gd name="connsiteX3" fmla="*/ 2535464 w 3477985"/>
              <a:gd name="connsiteY3" fmla="*/ 2105478 h 3598636"/>
              <a:gd name="connsiteX4" fmla="*/ 2982685 w 3477985"/>
              <a:gd name="connsiteY4" fmla="*/ 1819728 h 3598636"/>
              <a:gd name="connsiteX5" fmla="*/ 3477985 w 3477985"/>
              <a:gd name="connsiteY5" fmla="*/ 0 h 3598636"/>
              <a:gd name="connsiteX6" fmla="*/ 0 w 3477985"/>
              <a:gd name="connsiteY6" fmla="*/ 0 h 3598636"/>
              <a:gd name="connsiteX7" fmla="*/ 14514 w 3477985"/>
              <a:gd name="connsiteY7" fmla="*/ 145143 h 3598636"/>
              <a:gd name="connsiteX0" fmla="*/ 14514 w 3477985"/>
              <a:gd name="connsiteY0" fmla="*/ 145143 h 3579586"/>
              <a:gd name="connsiteX1" fmla="*/ 14514 w 3477985"/>
              <a:gd name="connsiteY1" fmla="*/ 2423886 h 3579586"/>
              <a:gd name="connsiteX2" fmla="*/ 2383064 w 3477985"/>
              <a:gd name="connsiteY2" fmla="*/ 3579586 h 3579586"/>
              <a:gd name="connsiteX3" fmla="*/ 2535464 w 3477985"/>
              <a:gd name="connsiteY3" fmla="*/ 2105478 h 3579586"/>
              <a:gd name="connsiteX4" fmla="*/ 2982685 w 3477985"/>
              <a:gd name="connsiteY4" fmla="*/ 1819728 h 3579586"/>
              <a:gd name="connsiteX5" fmla="*/ 3477985 w 3477985"/>
              <a:gd name="connsiteY5" fmla="*/ 0 h 3579586"/>
              <a:gd name="connsiteX6" fmla="*/ 0 w 3477985"/>
              <a:gd name="connsiteY6" fmla="*/ 0 h 3579586"/>
              <a:gd name="connsiteX7" fmla="*/ 14514 w 3477985"/>
              <a:gd name="connsiteY7" fmla="*/ 145143 h 3579586"/>
              <a:gd name="connsiteX0" fmla="*/ 152400 w 3615871"/>
              <a:gd name="connsiteY0" fmla="*/ 145143 h 3579586"/>
              <a:gd name="connsiteX1" fmla="*/ 0 w 3615871"/>
              <a:gd name="connsiteY1" fmla="*/ 3566886 h 3579586"/>
              <a:gd name="connsiteX2" fmla="*/ 2520950 w 3615871"/>
              <a:gd name="connsiteY2" fmla="*/ 3579586 h 3579586"/>
              <a:gd name="connsiteX3" fmla="*/ 2673350 w 3615871"/>
              <a:gd name="connsiteY3" fmla="*/ 2105478 h 3579586"/>
              <a:gd name="connsiteX4" fmla="*/ 3120571 w 3615871"/>
              <a:gd name="connsiteY4" fmla="*/ 1819728 h 3579586"/>
              <a:gd name="connsiteX5" fmla="*/ 3615871 w 3615871"/>
              <a:gd name="connsiteY5" fmla="*/ 0 h 3579586"/>
              <a:gd name="connsiteX6" fmla="*/ 137886 w 3615871"/>
              <a:gd name="connsiteY6" fmla="*/ 0 h 3579586"/>
              <a:gd name="connsiteX7" fmla="*/ 152400 w 3615871"/>
              <a:gd name="connsiteY7" fmla="*/ 145143 h 3579586"/>
              <a:gd name="connsiteX0" fmla="*/ 152400 w 3787321"/>
              <a:gd name="connsiteY0" fmla="*/ 145143 h 3579586"/>
              <a:gd name="connsiteX1" fmla="*/ 0 w 3787321"/>
              <a:gd name="connsiteY1" fmla="*/ 3566886 h 3579586"/>
              <a:gd name="connsiteX2" fmla="*/ 2520950 w 3787321"/>
              <a:gd name="connsiteY2" fmla="*/ 3579586 h 3579586"/>
              <a:gd name="connsiteX3" fmla="*/ 2673350 w 3787321"/>
              <a:gd name="connsiteY3" fmla="*/ 2105478 h 3579586"/>
              <a:gd name="connsiteX4" fmla="*/ 3120571 w 3787321"/>
              <a:gd name="connsiteY4" fmla="*/ 1819728 h 3579586"/>
              <a:gd name="connsiteX5" fmla="*/ 3787321 w 3787321"/>
              <a:gd name="connsiteY5" fmla="*/ 19050 h 3579586"/>
              <a:gd name="connsiteX6" fmla="*/ 137886 w 3787321"/>
              <a:gd name="connsiteY6" fmla="*/ 0 h 3579586"/>
              <a:gd name="connsiteX7" fmla="*/ 152400 w 3787321"/>
              <a:gd name="connsiteY7" fmla="*/ 145143 h 357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7321" h="3579586">
                <a:moveTo>
                  <a:pt x="152400" y="145143"/>
                </a:moveTo>
                <a:lnTo>
                  <a:pt x="0" y="3566886"/>
                </a:lnTo>
                <a:lnTo>
                  <a:pt x="2520950" y="3579586"/>
                </a:lnTo>
                <a:lnTo>
                  <a:pt x="2673350" y="2105478"/>
                </a:lnTo>
                <a:lnTo>
                  <a:pt x="3120571" y="1819728"/>
                </a:lnTo>
                <a:lnTo>
                  <a:pt x="3787321" y="19050"/>
                </a:lnTo>
                <a:lnTo>
                  <a:pt x="137886" y="0"/>
                </a:lnTo>
                <a:lnTo>
                  <a:pt x="152400" y="145143"/>
                </a:ln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hape 141"/>
          <p:cNvSpPr/>
          <p:nvPr/>
        </p:nvSpPr>
        <p:spPr>
          <a:xfrm>
            <a:off x="239134" y="101147"/>
            <a:ext cx="618626" cy="61862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 anchor="ctr"/>
          <a:lstStyle>
            <a:lvl1pPr defTabSz="650240">
              <a:defRPr sz="24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algn="ctr"/>
            <a:r>
              <a:rPr lang="en-US" dirty="0"/>
              <a:t>I.</a:t>
            </a:r>
            <a:endParaRPr dirty="0"/>
          </a:p>
        </p:txBody>
      </p:sp>
      <p:sp>
        <p:nvSpPr>
          <p:cNvPr id="160" name="Shape 126"/>
          <p:cNvSpPr/>
          <p:nvPr/>
        </p:nvSpPr>
        <p:spPr>
          <a:xfrm>
            <a:off x="1327769" y="2884589"/>
            <a:ext cx="2004224" cy="46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65024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TEMPE FORUM</a:t>
            </a:r>
          </a:p>
        </p:txBody>
      </p:sp>
      <p:sp>
        <p:nvSpPr>
          <p:cNvPr id="25" name="Shape 141"/>
          <p:cNvSpPr/>
          <p:nvPr/>
        </p:nvSpPr>
        <p:spPr>
          <a:xfrm>
            <a:off x="242217" y="2783806"/>
            <a:ext cx="618626" cy="61862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 anchor="ctr"/>
          <a:lstStyle>
            <a:lvl1pPr defTabSz="650240">
              <a:defRPr sz="24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algn="ctr"/>
            <a:r>
              <a:rPr lang="en-US" dirty="0"/>
              <a:t>II.</a:t>
            </a:r>
            <a:endParaRPr dirty="0"/>
          </a:p>
        </p:txBody>
      </p:sp>
      <p:sp>
        <p:nvSpPr>
          <p:cNvPr id="26" name="Freeform 25"/>
          <p:cNvSpPr/>
          <p:nvPr/>
        </p:nvSpPr>
        <p:spPr>
          <a:xfrm>
            <a:off x="2988334" y="4479549"/>
            <a:ext cx="5909481" cy="2237774"/>
          </a:xfrm>
          <a:custGeom>
            <a:avLst/>
            <a:gdLst>
              <a:gd name="connsiteX0" fmla="*/ 0 w 5908430"/>
              <a:gd name="connsiteY0" fmla="*/ 70339 h 2532185"/>
              <a:gd name="connsiteX1" fmla="*/ 0 w 5908430"/>
              <a:gd name="connsiteY1" fmla="*/ 1512277 h 2532185"/>
              <a:gd name="connsiteX2" fmla="*/ 3094892 w 5908430"/>
              <a:gd name="connsiteY2" fmla="*/ 2532185 h 2532185"/>
              <a:gd name="connsiteX3" fmla="*/ 5908430 w 5908430"/>
              <a:gd name="connsiteY3" fmla="*/ 1512277 h 2532185"/>
              <a:gd name="connsiteX4" fmla="*/ 5908430 w 5908430"/>
              <a:gd name="connsiteY4" fmla="*/ 0 h 2532185"/>
              <a:gd name="connsiteX5" fmla="*/ 0 w 5908430"/>
              <a:gd name="connsiteY5" fmla="*/ 70339 h 2532185"/>
              <a:gd name="connsiteX0" fmla="*/ 0 w 5924472"/>
              <a:gd name="connsiteY0" fmla="*/ 6171 h 2532185"/>
              <a:gd name="connsiteX1" fmla="*/ 16042 w 5924472"/>
              <a:gd name="connsiteY1" fmla="*/ 1512277 h 2532185"/>
              <a:gd name="connsiteX2" fmla="*/ 3110934 w 5924472"/>
              <a:gd name="connsiteY2" fmla="*/ 2532185 h 2532185"/>
              <a:gd name="connsiteX3" fmla="*/ 5924472 w 5924472"/>
              <a:gd name="connsiteY3" fmla="*/ 1512277 h 2532185"/>
              <a:gd name="connsiteX4" fmla="*/ 5924472 w 5924472"/>
              <a:gd name="connsiteY4" fmla="*/ 0 h 2532185"/>
              <a:gd name="connsiteX5" fmla="*/ 0 w 5924472"/>
              <a:gd name="connsiteY5" fmla="*/ 6171 h 2532185"/>
              <a:gd name="connsiteX0" fmla="*/ 0 w 5924472"/>
              <a:gd name="connsiteY0" fmla="*/ 6171 h 2532185"/>
              <a:gd name="connsiteX1" fmla="*/ 16042 w 5924472"/>
              <a:gd name="connsiteY1" fmla="*/ 1512277 h 2532185"/>
              <a:gd name="connsiteX2" fmla="*/ 2950513 w 5924472"/>
              <a:gd name="connsiteY2" fmla="*/ 2532185 h 2532185"/>
              <a:gd name="connsiteX3" fmla="*/ 5924472 w 5924472"/>
              <a:gd name="connsiteY3" fmla="*/ 1512277 h 2532185"/>
              <a:gd name="connsiteX4" fmla="*/ 5924472 w 5924472"/>
              <a:gd name="connsiteY4" fmla="*/ 0 h 2532185"/>
              <a:gd name="connsiteX5" fmla="*/ 0 w 5924472"/>
              <a:gd name="connsiteY5" fmla="*/ 6171 h 2532185"/>
              <a:gd name="connsiteX0" fmla="*/ 0 w 5909481"/>
              <a:gd name="connsiteY0" fmla="*/ 0 h 2541005"/>
              <a:gd name="connsiteX1" fmla="*/ 1051 w 5909481"/>
              <a:gd name="connsiteY1" fmla="*/ 1521097 h 2541005"/>
              <a:gd name="connsiteX2" fmla="*/ 2935522 w 5909481"/>
              <a:gd name="connsiteY2" fmla="*/ 2541005 h 2541005"/>
              <a:gd name="connsiteX3" fmla="*/ 5909481 w 5909481"/>
              <a:gd name="connsiteY3" fmla="*/ 1521097 h 2541005"/>
              <a:gd name="connsiteX4" fmla="*/ 5909481 w 5909481"/>
              <a:gd name="connsiteY4" fmla="*/ 8820 h 2541005"/>
              <a:gd name="connsiteX5" fmla="*/ 0 w 5909481"/>
              <a:gd name="connsiteY5" fmla="*/ 0 h 254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9481" h="2541005">
                <a:moveTo>
                  <a:pt x="0" y="0"/>
                </a:moveTo>
                <a:cubicBezTo>
                  <a:pt x="350" y="507032"/>
                  <a:pt x="701" y="1014065"/>
                  <a:pt x="1051" y="1521097"/>
                </a:cubicBezTo>
                <a:lnTo>
                  <a:pt x="2935522" y="2541005"/>
                </a:lnTo>
                <a:lnTo>
                  <a:pt x="5909481" y="1521097"/>
                </a:lnTo>
                <a:lnTo>
                  <a:pt x="5909481" y="8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88556" y="5259528"/>
            <a:ext cx="2581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PROJECT OUTCOMES</a:t>
            </a:r>
          </a:p>
        </p:txBody>
      </p:sp>
      <p:sp>
        <p:nvSpPr>
          <p:cNvPr id="28" name="Title 8"/>
          <p:cNvSpPr txBox="1">
            <a:spLocks/>
          </p:cNvSpPr>
          <p:nvPr/>
        </p:nvSpPr>
        <p:spPr>
          <a:xfrm>
            <a:off x="2070411" y="130175"/>
            <a:ext cx="801815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accent2"/>
                </a:solidFill>
              </a:rPr>
              <a:t>Status of the Project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20" name="Shape 126"/>
          <p:cNvSpPr/>
          <p:nvPr/>
        </p:nvSpPr>
        <p:spPr>
          <a:xfrm>
            <a:off x="1630451" y="3206598"/>
            <a:ext cx="1060288" cy="37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65024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1800" dirty="0"/>
              <a:t>March 2-3</a:t>
            </a:r>
            <a:endParaRPr sz="1800" dirty="0"/>
          </a:p>
        </p:txBody>
      </p:sp>
      <p:sp>
        <p:nvSpPr>
          <p:cNvPr id="21" name="Shape 126"/>
          <p:cNvSpPr/>
          <p:nvPr/>
        </p:nvSpPr>
        <p:spPr>
          <a:xfrm>
            <a:off x="10308226" y="3382900"/>
            <a:ext cx="1122806" cy="37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65024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June 29-30</a:t>
            </a:r>
            <a:endParaRPr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Untitled 2.pdf"/>
          <p:cNvPicPr>
            <a:picLocks noChangeAspect="1"/>
          </p:cNvPicPr>
          <p:nvPr/>
        </p:nvPicPr>
        <p:blipFill>
          <a:blip r:embed="rId3">
            <a:extLst/>
          </a:blip>
          <a:srcRect t="16870" b="472"/>
          <a:stretch>
            <a:fillRect/>
          </a:stretch>
        </p:blipFill>
        <p:spPr>
          <a:xfrm>
            <a:off x="118034" y="363556"/>
            <a:ext cx="3805976" cy="204326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141"/>
          <p:cNvSpPr/>
          <p:nvPr/>
        </p:nvSpPr>
        <p:spPr>
          <a:xfrm>
            <a:off x="239134" y="86105"/>
            <a:ext cx="618626" cy="61862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 anchor="ctr"/>
          <a:lstStyle>
            <a:lvl1pPr defTabSz="650240">
              <a:defRPr sz="24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algn="ctr"/>
            <a:r>
              <a:rPr lang="en-US" dirty="0"/>
              <a:t>I.</a:t>
            </a:r>
            <a:endParaRPr dirty="0"/>
          </a:p>
        </p:txBody>
      </p:sp>
      <p:grpSp>
        <p:nvGrpSpPr>
          <p:cNvPr id="29" name="Group 123"/>
          <p:cNvGrpSpPr/>
          <p:nvPr/>
        </p:nvGrpSpPr>
        <p:grpSpPr>
          <a:xfrm>
            <a:off x="1946713" y="261263"/>
            <a:ext cx="915552" cy="3357092"/>
            <a:chOff x="0" y="-1198232"/>
            <a:chExt cx="915550" cy="3357091"/>
          </a:xfrm>
        </p:grpSpPr>
        <p:sp>
          <p:nvSpPr>
            <p:cNvPr id="30" name="Shape 121"/>
            <p:cNvSpPr/>
            <p:nvPr/>
          </p:nvSpPr>
          <p:spPr>
            <a:xfrm rot="5400000">
              <a:off x="-1336262" y="138028"/>
              <a:ext cx="3317832" cy="64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30"/>
                  </a:moveTo>
                  <a:lnTo>
                    <a:pt x="21306" y="0"/>
                  </a:lnTo>
                  <a:lnTo>
                    <a:pt x="20818" y="14822"/>
                  </a:lnTo>
                  <a:lnTo>
                    <a:pt x="0" y="14822"/>
                  </a:lnTo>
                  <a:lnTo>
                    <a:pt x="0" y="21600"/>
                  </a:lnTo>
                  <a:lnTo>
                    <a:pt x="21053" y="21600"/>
                  </a:lnTo>
                  <a:lnTo>
                    <a:pt x="21600" y="3630"/>
                  </a:lnTo>
                  <a:close/>
                </a:path>
              </a:pathLst>
            </a:custGeom>
            <a:solidFill>
              <a:srgbClr val="A6AAA9">
                <a:alpha val="22833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4186" tIns="54186" rIns="54186" bIns="54186" numCol="1" anchor="ctr">
              <a:noAutofit/>
            </a:bodyPr>
            <a:lstStyle/>
            <a:p>
              <a:pPr defTabSz="830862">
                <a:defRPr sz="3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 122"/>
            <p:cNvSpPr/>
            <p:nvPr/>
          </p:nvSpPr>
          <p:spPr>
            <a:xfrm>
              <a:off x="447250" y="2054239"/>
              <a:ext cx="468301" cy="104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297"/>
                  </a:moveTo>
                  <a:lnTo>
                    <a:pt x="11226" y="0"/>
                  </a:lnTo>
                  <a:lnTo>
                    <a:pt x="0" y="21600"/>
                  </a:lnTo>
                  <a:lnTo>
                    <a:pt x="21600" y="16297"/>
                  </a:lnTo>
                  <a:close/>
                </a:path>
              </a:pathLst>
            </a:custGeom>
            <a:solidFill>
              <a:srgbClr val="A6AAA9">
                <a:alpha val="23000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4186" tIns="54186" rIns="54186" bIns="54186" numCol="1" anchor="ctr">
              <a:noAutofit/>
            </a:bodyPr>
            <a:lstStyle/>
            <a:p>
              <a:pPr defTabSz="830862">
                <a:defRPr sz="34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46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77"/>
          <p:cNvGrpSpPr/>
          <p:nvPr/>
        </p:nvGrpSpPr>
        <p:grpSpPr>
          <a:xfrm>
            <a:off x="2566817" y="4555411"/>
            <a:ext cx="6527454" cy="2203723"/>
            <a:chOff x="2697448" y="4555411"/>
            <a:chExt cx="6527454" cy="2203723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502" y="4555411"/>
              <a:ext cx="6491400" cy="2203723"/>
            </a:xfrm>
            <a:prstGeom prst="rect">
              <a:avLst/>
            </a:prstGeom>
          </p:spPr>
        </p:pic>
        <p:sp>
          <p:nvSpPr>
            <p:cNvPr id="172" name="Rectangle 171"/>
            <p:cNvSpPr/>
            <p:nvPr/>
          </p:nvSpPr>
          <p:spPr>
            <a:xfrm>
              <a:off x="2697448" y="5285832"/>
              <a:ext cx="21938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venir Next" charset="0"/>
                  <a:ea typeface="Avenir Next" charset="0"/>
                  <a:cs typeface="Avenir Next" charset="0"/>
                </a:rPr>
                <a:t>FUTURE ACTVITIES FRAMEWORK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874593" y="4673301"/>
              <a:ext cx="21938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venir Next" charset="0"/>
                  <a:ea typeface="Avenir Next" charset="0"/>
                  <a:cs typeface="Avenir Next" charset="0"/>
                </a:rPr>
                <a:t>NATIONAL ASSESSMENT INSTRUMENT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031036" y="5639872"/>
              <a:ext cx="21938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venir Next" charset="0"/>
                  <a:ea typeface="Avenir Next" charset="0"/>
                  <a:cs typeface="Avenir Next" charset="0"/>
                </a:rPr>
                <a:t>INTEGRATED ASSESSMENT</a:t>
              </a:r>
            </a:p>
          </p:txBody>
        </p:sp>
      </p:grpSp>
      <p:pic>
        <p:nvPicPr>
          <p:cNvPr id="177" name="Picture 1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5" y="4505923"/>
            <a:ext cx="2517076" cy="473643"/>
          </a:xfrm>
          <a:prstGeom prst="rect">
            <a:avLst/>
          </a:prstGeom>
        </p:spPr>
      </p:pic>
      <p:pic>
        <p:nvPicPr>
          <p:cNvPr id="153" name="Untitled 2.pdf"/>
          <p:cNvPicPr>
            <a:picLocks noChangeAspect="1"/>
          </p:cNvPicPr>
          <p:nvPr/>
        </p:nvPicPr>
        <p:blipFill>
          <a:blip r:embed="rId5">
            <a:extLst/>
          </a:blip>
          <a:srcRect t="16870" b="472"/>
          <a:stretch>
            <a:fillRect/>
          </a:stretch>
        </p:blipFill>
        <p:spPr>
          <a:xfrm>
            <a:off x="118034" y="378598"/>
            <a:ext cx="3805976" cy="20432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Group 123"/>
          <p:cNvGrpSpPr/>
          <p:nvPr/>
        </p:nvGrpSpPr>
        <p:grpSpPr>
          <a:xfrm>
            <a:off x="1987018" y="333980"/>
            <a:ext cx="915552" cy="3357092"/>
            <a:chOff x="0" y="-1198232"/>
            <a:chExt cx="915550" cy="3357091"/>
          </a:xfrm>
        </p:grpSpPr>
        <p:sp>
          <p:nvSpPr>
            <p:cNvPr id="156" name="Shape 121"/>
            <p:cNvSpPr/>
            <p:nvPr/>
          </p:nvSpPr>
          <p:spPr>
            <a:xfrm rot="5400000">
              <a:off x="-1336262" y="138028"/>
              <a:ext cx="3317832" cy="64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30"/>
                  </a:moveTo>
                  <a:lnTo>
                    <a:pt x="21306" y="0"/>
                  </a:lnTo>
                  <a:lnTo>
                    <a:pt x="20818" y="14822"/>
                  </a:lnTo>
                  <a:lnTo>
                    <a:pt x="0" y="14822"/>
                  </a:lnTo>
                  <a:lnTo>
                    <a:pt x="0" y="21600"/>
                  </a:lnTo>
                  <a:lnTo>
                    <a:pt x="21053" y="21600"/>
                  </a:lnTo>
                  <a:lnTo>
                    <a:pt x="21600" y="3630"/>
                  </a:lnTo>
                  <a:close/>
                </a:path>
              </a:pathLst>
            </a:custGeom>
            <a:solidFill>
              <a:srgbClr val="A6AAA9">
                <a:alpha val="22833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4186" tIns="54186" rIns="54186" bIns="54186" numCol="1" anchor="ctr">
              <a:noAutofit/>
            </a:bodyPr>
            <a:lstStyle/>
            <a:p>
              <a:pPr defTabSz="830862">
                <a:defRPr sz="3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" name="Shape 122"/>
            <p:cNvSpPr/>
            <p:nvPr/>
          </p:nvSpPr>
          <p:spPr>
            <a:xfrm>
              <a:off x="447250" y="2054239"/>
              <a:ext cx="468301" cy="104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297"/>
                  </a:moveTo>
                  <a:lnTo>
                    <a:pt x="11226" y="0"/>
                  </a:lnTo>
                  <a:lnTo>
                    <a:pt x="0" y="21600"/>
                  </a:lnTo>
                  <a:lnTo>
                    <a:pt x="21600" y="16297"/>
                  </a:lnTo>
                  <a:close/>
                </a:path>
              </a:pathLst>
            </a:custGeom>
            <a:solidFill>
              <a:srgbClr val="A6AAA9">
                <a:alpha val="23000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4186" tIns="54186" rIns="54186" bIns="54186" numCol="1" anchor="ctr">
              <a:noAutofit/>
            </a:bodyPr>
            <a:lstStyle/>
            <a:p>
              <a:pPr defTabSz="830862">
                <a:defRPr sz="3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76" name="Shape 141"/>
          <p:cNvSpPr/>
          <p:nvPr/>
        </p:nvSpPr>
        <p:spPr>
          <a:xfrm>
            <a:off x="239134" y="4447588"/>
            <a:ext cx="618626" cy="61862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 anchor="ctr"/>
          <a:lstStyle>
            <a:lvl1pPr defTabSz="650240">
              <a:defRPr sz="24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algn="ctr"/>
            <a:r>
              <a:rPr lang="en-US" dirty="0"/>
              <a:t>III.</a:t>
            </a:r>
            <a:endParaRPr dirty="0"/>
          </a:p>
        </p:txBody>
      </p:sp>
      <p:pic>
        <p:nvPicPr>
          <p:cNvPr id="158" name="image11.png"/>
          <p:cNvPicPr>
            <a:picLocks noChangeAspect="1"/>
          </p:cNvPicPr>
          <p:nvPr/>
        </p:nvPicPr>
        <p:blipFill>
          <a:blip r:embed="rId6">
            <a:extLst/>
          </a:blip>
          <a:srcRect l="1947" t="52252" b="3062"/>
          <a:stretch>
            <a:fillRect/>
          </a:stretch>
        </p:blipFill>
        <p:spPr>
          <a:xfrm>
            <a:off x="2920498" y="2325315"/>
            <a:ext cx="6117408" cy="215423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26"/>
          <p:cNvSpPr/>
          <p:nvPr/>
        </p:nvSpPr>
        <p:spPr>
          <a:xfrm>
            <a:off x="1327769" y="2884589"/>
            <a:ext cx="2004224" cy="46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65024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TEMPE FORUM</a:t>
            </a:r>
          </a:p>
        </p:txBody>
      </p:sp>
      <p:sp>
        <p:nvSpPr>
          <p:cNvPr id="24" name="Freeform 23"/>
          <p:cNvSpPr/>
          <p:nvPr/>
        </p:nvSpPr>
        <p:spPr>
          <a:xfrm>
            <a:off x="335281" y="319594"/>
            <a:ext cx="8820150" cy="4351746"/>
          </a:xfrm>
          <a:custGeom>
            <a:avLst/>
            <a:gdLst>
              <a:gd name="connsiteX0" fmla="*/ 508000 w 7286171"/>
              <a:gd name="connsiteY0" fmla="*/ 145143 h 4601028"/>
              <a:gd name="connsiteX1" fmla="*/ 508000 w 7286171"/>
              <a:gd name="connsiteY1" fmla="*/ 2423886 h 4601028"/>
              <a:gd name="connsiteX2" fmla="*/ 0 w 7286171"/>
              <a:gd name="connsiteY2" fmla="*/ 2931886 h 4601028"/>
              <a:gd name="connsiteX3" fmla="*/ 0 w 7286171"/>
              <a:gd name="connsiteY3" fmla="*/ 4601028 h 4601028"/>
              <a:gd name="connsiteX4" fmla="*/ 7286171 w 7286171"/>
              <a:gd name="connsiteY4" fmla="*/ 4601028 h 4601028"/>
              <a:gd name="connsiteX5" fmla="*/ 7286171 w 7286171"/>
              <a:gd name="connsiteY5" fmla="*/ 0 h 4601028"/>
              <a:gd name="connsiteX6" fmla="*/ 493486 w 7286171"/>
              <a:gd name="connsiteY6" fmla="*/ 0 h 4601028"/>
              <a:gd name="connsiteX7" fmla="*/ 508000 w 7286171"/>
              <a:gd name="connsiteY7" fmla="*/ 145143 h 4601028"/>
              <a:gd name="connsiteX0" fmla="*/ 508000 w 7286171"/>
              <a:gd name="connsiteY0" fmla="*/ 145143 h 4601028"/>
              <a:gd name="connsiteX1" fmla="*/ 508000 w 7286171"/>
              <a:gd name="connsiteY1" fmla="*/ 2423886 h 4601028"/>
              <a:gd name="connsiteX2" fmla="*/ 0 w 7286171"/>
              <a:gd name="connsiteY2" fmla="*/ 2931886 h 4601028"/>
              <a:gd name="connsiteX3" fmla="*/ 0 w 7286171"/>
              <a:gd name="connsiteY3" fmla="*/ 4601028 h 4601028"/>
              <a:gd name="connsiteX4" fmla="*/ 7286171 w 7286171"/>
              <a:gd name="connsiteY4" fmla="*/ 4601028 h 4601028"/>
              <a:gd name="connsiteX5" fmla="*/ 3971471 w 7286171"/>
              <a:gd name="connsiteY5" fmla="*/ 0 h 4601028"/>
              <a:gd name="connsiteX6" fmla="*/ 493486 w 7286171"/>
              <a:gd name="connsiteY6" fmla="*/ 0 h 4601028"/>
              <a:gd name="connsiteX7" fmla="*/ 508000 w 7286171"/>
              <a:gd name="connsiteY7" fmla="*/ 145143 h 4601028"/>
              <a:gd name="connsiteX0" fmla="*/ 508000 w 3971471"/>
              <a:gd name="connsiteY0" fmla="*/ 145143 h 4601028"/>
              <a:gd name="connsiteX1" fmla="*/ 508000 w 3971471"/>
              <a:gd name="connsiteY1" fmla="*/ 2423886 h 4601028"/>
              <a:gd name="connsiteX2" fmla="*/ 0 w 3971471"/>
              <a:gd name="connsiteY2" fmla="*/ 2931886 h 4601028"/>
              <a:gd name="connsiteX3" fmla="*/ 0 w 3971471"/>
              <a:gd name="connsiteY3" fmla="*/ 4601028 h 4601028"/>
              <a:gd name="connsiteX4" fmla="*/ 3476171 w 3971471"/>
              <a:gd name="connsiteY4" fmla="*/ 1819728 h 4601028"/>
              <a:gd name="connsiteX5" fmla="*/ 3971471 w 3971471"/>
              <a:gd name="connsiteY5" fmla="*/ 0 h 4601028"/>
              <a:gd name="connsiteX6" fmla="*/ 493486 w 3971471"/>
              <a:gd name="connsiteY6" fmla="*/ 0 h 4601028"/>
              <a:gd name="connsiteX7" fmla="*/ 508000 w 3971471"/>
              <a:gd name="connsiteY7" fmla="*/ 145143 h 4601028"/>
              <a:gd name="connsiteX0" fmla="*/ 508000 w 3971471"/>
              <a:gd name="connsiteY0" fmla="*/ 145143 h 2931886"/>
              <a:gd name="connsiteX1" fmla="*/ 508000 w 3971471"/>
              <a:gd name="connsiteY1" fmla="*/ 2423886 h 2931886"/>
              <a:gd name="connsiteX2" fmla="*/ 0 w 3971471"/>
              <a:gd name="connsiteY2" fmla="*/ 2931886 h 2931886"/>
              <a:gd name="connsiteX3" fmla="*/ 1485900 w 3971471"/>
              <a:gd name="connsiteY3" fmla="*/ 2581728 h 2931886"/>
              <a:gd name="connsiteX4" fmla="*/ 3476171 w 3971471"/>
              <a:gd name="connsiteY4" fmla="*/ 1819728 h 2931886"/>
              <a:gd name="connsiteX5" fmla="*/ 3971471 w 3971471"/>
              <a:gd name="connsiteY5" fmla="*/ 0 h 2931886"/>
              <a:gd name="connsiteX6" fmla="*/ 493486 w 3971471"/>
              <a:gd name="connsiteY6" fmla="*/ 0 h 2931886"/>
              <a:gd name="connsiteX7" fmla="*/ 508000 w 3971471"/>
              <a:gd name="connsiteY7" fmla="*/ 145143 h 2931886"/>
              <a:gd name="connsiteX0" fmla="*/ 14514 w 3477985"/>
              <a:gd name="connsiteY0" fmla="*/ 145143 h 3598636"/>
              <a:gd name="connsiteX1" fmla="*/ 14514 w 3477985"/>
              <a:gd name="connsiteY1" fmla="*/ 2423886 h 3598636"/>
              <a:gd name="connsiteX2" fmla="*/ 420914 w 3477985"/>
              <a:gd name="connsiteY2" fmla="*/ 3598636 h 3598636"/>
              <a:gd name="connsiteX3" fmla="*/ 992414 w 3477985"/>
              <a:gd name="connsiteY3" fmla="*/ 2581728 h 3598636"/>
              <a:gd name="connsiteX4" fmla="*/ 2982685 w 3477985"/>
              <a:gd name="connsiteY4" fmla="*/ 1819728 h 3598636"/>
              <a:gd name="connsiteX5" fmla="*/ 3477985 w 3477985"/>
              <a:gd name="connsiteY5" fmla="*/ 0 h 3598636"/>
              <a:gd name="connsiteX6" fmla="*/ 0 w 3477985"/>
              <a:gd name="connsiteY6" fmla="*/ 0 h 3598636"/>
              <a:gd name="connsiteX7" fmla="*/ 14514 w 3477985"/>
              <a:gd name="connsiteY7" fmla="*/ 145143 h 3598636"/>
              <a:gd name="connsiteX0" fmla="*/ 14514 w 3477985"/>
              <a:gd name="connsiteY0" fmla="*/ 145143 h 3598636"/>
              <a:gd name="connsiteX1" fmla="*/ 14514 w 3477985"/>
              <a:gd name="connsiteY1" fmla="*/ 2423886 h 3598636"/>
              <a:gd name="connsiteX2" fmla="*/ 420914 w 3477985"/>
              <a:gd name="connsiteY2" fmla="*/ 3598636 h 3598636"/>
              <a:gd name="connsiteX3" fmla="*/ 2535464 w 3477985"/>
              <a:gd name="connsiteY3" fmla="*/ 2105478 h 3598636"/>
              <a:gd name="connsiteX4" fmla="*/ 2982685 w 3477985"/>
              <a:gd name="connsiteY4" fmla="*/ 1819728 h 3598636"/>
              <a:gd name="connsiteX5" fmla="*/ 3477985 w 3477985"/>
              <a:gd name="connsiteY5" fmla="*/ 0 h 3598636"/>
              <a:gd name="connsiteX6" fmla="*/ 0 w 3477985"/>
              <a:gd name="connsiteY6" fmla="*/ 0 h 3598636"/>
              <a:gd name="connsiteX7" fmla="*/ 14514 w 3477985"/>
              <a:gd name="connsiteY7" fmla="*/ 145143 h 3598636"/>
              <a:gd name="connsiteX0" fmla="*/ 14514 w 3477985"/>
              <a:gd name="connsiteY0" fmla="*/ 145143 h 3579586"/>
              <a:gd name="connsiteX1" fmla="*/ 14514 w 3477985"/>
              <a:gd name="connsiteY1" fmla="*/ 2423886 h 3579586"/>
              <a:gd name="connsiteX2" fmla="*/ 2383064 w 3477985"/>
              <a:gd name="connsiteY2" fmla="*/ 3579586 h 3579586"/>
              <a:gd name="connsiteX3" fmla="*/ 2535464 w 3477985"/>
              <a:gd name="connsiteY3" fmla="*/ 2105478 h 3579586"/>
              <a:gd name="connsiteX4" fmla="*/ 2982685 w 3477985"/>
              <a:gd name="connsiteY4" fmla="*/ 1819728 h 3579586"/>
              <a:gd name="connsiteX5" fmla="*/ 3477985 w 3477985"/>
              <a:gd name="connsiteY5" fmla="*/ 0 h 3579586"/>
              <a:gd name="connsiteX6" fmla="*/ 0 w 3477985"/>
              <a:gd name="connsiteY6" fmla="*/ 0 h 3579586"/>
              <a:gd name="connsiteX7" fmla="*/ 14514 w 3477985"/>
              <a:gd name="connsiteY7" fmla="*/ 145143 h 3579586"/>
              <a:gd name="connsiteX0" fmla="*/ 152400 w 3615871"/>
              <a:gd name="connsiteY0" fmla="*/ 145143 h 3579586"/>
              <a:gd name="connsiteX1" fmla="*/ 0 w 3615871"/>
              <a:gd name="connsiteY1" fmla="*/ 3566886 h 3579586"/>
              <a:gd name="connsiteX2" fmla="*/ 2520950 w 3615871"/>
              <a:gd name="connsiteY2" fmla="*/ 3579586 h 3579586"/>
              <a:gd name="connsiteX3" fmla="*/ 2673350 w 3615871"/>
              <a:gd name="connsiteY3" fmla="*/ 2105478 h 3579586"/>
              <a:gd name="connsiteX4" fmla="*/ 3120571 w 3615871"/>
              <a:gd name="connsiteY4" fmla="*/ 1819728 h 3579586"/>
              <a:gd name="connsiteX5" fmla="*/ 3615871 w 3615871"/>
              <a:gd name="connsiteY5" fmla="*/ 0 h 3579586"/>
              <a:gd name="connsiteX6" fmla="*/ 137886 w 3615871"/>
              <a:gd name="connsiteY6" fmla="*/ 0 h 3579586"/>
              <a:gd name="connsiteX7" fmla="*/ 152400 w 3615871"/>
              <a:gd name="connsiteY7" fmla="*/ 145143 h 3579586"/>
              <a:gd name="connsiteX0" fmla="*/ 152400 w 3768271"/>
              <a:gd name="connsiteY0" fmla="*/ 145143 h 3579586"/>
              <a:gd name="connsiteX1" fmla="*/ 0 w 3768271"/>
              <a:gd name="connsiteY1" fmla="*/ 3566886 h 3579586"/>
              <a:gd name="connsiteX2" fmla="*/ 2520950 w 3768271"/>
              <a:gd name="connsiteY2" fmla="*/ 3579586 h 3579586"/>
              <a:gd name="connsiteX3" fmla="*/ 2673350 w 3768271"/>
              <a:gd name="connsiteY3" fmla="*/ 2105478 h 3579586"/>
              <a:gd name="connsiteX4" fmla="*/ 3120571 w 3768271"/>
              <a:gd name="connsiteY4" fmla="*/ 1819728 h 3579586"/>
              <a:gd name="connsiteX5" fmla="*/ 3768271 w 3768271"/>
              <a:gd name="connsiteY5" fmla="*/ 19050 h 3579586"/>
              <a:gd name="connsiteX6" fmla="*/ 137886 w 3768271"/>
              <a:gd name="connsiteY6" fmla="*/ 0 h 3579586"/>
              <a:gd name="connsiteX7" fmla="*/ 152400 w 3768271"/>
              <a:gd name="connsiteY7" fmla="*/ 145143 h 3579586"/>
              <a:gd name="connsiteX0" fmla="*/ 152400 w 8799830"/>
              <a:gd name="connsiteY0" fmla="*/ 145143 h 4351746"/>
              <a:gd name="connsiteX1" fmla="*/ 0 w 8799830"/>
              <a:gd name="connsiteY1" fmla="*/ 3566886 h 4351746"/>
              <a:gd name="connsiteX2" fmla="*/ 8799830 w 8799830"/>
              <a:gd name="connsiteY2" fmla="*/ 4351746 h 4351746"/>
              <a:gd name="connsiteX3" fmla="*/ 2673350 w 8799830"/>
              <a:gd name="connsiteY3" fmla="*/ 2105478 h 4351746"/>
              <a:gd name="connsiteX4" fmla="*/ 3120571 w 8799830"/>
              <a:gd name="connsiteY4" fmla="*/ 1819728 h 4351746"/>
              <a:gd name="connsiteX5" fmla="*/ 3768271 w 8799830"/>
              <a:gd name="connsiteY5" fmla="*/ 19050 h 4351746"/>
              <a:gd name="connsiteX6" fmla="*/ 137886 w 8799830"/>
              <a:gd name="connsiteY6" fmla="*/ 0 h 4351746"/>
              <a:gd name="connsiteX7" fmla="*/ 152400 w 8799830"/>
              <a:gd name="connsiteY7" fmla="*/ 145143 h 4351746"/>
              <a:gd name="connsiteX0" fmla="*/ 172720 w 8820150"/>
              <a:gd name="connsiteY0" fmla="*/ 145143 h 4351746"/>
              <a:gd name="connsiteX1" fmla="*/ 0 w 8820150"/>
              <a:gd name="connsiteY1" fmla="*/ 4013926 h 4351746"/>
              <a:gd name="connsiteX2" fmla="*/ 8820150 w 8820150"/>
              <a:gd name="connsiteY2" fmla="*/ 4351746 h 4351746"/>
              <a:gd name="connsiteX3" fmla="*/ 2693670 w 8820150"/>
              <a:gd name="connsiteY3" fmla="*/ 2105478 h 4351746"/>
              <a:gd name="connsiteX4" fmla="*/ 3140891 w 8820150"/>
              <a:gd name="connsiteY4" fmla="*/ 1819728 h 4351746"/>
              <a:gd name="connsiteX5" fmla="*/ 3788591 w 8820150"/>
              <a:gd name="connsiteY5" fmla="*/ 19050 h 4351746"/>
              <a:gd name="connsiteX6" fmla="*/ 158206 w 8820150"/>
              <a:gd name="connsiteY6" fmla="*/ 0 h 4351746"/>
              <a:gd name="connsiteX7" fmla="*/ 172720 w 8820150"/>
              <a:gd name="connsiteY7" fmla="*/ 145143 h 4351746"/>
              <a:gd name="connsiteX0" fmla="*/ 172720 w 8820150"/>
              <a:gd name="connsiteY0" fmla="*/ 145143 h 4351746"/>
              <a:gd name="connsiteX1" fmla="*/ 0 w 8820150"/>
              <a:gd name="connsiteY1" fmla="*/ 4013926 h 4351746"/>
              <a:gd name="connsiteX2" fmla="*/ 8820150 w 8820150"/>
              <a:gd name="connsiteY2" fmla="*/ 4351746 h 4351746"/>
              <a:gd name="connsiteX3" fmla="*/ 2693670 w 8820150"/>
              <a:gd name="connsiteY3" fmla="*/ 2105478 h 4351746"/>
              <a:gd name="connsiteX4" fmla="*/ 5274491 w 8820150"/>
              <a:gd name="connsiteY4" fmla="*/ 1230448 h 4351746"/>
              <a:gd name="connsiteX5" fmla="*/ 3788591 w 8820150"/>
              <a:gd name="connsiteY5" fmla="*/ 19050 h 4351746"/>
              <a:gd name="connsiteX6" fmla="*/ 158206 w 8820150"/>
              <a:gd name="connsiteY6" fmla="*/ 0 h 4351746"/>
              <a:gd name="connsiteX7" fmla="*/ 172720 w 8820150"/>
              <a:gd name="connsiteY7" fmla="*/ 145143 h 4351746"/>
              <a:gd name="connsiteX0" fmla="*/ 172720 w 8820150"/>
              <a:gd name="connsiteY0" fmla="*/ 145143 h 4351746"/>
              <a:gd name="connsiteX1" fmla="*/ 0 w 8820150"/>
              <a:gd name="connsiteY1" fmla="*/ 4013926 h 4351746"/>
              <a:gd name="connsiteX2" fmla="*/ 8820150 w 8820150"/>
              <a:gd name="connsiteY2" fmla="*/ 4351746 h 4351746"/>
              <a:gd name="connsiteX3" fmla="*/ 8484870 w 8820150"/>
              <a:gd name="connsiteY3" fmla="*/ 1516198 h 4351746"/>
              <a:gd name="connsiteX4" fmla="*/ 5274491 w 8820150"/>
              <a:gd name="connsiteY4" fmla="*/ 1230448 h 4351746"/>
              <a:gd name="connsiteX5" fmla="*/ 3788591 w 8820150"/>
              <a:gd name="connsiteY5" fmla="*/ 19050 h 4351746"/>
              <a:gd name="connsiteX6" fmla="*/ 158206 w 8820150"/>
              <a:gd name="connsiteY6" fmla="*/ 0 h 4351746"/>
              <a:gd name="connsiteX7" fmla="*/ 172720 w 8820150"/>
              <a:gd name="connsiteY7" fmla="*/ 145143 h 4351746"/>
              <a:gd name="connsiteX0" fmla="*/ 172720 w 8820150"/>
              <a:gd name="connsiteY0" fmla="*/ 145143 h 4351746"/>
              <a:gd name="connsiteX1" fmla="*/ 0 w 8820150"/>
              <a:gd name="connsiteY1" fmla="*/ 4013926 h 4351746"/>
              <a:gd name="connsiteX2" fmla="*/ 8820150 w 8820150"/>
              <a:gd name="connsiteY2" fmla="*/ 4351746 h 4351746"/>
              <a:gd name="connsiteX3" fmla="*/ 8765424 w 8820150"/>
              <a:gd name="connsiteY3" fmla="*/ 1526589 h 4351746"/>
              <a:gd name="connsiteX4" fmla="*/ 5274491 w 8820150"/>
              <a:gd name="connsiteY4" fmla="*/ 1230448 h 4351746"/>
              <a:gd name="connsiteX5" fmla="*/ 3788591 w 8820150"/>
              <a:gd name="connsiteY5" fmla="*/ 19050 h 4351746"/>
              <a:gd name="connsiteX6" fmla="*/ 158206 w 8820150"/>
              <a:gd name="connsiteY6" fmla="*/ 0 h 4351746"/>
              <a:gd name="connsiteX7" fmla="*/ 172720 w 8820150"/>
              <a:gd name="connsiteY7" fmla="*/ 145143 h 435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0150" h="4351746">
                <a:moveTo>
                  <a:pt x="172720" y="145143"/>
                </a:moveTo>
                <a:lnTo>
                  <a:pt x="0" y="4013926"/>
                </a:lnTo>
                <a:lnTo>
                  <a:pt x="8820150" y="4351746"/>
                </a:lnTo>
                <a:lnTo>
                  <a:pt x="8765424" y="1526589"/>
                </a:lnTo>
                <a:lnTo>
                  <a:pt x="5274491" y="1230448"/>
                </a:lnTo>
                <a:lnTo>
                  <a:pt x="3788591" y="19050"/>
                </a:lnTo>
                <a:lnTo>
                  <a:pt x="158206" y="0"/>
                </a:lnTo>
                <a:lnTo>
                  <a:pt x="172720" y="145143"/>
                </a:ln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hape 141"/>
          <p:cNvSpPr/>
          <p:nvPr/>
        </p:nvSpPr>
        <p:spPr>
          <a:xfrm>
            <a:off x="239134" y="101147"/>
            <a:ext cx="618626" cy="61862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 anchor="ctr"/>
          <a:lstStyle>
            <a:lvl1pPr defTabSz="650240">
              <a:defRPr sz="24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algn="ctr"/>
            <a:r>
              <a:rPr lang="en-US" dirty="0"/>
              <a:t>I.</a:t>
            </a:r>
            <a:endParaRPr dirty="0"/>
          </a:p>
        </p:txBody>
      </p:sp>
      <p:sp>
        <p:nvSpPr>
          <p:cNvPr id="25" name="Shape 141"/>
          <p:cNvSpPr/>
          <p:nvPr/>
        </p:nvSpPr>
        <p:spPr>
          <a:xfrm>
            <a:off x="242217" y="2783806"/>
            <a:ext cx="618626" cy="61862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 anchor="ctr"/>
          <a:lstStyle>
            <a:lvl1pPr defTabSz="650240">
              <a:defRPr sz="24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algn="ctr"/>
            <a:r>
              <a:rPr lang="en-US" dirty="0"/>
              <a:t>II.</a:t>
            </a:r>
            <a:endParaRPr dirty="0"/>
          </a:p>
        </p:txBody>
      </p:sp>
      <p:grpSp>
        <p:nvGrpSpPr>
          <p:cNvPr id="167" name="Group 166"/>
          <p:cNvGrpSpPr/>
          <p:nvPr/>
        </p:nvGrpSpPr>
        <p:grpSpPr>
          <a:xfrm>
            <a:off x="8773743" y="2627574"/>
            <a:ext cx="3015350" cy="3427795"/>
            <a:chOff x="9737570" y="2935098"/>
            <a:chExt cx="3015350" cy="3427795"/>
          </a:xfrm>
        </p:grpSpPr>
        <p:sp>
          <p:nvSpPr>
            <p:cNvPr id="159" name="Shape 125"/>
            <p:cNvSpPr/>
            <p:nvPr/>
          </p:nvSpPr>
          <p:spPr>
            <a:xfrm>
              <a:off x="9737570" y="2935098"/>
              <a:ext cx="2657289" cy="1848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88" y="14256"/>
                  </a:moveTo>
                  <a:lnTo>
                    <a:pt x="13488" y="21600"/>
                  </a:lnTo>
                  <a:lnTo>
                    <a:pt x="21600" y="10800"/>
                  </a:lnTo>
                  <a:lnTo>
                    <a:pt x="13488" y="0"/>
                  </a:lnTo>
                  <a:lnTo>
                    <a:pt x="13488" y="7344"/>
                  </a:lnTo>
                  <a:lnTo>
                    <a:pt x="0" y="7344"/>
                  </a:lnTo>
                  <a:lnTo>
                    <a:pt x="2533" y="10800"/>
                  </a:lnTo>
                  <a:lnTo>
                    <a:pt x="0" y="14256"/>
                  </a:lnTo>
                  <a:lnTo>
                    <a:pt x="13488" y="1425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7A7A7"/>
              </a:solidFill>
              <a:custDash>
                <a:ds d="100000" sp="200000"/>
              </a:custDash>
            </a:ln>
          </p:spPr>
          <p:txBody>
            <a:bodyPr lIns="54186" tIns="54186" rIns="54186" bIns="54186" anchor="ctr"/>
            <a:lstStyle/>
            <a:p>
              <a:pPr defTabSz="830862">
                <a:defRPr sz="3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61" name="Group 130"/>
            <p:cNvGrpSpPr/>
            <p:nvPr/>
          </p:nvGrpSpPr>
          <p:grpSpPr>
            <a:xfrm flipH="1">
              <a:off x="9778599" y="2956965"/>
              <a:ext cx="2974321" cy="3405928"/>
              <a:chOff x="0" y="427346"/>
              <a:chExt cx="2974320" cy="3405926"/>
            </a:xfrm>
          </p:grpSpPr>
          <p:sp>
            <p:nvSpPr>
              <p:cNvPr id="162" name="Shape 128"/>
              <p:cNvSpPr/>
              <p:nvPr/>
            </p:nvSpPr>
            <p:spPr>
              <a:xfrm rot="5400000">
                <a:off x="-188710" y="616055"/>
                <a:ext cx="3351740" cy="297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511"/>
                    </a:moveTo>
                    <a:lnTo>
                      <a:pt x="21094" y="6143"/>
                    </a:lnTo>
                    <a:lnTo>
                      <a:pt x="19630" y="19046"/>
                    </a:lnTo>
                    <a:lnTo>
                      <a:pt x="5854" y="19046"/>
                    </a:lnTo>
                    <a:lnTo>
                      <a:pt x="11815" y="11736"/>
                    </a:lnTo>
                    <a:lnTo>
                      <a:pt x="7795" y="11661"/>
                    </a:lnTo>
                    <a:lnTo>
                      <a:pt x="7765" y="0"/>
                    </a:lnTo>
                    <a:lnTo>
                      <a:pt x="5837" y="2362"/>
                    </a:lnTo>
                    <a:lnTo>
                      <a:pt x="3909" y="2"/>
                    </a:lnTo>
                    <a:lnTo>
                      <a:pt x="3799" y="11679"/>
                    </a:lnTo>
                    <a:lnTo>
                      <a:pt x="0" y="11742"/>
                    </a:lnTo>
                    <a:lnTo>
                      <a:pt x="6353" y="21600"/>
                    </a:lnTo>
                    <a:lnTo>
                      <a:pt x="20035" y="21600"/>
                    </a:lnTo>
                    <a:lnTo>
                      <a:pt x="21600" y="7511"/>
                    </a:lnTo>
                    <a:close/>
                  </a:path>
                </a:pathLst>
              </a:custGeom>
              <a:solidFill>
                <a:srgbClr val="A6AAA9">
                  <a:alpha val="22833"/>
                </a:srgb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4186" tIns="54186" rIns="54186" bIns="54186" numCol="1" anchor="ctr">
                <a:noAutofit/>
              </a:bodyPr>
              <a:lstStyle/>
              <a:p>
                <a:pPr defTabSz="830862">
                  <a:defRPr sz="3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3" name="Shape 129"/>
              <p:cNvSpPr/>
              <p:nvPr/>
            </p:nvSpPr>
            <p:spPr>
              <a:xfrm>
                <a:off x="1815756" y="3651531"/>
                <a:ext cx="813516" cy="181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97"/>
                    </a:moveTo>
                    <a:lnTo>
                      <a:pt x="11226" y="0"/>
                    </a:lnTo>
                    <a:lnTo>
                      <a:pt x="0" y="21600"/>
                    </a:lnTo>
                    <a:lnTo>
                      <a:pt x="21600" y="16297"/>
                    </a:lnTo>
                    <a:close/>
                  </a:path>
                </a:pathLst>
              </a:custGeom>
              <a:solidFill>
                <a:srgbClr val="A6AAA9">
                  <a:alpha val="23000"/>
                </a:srgb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4186" tIns="54186" rIns="54186" bIns="54186" numCol="1" anchor="ctr">
                <a:noAutofit/>
              </a:bodyPr>
              <a:lstStyle/>
              <a:p>
                <a:pPr defTabSz="830862">
                  <a:defRPr sz="3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64" name="Shape 131"/>
            <p:cNvSpPr/>
            <p:nvPr/>
          </p:nvSpPr>
          <p:spPr>
            <a:xfrm>
              <a:off x="10028639" y="3632268"/>
              <a:ext cx="2263929" cy="4658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8767" tIns="48767" rIns="48767" bIns="48767">
              <a:spAutoFit/>
            </a:bodyPr>
            <a:lstStyle>
              <a:lvl1pPr algn="l" defTabSz="650240">
                <a:defRPr sz="2400">
                  <a:solidFill>
                    <a:srgbClr val="A7A7A7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BUFFALO FORUM</a:t>
              </a:r>
            </a:p>
          </p:txBody>
        </p:sp>
      </p:grpSp>
      <p:sp>
        <p:nvSpPr>
          <p:cNvPr id="26" name="Title 8"/>
          <p:cNvSpPr txBox="1">
            <a:spLocks/>
          </p:cNvSpPr>
          <p:nvPr/>
        </p:nvSpPr>
        <p:spPr>
          <a:xfrm>
            <a:off x="2070411" y="130175"/>
            <a:ext cx="801815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2"/>
                </a:solidFill>
              </a:rPr>
              <a:t>Planned Outcomes</a:t>
            </a:r>
          </a:p>
        </p:txBody>
      </p:sp>
    </p:spTree>
    <p:extLst>
      <p:ext uri="{BB962C8B-B14F-4D97-AF65-F5344CB8AC3E}">
        <p14:creationId xmlns:p14="http://schemas.microsoft.com/office/powerpoint/2010/main" val="95914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253</Words>
  <Application>Microsoft Office PowerPoint</Application>
  <PresentationFormat>Widescreen</PresentationFormat>
  <Paragraphs>89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Next</vt:lpstr>
      <vt:lpstr>Avenir Next Demi Bold</vt:lpstr>
      <vt:lpstr>Calibri</vt:lpstr>
      <vt:lpstr>Calibri Light</vt:lpstr>
      <vt:lpstr>Office Theme</vt:lpstr>
      <vt:lpstr>PowerPoint Presentation</vt:lpstr>
      <vt:lpstr>Project Aims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13</cp:revision>
  <dcterms:created xsi:type="dcterms:W3CDTF">2018-04-05T18:21:39Z</dcterms:created>
  <dcterms:modified xsi:type="dcterms:W3CDTF">2018-04-05T19:54:01Z</dcterms:modified>
</cp:coreProperties>
</file>