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7" r:id="rId2"/>
    <p:sldId id="258" r:id="rId3"/>
    <p:sldId id="259"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47" d="100"/>
          <a:sy n="47" d="100"/>
        </p:scale>
        <p:origin x="54" y="19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B5E4E-915B-4ACD-B59E-0DECB064B70C}" type="datetimeFigureOut">
              <a:rPr lang="en-US" smtClean="0"/>
              <a:t>4/5/2018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34C53-E092-4F5C-AA54-5C2A9CD2172A}" type="slidenum">
              <a:rPr lang="en-US" smtClean="0"/>
              <a:t>‹#›</a:t>
            </a:fld>
            <a:endParaRPr lang="en-US"/>
          </a:p>
        </p:txBody>
      </p:sp>
    </p:spTree>
    <p:extLst>
      <p:ext uri="{BB962C8B-B14F-4D97-AF65-F5344CB8AC3E}">
        <p14:creationId xmlns:p14="http://schemas.microsoft.com/office/powerpoint/2010/main" val="59666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Hello, my</a:t>
            </a:r>
            <a:r>
              <a:rPr lang="en-US" b="1" baseline="0" dirty="0"/>
              <a:t> name is Cayelan Carey and am excited to present with my colleague Renato </a:t>
            </a:r>
            <a:r>
              <a:rPr lang="en-US" b="1" baseline="0" dirty="0" err="1"/>
              <a:t>Figueiredo</a:t>
            </a:r>
            <a:r>
              <a:rPr lang="en-US" b="1" baseline="0" dirty="0"/>
              <a:t> on our new Track 2 project, which integrates ecosystem science, computer science, social science, and engineering to improve the resilience of drinking water systems for communities. To learn more about our project, I refer you to our website, </a:t>
            </a:r>
            <a:r>
              <a:rPr lang="en-US" b="1" baseline="0" dirty="0" err="1"/>
              <a:t>SmartReservoir.Org</a:t>
            </a:r>
            <a:endParaRPr lang="en-US" b="1" baseline="0" dirty="0"/>
          </a:p>
          <a:p>
            <a:endParaRPr lang="en-US" dirty="0"/>
          </a:p>
        </p:txBody>
      </p:sp>
      <p:sp>
        <p:nvSpPr>
          <p:cNvPr id="4" name="Slide Number Placeholder 3"/>
          <p:cNvSpPr>
            <a:spLocks noGrp="1"/>
          </p:cNvSpPr>
          <p:nvPr>
            <p:ph type="sldNum" sz="quarter" idx="10"/>
          </p:nvPr>
        </p:nvSpPr>
        <p:spPr/>
        <p:txBody>
          <a:bodyPr/>
          <a:lstStyle/>
          <a:p>
            <a:fld id="{4DC3F6D4-C46E-5B48-9C82-B3110DDD8D25}" type="slidenum">
              <a:rPr lang="en-US" smtClean="0"/>
              <a:t>1</a:t>
            </a:fld>
            <a:endParaRPr lang="en-US"/>
          </a:p>
        </p:txBody>
      </p:sp>
    </p:spTree>
    <p:extLst>
      <p:ext uri="{BB962C8B-B14F-4D97-AF65-F5344CB8AC3E}">
        <p14:creationId xmlns:p14="http://schemas.microsoft.com/office/powerpoint/2010/main" val="366331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Globally, the water quality of drinking</a:t>
            </a:r>
            <a:r>
              <a:rPr lang="en-US" baseline="0" dirty="0"/>
              <a:t> supply lakes and reservoirs are threatened by land use change and climate change, resulting in toxic algal scums, odors, and contaminants. In response to this threat, our team is developing novel water chemistry sensors that are being deployed in a drinking water reservoir in Roanoke, Virginia. The data from the sensors are being transmitted wirelessly and securely through virtual private networks to drive ecosystem models that use model-data fusion techniques to create 10-day water quality forecasts, similar to weather forecasts. These forecasts are being co-developed with the water utility managers so that they can integrate this information into their workflows. Because our reservoirs have water quality engineering systems, we will study how the managers decide whether or not to use the forecasts to preemptively treat the reservoir to prevent adverse water quality events from occurring. This improved information will hopefully build resilience in the water supply, benefitting the overall community. We will then study how the public responds to increased information about their drinking water by embedding information on this smart &amp; connected technology into their federally-mandated drinking water report every year and conducting public surveys. Our overall goal is to use this technology to build social trust between the public and the water utility.</a:t>
            </a:r>
            <a:endParaRPr lang="en-US" dirty="0"/>
          </a:p>
        </p:txBody>
      </p:sp>
      <p:sp>
        <p:nvSpPr>
          <p:cNvPr id="4" name="Slide Number Placeholder 3"/>
          <p:cNvSpPr>
            <a:spLocks noGrp="1"/>
          </p:cNvSpPr>
          <p:nvPr>
            <p:ph type="sldNum" sz="quarter" idx="10"/>
          </p:nvPr>
        </p:nvSpPr>
        <p:spPr/>
        <p:txBody>
          <a:bodyPr/>
          <a:lstStyle/>
          <a:p>
            <a:fld id="{4DC3F6D4-C46E-5B48-9C82-B3110DDD8D25}" type="slidenum">
              <a:rPr lang="en-US" smtClean="0"/>
              <a:t>2</a:t>
            </a:fld>
            <a:endParaRPr lang="en-US"/>
          </a:p>
        </p:txBody>
      </p:sp>
    </p:spTree>
    <p:extLst>
      <p:ext uri="{BB962C8B-B14F-4D97-AF65-F5344CB8AC3E}">
        <p14:creationId xmlns:p14="http://schemas.microsoft.com/office/powerpoint/2010/main" val="204639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Our team</a:t>
            </a:r>
            <a:r>
              <a:rPr lang="en-US" b="1" baseline="0" dirty="0"/>
              <a:t> held a kickoff meeting in August 2017 to organize project management and coordination for our official start date in January 2018.</a:t>
            </a:r>
          </a:p>
          <a:p>
            <a:endParaRPr lang="en-US" b="1" baseline="0" dirty="0"/>
          </a:p>
          <a:p>
            <a:r>
              <a:rPr lang="en-US" b="1" baseline="0" dirty="0"/>
              <a:t>Over the winter we have been working on sensor testing, with the first deployment of a sensor gateway that transmits environmental data to the cloud platform the first week of April.</a:t>
            </a:r>
          </a:p>
          <a:p>
            <a:endParaRPr lang="en-US" b="1" baseline="0" dirty="0"/>
          </a:p>
          <a:p>
            <a:r>
              <a:rPr lang="en-US" b="1" baseline="0" dirty="0"/>
              <a:t>In addition we have been developing the model-data fusion framework that we will use to generate the water quality forecasts.</a:t>
            </a:r>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3</a:t>
            </a:fld>
            <a:endParaRPr lang="en-US"/>
          </a:p>
        </p:txBody>
      </p:sp>
    </p:spTree>
    <p:extLst>
      <p:ext uri="{BB962C8B-B14F-4D97-AF65-F5344CB8AC3E}">
        <p14:creationId xmlns:p14="http://schemas.microsoft.com/office/powerpoint/2010/main" val="198331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We</a:t>
            </a:r>
            <a:r>
              <a:rPr lang="en-US" b="1" baseline="0" dirty="0"/>
              <a:t> will be hosting our all-hands project meeting in May 2018 to launch our first field season. Coincident with this workshop is our first survey of Roanoke residents this May, who will be receiving their water quality reports in April. </a:t>
            </a:r>
          </a:p>
          <a:p>
            <a:endParaRPr lang="en-US" b="1" baseline="0" dirty="0"/>
          </a:p>
          <a:p>
            <a:r>
              <a:rPr lang="en-US" b="1" baseline="0" dirty="0"/>
              <a:t>We will be deploying sensors throughout the spring and summer that will be providing important data streams for running our ecosystem model, which is currently undergoing calibration. Our goal is to have our preliminary first water quality forecasts by this summer. With the data for the forecasts in hand, the social scientists on our team will be embedded with the reservoir managers to study what visualizations are most effective for human-in-the-loop water quality decision-making.</a:t>
            </a:r>
          </a:p>
          <a:p>
            <a:endParaRPr lang="en-US" b="1" baseline="0" dirty="0"/>
          </a:p>
          <a:p>
            <a:endParaRPr lang="en-US" b="1" baseline="0" dirty="0"/>
          </a:p>
        </p:txBody>
      </p:sp>
      <p:sp>
        <p:nvSpPr>
          <p:cNvPr id="4" name="Slide Number Placeholder 3"/>
          <p:cNvSpPr>
            <a:spLocks noGrp="1"/>
          </p:cNvSpPr>
          <p:nvPr>
            <p:ph type="sldNum" sz="quarter" idx="10"/>
          </p:nvPr>
        </p:nvSpPr>
        <p:spPr/>
        <p:txBody>
          <a:bodyPr/>
          <a:lstStyle/>
          <a:p>
            <a:fld id="{4DC3F6D4-C46E-5B48-9C82-B3110DDD8D25}" type="slidenum">
              <a:rPr lang="en-US" smtClean="0"/>
              <a:t>4</a:t>
            </a:fld>
            <a:endParaRPr lang="en-US"/>
          </a:p>
        </p:txBody>
      </p:sp>
    </p:spTree>
    <p:extLst>
      <p:ext uri="{BB962C8B-B14F-4D97-AF65-F5344CB8AC3E}">
        <p14:creationId xmlns:p14="http://schemas.microsoft.com/office/powerpoint/2010/main" val="171077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AC59-92B5-46C3-AC81-9EE61E365F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46192E-A504-4CFB-87CC-2F3E5253E0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0EF04D-B588-42CF-8946-74F9A592394F}"/>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E3DF7FEA-FE85-408B-A994-53A171782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CEF9A-2C85-4568-9390-94C27BA72EA3}"/>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3134687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13B7-0A4C-4DB2-89F4-FB1957165F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B87369-6468-45B4-85F5-1789933B1F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B61DE-BC8D-4555-956A-EAB6859D65F7}"/>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CB7DAEF8-5F7C-4184-ABDF-3310926B2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071BB-A976-47C4-8DFA-12B4A674BBAC}"/>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88594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C1489-2E7E-47D3-9313-3657BDAF19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08F068-3231-4789-B076-AFC4D92194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A4F08-BE3E-4ED1-A11C-62B1DCC56332}"/>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C35423A8-4A87-4CCE-8F34-3904A2BE6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EF903-90A7-4C54-A364-810C93B99201}"/>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2817220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9BDB-0132-420F-A2DC-9BCDF037B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A6B37-9D7B-4194-9AA4-C69C47DC2C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0054A-7E9A-4BE5-A008-5904EAFD7CE5}"/>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31C6CA80-A30C-447F-B963-9F4A50AA7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00A7F-CD34-4996-AB39-A5B689DC10F9}"/>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61279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51C4-FA5C-412E-ABA1-097A5F4387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E77447-594F-47E7-8FF5-E4F0412834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B110A8-6ED2-4B40-B79B-48150EA13D81}"/>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5D21BA56-DD16-4AF8-95E6-9327D89FF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8CC4A-65F5-40B9-89DD-BE967E923336}"/>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2524397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69F6-4339-4EC9-9393-63C30EA0A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CCAE31-1EE8-4466-8A8D-057666C2CD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B313A7-D70E-42CE-9158-F8515FEB86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8131D-25E1-42A5-BE1D-C0EA33AD60AE}"/>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6" name="Footer Placeholder 5">
            <a:extLst>
              <a:ext uri="{FF2B5EF4-FFF2-40B4-BE49-F238E27FC236}">
                <a16:creationId xmlns:a16="http://schemas.microsoft.com/office/drawing/2014/main" id="{AC8A4795-5953-4A20-9530-B09C23D195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842DD-071C-4CAB-93DF-31DD54293B85}"/>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1417438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07B4-F1F3-4F46-81F6-544F62F879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ECB7A0-1800-4821-88F8-A056A18178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EC350F-3251-4C3F-BEE3-8650F8ACA6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9D6A10-1BF7-4429-A07A-FE6B2944D4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F6AC76-39DD-4807-80E0-D95705922E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B697F0-C379-47A4-98DE-DEC6A70EF599}"/>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8" name="Footer Placeholder 7">
            <a:extLst>
              <a:ext uri="{FF2B5EF4-FFF2-40B4-BE49-F238E27FC236}">
                <a16:creationId xmlns:a16="http://schemas.microsoft.com/office/drawing/2014/main" id="{BF80E58E-7046-40D9-8FEA-B336BB37A1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8EB91-8153-4FA7-96A4-BDA0BB050A77}"/>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36713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FD51-F936-43EB-ACBC-5D80406C7A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56447B-FB7C-4039-9761-1E139C55984A}"/>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4" name="Footer Placeholder 3">
            <a:extLst>
              <a:ext uri="{FF2B5EF4-FFF2-40B4-BE49-F238E27FC236}">
                <a16:creationId xmlns:a16="http://schemas.microsoft.com/office/drawing/2014/main" id="{52FED803-430C-4405-8309-C04867C7B8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F8B829-412A-4A02-8A52-8495D69C5A35}"/>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512610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4EEC3-00F6-434E-9461-130FCA44E582}"/>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3" name="Footer Placeholder 2">
            <a:extLst>
              <a:ext uri="{FF2B5EF4-FFF2-40B4-BE49-F238E27FC236}">
                <a16:creationId xmlns:a16="http://schemas.microsoft.com/office/drawing/2014/main" id="{ECED0C0E-A119-48A3-A40D-72CF19A8DC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1F0EA0-ED3B-4E8E-8807-7209C8FC5E93}"/>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342704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8429C-78D2-47EF-AC6F-D00CCAFA31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7B0299-3527-4E10-8817-B89537114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5773E-4CD4-4A78-BBBF-1C05132E0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6DE978-D653-483C-B517-7ADAF88D788E}"/>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6" name="Footer Placeholder 5">
            <a:extLst>
              <a:ext uri="{FF2B5EF4-FFF2-40B4-BE49-F238E27FC236}">
                <a16:creationId xmlns:a16="http://schemas.microsoft.com/office/drawing/2014/main" id="{E2C2C4A2-126B-4DA8-9166-D9E41EDBC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14058-CB56-4A34-A8E6-87342B8DCEAA}"/>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113803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9F1F-5AFC-4CB9-950A-87BE0A667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E5E8-5D4F-4989-BF19-2BE335C911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B5B94A-43FF-4260-86EE-80018AEF7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88BFF4-6F2D-48A2-BAE9-621E9590F1BD}"/>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6" name="Footer Placeholder 5">
            <a:extLst>
              <a:ext uri="{FF2B5EF4-FFF2-40B4-BE49-F238E27FC236}">
                <a16:creationId xmlns:a16="http://schemas.microsoft.com/office/drawing/2014/main" id="{14053CB6-BDD0-4E24-962F-CA51BF0C5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EE88B-0520-4FA7-8722-097CAABFB7A5}"/>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2248439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3C4BD-9B4B-4F8C-878B-5B09C3EBE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7BEA2D-62DA-4B30-B9CC-3EFA0A82AF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2E81C-0C60-4480-B020-A9A2C68B1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2E681A86-EC97-47BD-A0CF-9B2D4E2C5C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5EB43E-1AA5-4FFF-907B-23B72A788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7637F-47AE-420F-B8C2-919EFC6F6E1F}" type="slidenum">
              <a:rPr lang="en-US" smtClean="0"/>
              <a:t>‹#›</a:t>
            </a:fld>
            <a:endParaRPr lang="en-US"/>
          </a:p>
        </p:txBody>
      </p:sp>
    </p:spTree>
    <p:extLst>
      <p:ext uri="{BB962C8B-B14F-4D97-AF65-F5344CB8AC3E}">
        <p14:creationId xmlns:p14="http://schemas.microsoft.com/office/powerpoint/2010/main" val="2013776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tiff"/><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tiff"/><Relationship Id="rId4" Type="http://schemas.microsoft.com/office/2007/relationships/hdphoto" Target="../media/hdphoto2.wdp"/><Relationship Id="rId9" Type="http://schemas.openxmlformats.org/officeDocument/2006/relationships/image" Target="../media/image11.tif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tiff"/><Relationship Id="rId5" Type="http://schemas.openxmlformats.org/officeDocument/2006/relationships/image" Target="../media/image15.tiff"/><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18186" y="1926555"/>
            <a:ext cx="10844011" cy="2038350"/>
          </a:xfrm>
          <a:prstGeom prst="rect">
            <a:avLst/>
          </a:prstGeom>
          <a:noFill/>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ts val="3500"/>
              </a:lnSpc>
            </a:pPr>
            <a:r>
              <a:rPr lang="en-US" sz="3500" b="1" dirty="0">
                <a:solidFill>
                  <a:schemeClr val="accent2"/>
                </a:solidFill>
                <a:effectLst/>
              </a:rPr>
              <a:t>IRG Track 2: Resilient Water Systems: </a:t>
            </a:r>
          </a:p>
          <a:p>
            <a:pPr>
              <a:lnSpc>
                <a:spcPts val="3500"/>
              </a:lnSpc>
            </a:pPr>
            <a:r>
              <a:rPr lang="en-US" sz="3500" b="1" dirty="0">
                <a:solidFill>
                  <a:schemeClr val="accent2"/>
                </a:solidFill>
                <a:effectLst/>
              </a:rPr>
              <a:t>Integrating Environmental Sensor Networks and </a:t>
            </a:r>
          </a:p>
          <a:p>
            <a:pPr>
              <a:lnSpc>
                <a:spcPts val="3500"/>
              </a:lnSpc>
            </a:pPr>
            <a:r>
              <a:rPr lang="en-US" sz="3500" b="1" dirty="0">
                <a:solidFill>
                  <a:schemeClr val="accent2"/>
                </a:solidFill>
                <a:effectLst/>
              </a:rPr>
              <a:t>Real-Time Forecasting to Adaptively Manage Water Quality and Build Social Trust, NSF Award 1737424</a:t>
            </a:r>
          </a:p>
        </p:txBody>
      </p:sp>
      <p:sp>
        <p:nvSpPr>
          <p:cNvPr id="10" name="Subtitle 3"/>
          <p:cNvSpPr txBox="1">
            <a:spLocks/>
          </p:cNvSpPr>
          <p:nvPr/>
        </p:nvSpPr>
        <p:spPr>
          <a:xfrm>
            <a:off x="1133341" y="4039902"/>
            <a:ext cx="9852338" cy="248941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rgbClr val="2F5897"/>
                </a:solidFill>
              </a:rPr>
              <a:t>Cayelan Carey, Renato </a:t>
            </a:r>
            <a:r>
              <a:rPr lang="en-US" dirty="0" err="1">
                <a:solidFill>
                  <a:srgbClr val="2F5897"/>
                </a:solidFill>
              </a:rPr>
              <a:t>Figueiredo</a:t>
            </a:r>
            <a:r>
              <a:rPr lang="en-US" dirty="0">
                <a:solidFill>
                  <a:srgbClr val="2F5897"/>
                </a:solidFill>
              </a:rPr>
              <a:t>, François </a:t>
            </a:r>
            <a:r>
              <a:rPr lang="en-US" dirty="0" err="1">
                <a:solidFill>
                  <a:srgbClr val="2F5897"/>
                </a:solidFill>
              </a:rPr>
              <a:t>Birgand</a:t>
            </a:r>
            <a:r>
              <a:rPr lang="en-US" dirty="0">
                <a:solidFill>
                  <a:srgbClr val="2F5897"/>
                </a:solidFill>
              </a:rPr>
              <a:t>, John Little, Madeline Schreiber, Michael </a:t>
            </a:r>
            <a:r>
              <a:rPr lang="en-US" dirty="0" err="1">
                <a:solidFill>
                  <a:srgbClr val="2F5897"/>
                </a:solidFill>
              </a:rPr>
              <a:t>Sorice</a:t>
            </a:r>
            <a:r>
              <a:rPr lang="en-US" dirty="0">
                <a:solidFill>
                  <a:srgbClr val="2F5897"/>
                </a:solidFill>
              </a:rPr>
              <a:t>, Quinn Thomas, Western Virginia Water Authority </a:t>
            </a:r>
          </a:p>
          <a:p>
            <a:r>
              <a:rPr lang="en-US" b="1" dirty="0" err="1">
                <a:solidFill>
                  <a:srgbClr val="2F5897"/>
                </a:solidFill>
              </a:rPr>
              <a:t>SmartReservoir.org</a:t>
            </a:r>
            <a:endParaRPr lang="en-US" b="1" dirty="0">
              <a:solidFill>
                <a:srgbClr val="2F5897"/>
              </a:solidFill>
            </a:endParaRPr>
          </a:p>
        </p:txBody>
      </p:sp>
      <p:sp>
        <p:nvSpPr>
          <p:cNvPr id="24" name="TextBox 23"/>
          <p:cNvSpPr txBox="1"/>
          <p:nvPr/>
        </p:nvSpPr>
        <p:spPr>
          <a:xfrm>
            <a:off x="1941095" y="-48126"/>
            <a:ext cx="8047484" cy="400110"/>
          </a:xfrm>
          <a:prstGeom prst="rect">
            <a:avLst/>
          </a:prstGeom>
          <a:noFill/>
        </p:spPr>
        <p:txBody>
          <a:bodyPr wrap="square" rtlCol="0">
            <a:spAutoFit/>
          </a:bodyPr>
          <a:lstStyle/>
          <a:p>
            <a:pPr algn="ctr"/>
            <a:r>
              <a:rPr lang="en-US" sz="2000" b="1" dirty="0"/>
              <a:t>2018 NSF SMART AND CONNECTED COMMUNITIES PI MEETING</a:t>
            </a:r>
          </a:p>
        </p:txBody>
      </p:sp>
      <p:pic>
        <p:nvPicPr>
          <p:cNvPr id="11" name="Picture 10">
            <a:extLst>
              <a:ext uri="{FF2B5EF4-FFF2-40B4-BE49-F238E27FC236}">
                <a16:creationId xmlns:a16="http://schemas.microsoft.com/office/drawing/2014/main" id="{B16DBAB9-2846-0048-B480-5202137F3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86" y="5944442"/>
            <a:ext cx="3672724" cy="694443"/>
          </a:xfrm>
          <a:prstGeom prst="rect">
            <a:avLst/>
          </a:prstGeom>
        </p:spPr>
      </p:pic>
      <p:pic>
        <p:nvPicPr>
          <p:cNvPr id="12" name="Picture 11">
            <a:extLst>
              <a:ext uri="{FF2B5EF4-FFF2-40B4-BE49-F238E27FC236}">
                <a16:creationId xmlns:a16="http://schemas.microsoft.com/office/drawing/2014/main" id="{4A97B9AE-E927-BD4B-8730-CC84979AE90A}"/>
              </a:ext>
            </a:extLst>
          </p:cNvPr>
          <p:cNvPicPr>
            <a:picLocks noChangeAspect="1"/>
          </p:cNvPicPr>
          <p:nvPr/>
        </p:nvPicPr>
        <p:blipFill>
          <a:blip r:embed="rId4"/>
          <a:stretch>
            <a:fillRect/>
          </a:stretch>
        </p:blipFill>
        <p:spPr>
          <a:xfrm>
            <a:off x="4677177" y="5895289"/>
            <a:ext cx="3812929" cy="714925"/>
          </a:xfrm>
          <a:prstGeom prst="rect">
            <a:avLst/>
          </a:prstGeom>
        </p:spPr>
      </p:pic>
      <p:pic>
        <p:nvPicPr>
          <p:cNvPr id="13" name="Picture 12">
            <a:extLst>
              <a:ext uri="{FF2B5EF4-FFF2-40B4-BE49-F238E27FC236}">
                <a16:creationId xmlns:a16="http://schemas.microsoft.com/office/drawing/2014/main" id="{AAEAFA00-9E33-804E-A6B8-9D036ED4C190}"/>
              </a:ext>
            </a:extLst>
          </p:cNvPr>
          <p:cNvPicPr>
            <a:picLocks noChangeAspect="1"/>
          </p:cNvPicPr>
          <p:nvPr/>
        </p:nvPicPr>
        <p:blipFill>
          <a:blip r:embed="rId5"/>
          <a:stretch>
            <a:fillRect/>
          </a:stretch>
        </p:blipFill>
        <p:spPr>
          <a:xfrm>
            <a:off x="8876373" y="5866619"/>
            <a:ext cx="1692313" cy="772266"/>
          </a:xfrm>
          <a:prstGeom prst="rect">
            <a:avLst/>
          </a:prstGeom>
        </p:spPr>
      </p:pic>
      <p:pic>
        <p:nvPicPr>
          <p:cNvPr id="14" name="Picture 2" descr="ttps://www.nsf.gov/images/logos/nsf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71946" y="6033006"/>
            <a:ext cx="820054" cy="8249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31AEE49-FF5E-AA4A-8731-F6F850307C2C}"/>
              </a:ext>
            </a:extLst>
          </p:cNvPr>
          <p:cNvPicPr>
            <a:picLocks noChangeAspect="1"/>
          </p:cNvPicPr>
          <p:nvPr/>
        </p:nvPicPr>
        <p:blipFill rotWithShape="1">
          <a:blip r:embed="rId7">
            <a:alphaModFix amt="33000"/>
            <a:extLst>
              <a:ext uri="{BEBA8EAE-BF5A-486C-A8C5-ECC9F3942E4B}">
                <a14:imgProps xmlns:a14="http://schemas.microsoft.com/office/drawing/2010/main">
                  <a14:imgLayer r:embed="rId8">
                    <a14:imgEffect>
                      <a14:saturation sat="46000"/>
                    </a14:imgEffect>
                  </a14:imgLayer>
                </a14:imgProps>
              </a:ext>
            </a:extLst>
          </a:blip>
          <a:srcRect b="4922"/>
          <a:stretch/>
        </p:blipFill>
        <p:spPr>
          <a:xfrm>
            <a:off x="0" y="216098"/>
            <a:ext cx="12192000" cy="1632875"/>
          </a:xfrm>
          <a:prstGeom prst="rect">
            <a:avLst/>
          </a:prstGeom>
        </p:spPr>
      </p:pic>
      <p:sp>
        <p:nvSpPr>
          <p:cNvPr id="16" name="TextBox 15"/>
          <p:cNvSpPr txBox="1"/>
          <p:nvPr/>
        </p:nvSpPr>
        <p:spPr>
          <a:xfrm>
            <a:off x="0" y="0"/>
            <a:ext cx="12192000" cy="400110"/>
          </a:xfrm>
          <a:prstGeom prst="rect">
            <a:avLst/>
          </a:prstGeom>
          <a:solidFill>
            <a:schemeClr val="accent1">
              <a:lumMod val="20000"/>
              <a:lumOff val="80000"/>
            </a:schemeClr>
          </a:solidFill>
        </p:spPr>
        <p:txBody>
          <a:bodyPr wrap="square" rtlCol="0">
            <a:spAutoFit/>
          </a:bodyPr>
          <a:lstStyle/>
          <a:p>
            <a:pPr algn="ctr"/>
            <a:r>
              <a:rPr lang="en-US" sz="2000" b="1" dirty="0"/>
              <a:t>2018 NSF SMART AND CONNECTED COMMUNITIES PI MEETING</a:t>
            </a:r>
          </a:p>
        </p:txBody>
      </p:sp>
    </p:spTree>
    <p:extLst>
      <p:ext uri="{BB962C8B-B14F-4D97-AF65-F5344CB8AC3E}">
        <p14:creationId xmlns:p14="http://schemas.microsoft.com/office/powerpoint/2010/main" val="358879914"/>
      </p:ext>
    </p:extLst>
  </p:cSld>
  <p:clrMapOvr>
    <a:masterClrMapping/>
  </p:clrMapOvr>
  <mc:AlternateContent xmlns:mc="http://schemas.openxmlformats.org/markup-compatibility/2006" xmlns:p14="http://schemas.microsoft.com/office/powerpoint/2010/main">
    <mc:Choice Requires="p14">
      <p:transition p14:dur="300" advTm="35000"/>
    </mc:Choice>
    <mc:Fallback xmlns="">
      <p:transition advTm="3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FullSizeRender.jpg"/>
          <p:cNvPicPr>
            <a:picLocks noChangeAspect="1"/>
          </p:cNvPicPr>
          <p:nvPr/>
        </p:nvPicPr>
        <p:blipFill rotWithShape="1">
          <a:blip r:embed="rId3">
            <a:alphaModFix amt="50000"/>
            <a:extLst>
              <a:ext uri="{BEBA8EAE-BF5A-486C-A8C5-ECC9F3942E4B}">
                <a14:imgProps xmlns:a14="http://schemas.microsoft.com/office/drawing/2010/main">
                  <a14:imgLayer r:embed="rId4">
                    <a14:imgEffect>
                      <a14:backgroundRemoval t="8824" b="79126" l="0" r="100000"/>
                    </a14:imgEffect>
                  </a14:imgLayer>
                </a14:imgProps>
              </a:ext>
              <a:ext uri="{28A0092B-C50C-407E-A947-70E740481C1C}">
                <a14:useLocalDpi xmlns:a14="http://schemas.microsoft.com/office/drawing/2010/main" val="0"/>
              </a:ext>
            </a:extLst>
          </a:blip>
          <a:srcRect t="23146" b="26986"/>
          <a:stretch/>
        </p:blipFill>
        <p:spPr>
          <a:xfrm>
            <a:off x="0" y="1"/>
            <a:ext cx="12192000" cy="3419981"/>
          </a:xfrm>
          <a:prstGeom prst="rect">
            <a:avLst/>
          </a:prstGeom>
        </p:spPr>
      </p:pic>
      <p:pic>
        <p:nvPicPr>
          <p:cNvPr id="37" name="Picture 36"/>
          <p:cNvPicPr>
            <a:picLocks noChangeAspect="1"/>
          </p:cNvPicPr>
          <p:nvPr/>
        </p:nvPicPr>
        <p:blipFill>
          <a:blip r:embed="rId5"/>
          <a:stretch>
            <a:fillRect/>
          </a:stretch>
        </p:blipFill>
        <p:spPr>
          <a:xfrm>
            <a:off x="7603320" y="3855072"/>
            <a:ext cx="2469250" cy="1870018"/>
          </a:xfrm>
          <a:prstGeom prst="rect">
            <a:avLst/>
          </a:prstGeom>
        </p:spPr>
      </p:pic>
      <p:sp>
        <p:nvSpPr>
          <p:cNvPr id="43" name="Rectangle 42"/>
          <p:cNvSpPr/>
          <p:nvPr/>
        </p:nvSpPr>
        <p:spPr>
          <a:xfrm>
            <a:off x="6430283" y="348250"/>
            <a:ext cx="4355680" cy="400110"/>
          </a:xfrm>
          <a:prstGeom prst="rect">
            <a:avLst/>
          </a:prstGeom>
        </p:spPr>
        <p:txBody>
          <a:bodyPr wrap="none">
            <a:spAutoFit/>
          </a:bodyPr>
          <a:lstStyle/>
          <a:p>
            <a:r>
              <a:rPr lang="en-US" sz="2000" b="1" u="sng" dirty="0">
                <a:solidFill>
                  <a:srgbClr val="000000"/>
                </a:solidFill>
                <a:latin typeface="Arial" charset="0"/>
                <a:ea typeface="Arial" charset="0"/>
                <a:cs typeface="Arial" charset="0"/>
              </a:rPr>
              <a:t>Community system of water users</a:t>
            </a:r>
            <a:endParaRPr lang="en-US" sz="2000" u="sng" dirty="0">
              <a:latin typeface="Arial" charset="0"/>
              <a:ea typeface="Arial" charset="0"/>
              <a:cs typeface="Arial" charset="0"/>
            </a:endParaRPr>
          </a:p>
        </p:txBody>
      </p:sp>
      <p:sp>
        <p:nvSpPr>
          <p:cNvPr id="44" name="Rectangle 43"/>
          <p:cNvSpPr/>
          <p:nvPr/>
        </p:nvSpPr>
        <p:spPr>
          <a:xfrm>
            <a:off x="1539431" y="342528"/>
            <a:ext cx="4342856" cy="400110"/>
          </a:xfrm>
          <a:prstGeom prst="rect">
            <a:avLst/>
          </a:prstGeom>
        </p:spPr>
        <p:txBody>
          <a:bodyPr wrap="none">
            <a:spAutoFit/>
          </a:bodyPr>
          <a:lstStyle/>
          <a:p>
            <a:r>
              <a:rPr lang="en-US" sz="2000" b="1" u="sng" dirty="0" err="1">
                <a:solidFill>
                  <a:srgbClr val="000000"/>
                </a:solidFill>
                <a:latin typeface="Arial" charset="0"/>
                <a:ea typeface="Arial" charset="0"/>
                <a:cs typeface="Arial" charset="0"/>
              </a:rPr>
              <a:t>Sensored</a:t>
            </a:r>
            <a:r>
              <a:rPr lang="en-US" sz="2000" b="1" u="sng" dirty="0">
                <a:solidFill>
                  <a:srgbClr val="000000"/>
                </a:solidFill>
                <a:latin typeface="Arial" charset="0"/>
                <a:ea typeface="Arial" charset="0"/>
                <a:cs typeface="Arial" charset="0"/>
              </a:rPr>
              <a:t> drinking water reservoir</a:t>
            </a:r>
            <a:endParaRPr lang="en-US" sz="2000" u="sng" dirty="0">
              <a:latin typeface="Arial" charset="0"/>
              <a:ea typeface="Arial" charset="0"/>
              <a:cs typeface="Arial" charset="0"/>
            </a:endParaRPr>
          </a:p>
        </p:txBody>
      </p:sp>
      <p:cxnSp>
        <p:nvCxnSpPr>
          <p:cNvPr id="45" name="Straight Arrow Connector 44"/>
          <p:cNvCxnSpPr/>
          <p:nvPr/>
        </p:nvCxnSpPr>
        <p:spPr>
          <a:xfrm flipH="1">
            <a:off x="3535488" y="2719999"/>
            <a:ext cx="17409" cy="1424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910620" y="4952010"/>
            <a:ext cx="2487088" cy="1187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374574" y="2433996"/>
            <a:ext cx="7962" cy="166048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8026739" y="2376697"/>
            <a:ext cx="22484" cy="17058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108711" y="1723227"/>
            <a:ext cx="2037549" cy="356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4700231" y="2532474"/>
            <a:ext cx="2634635" cy="166167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414027" y="2925631"/>
            <a:ext cx="2242922" cy="923330"/>
          </a:xfrm>
          <a:prstGeom prst="rect">
            <a:avLst/>
          </a:prstGeom>
          <a:solidFill>
            <a:schemeClr val="bg1"/>
          </a:solidFill>
        </p:spPr>
        <p:txBody>
          <a:bodyPr wrap="none" rtlCol="0">
            <a:spAutoFit/>
          </a:bodyPr>
          <a:lstStyle/>
          <a:p>
            <a:pPr algn="ctr"/>
            <a:r>
              <a:rPr lang="en-US" sz="1350" b="1" dirty="0">
                <a:latin typeface="Arial" charset="0"/>
                <a:ea typeface="Arial" charset="0"/>
                <a:cs typeface="Arial" charset="0"/>
              </a:rPr>
              <a:t>Novel sensor technology</a:t>
            </a:r>
          </a:p>
          <a:p>
            <a:pPr algn="ctr"/>
            <a:r>
              <a:rPr lang="en-US" sz="1350" b="1" dirty="0">
                <a:latin typeface="Arial" charset="0"/>
                <a:ea typeface="Arial" charset="0"/>
                <a:cs typeface="Arial" charset="0"/>
              </a:rPr>
              <a:t>and secure data </a:t>
            </a:r>
          </a:p>
          <a:p>
            <a:pPr algn="ctr"/>
            <a:r>
              <a:rPr lang="en-US" sz="1350" b="1" dirty="0">
                <a:latin typeface="Arial" charset="0"/>
                <a:ea typeface="Arial" charset="0"/>
                <a:cs typeface="Arial" charset="0"/>
              </a:rPr>
              <a:t>transfer and processing </a:t>
            </a:r>
          </a:p>
          <a:p>
            <a:pPr algn="ctr"/>
            <a:r>
              <a:rPr lang="en-US" sz="1350" b="1" dirty="0">
                <a:latin typeface="Arial" charset="0"/>
                <a:ea typeface="Arial" charset="0"/>
                <a:cs typeface="Arial" charset="0"/>
              </a:rPr>
              <a:t>in the cloud</a:t>
            </a:r>
          </a:p>
        </p:txBody>
      </p:sp>
      <p:sp>
        <p:nvSpPr>
          <p:cNvPr id="52" name="TextBox 51"/>
          <p:cNvSpPr txBox="1"/>
          <p:nvPr/>
        </p:nvSpPr>
        <p:spPr>
          <a:xfrm>
            <a:off x="5421671" y="2549453"/>
            <a:ext cx="1317774" cy="1546577"/>
          </a:xfrm>
          <a:prstGeom prst="rect">
            <a:avLst/>
          </a:prstGeom>
          <a:solidFill>
            <a:schemeClr val="bg1"/>
          </a:solidFill>
        </p:spPr>
        <p:txBody>
          <a:bodyPr wrap="square" rtlCol="0">
            <a:spAutoFit/>
          </a:bodyPr>
          <a:lstStyle/>
          <a:p>
            <a:pPr algn="ctr"/>
            <a:r>
              <a:rPr lang="en-US" sz="1350" b="1" dirty="0">
                <a:latin typeface="Arial" charset="0"/>
                <a:ea typeface="Arial" charset="0"/>
                <a:cs typeface="Arial" charset="0"/>
              </a:rPr>
              <a:t>Using forecasts to  improve </a:t>
            </a:r>
            <a:r>
              <a:rPr lang="en-US" sz="1350" b="1">
                <a:latin typeface="Arial" charset="0"/>
                <a:ea typeface="Arial" charset="0"/>
                <a:cs typeface="Arial" charset="0"/>
              </a:rPr>
              <a:t>reservoir management and water quality</a:t>
            </a:r>
            <a:endParaRPr lang="en-US" sz="1350" b="1" dirty="0">
              <a:latin typeface="Arial" charset="0"/>
              <a:ea typeface="Arial" charset="0"/>
              <a:cs typeface="Arial" charset="0"/>
            </a:endParaRPr>
          </a:p>
        </p:txBody>
      </p:sp>
      <p:sp>
        <p:nvSpPr>
          <p:cNvPr id="53" name="TextBox 52"/>
          <p:cNvSpPr txBox="1"/>
          <p:nvPr/>
        </p:nvSpPr>
        <p:spPr>
          <a:xfrm>
            <a:off x="8635731" y="2654555"/>
            <a:ext cx="1532863" cy="1131079"/>
          </a:xfrm>
          <a:prstGeom prst="rect">
            <a:avLst/>
          </a:prstGeom>
          <a:solidFill>
            <a:schemeClr val="bg1"/>
          </a:solidFill>
        </p:spPr>
        <p:txBody>
          <a:bodyPr wrap="square" rtlCol="0">
            <a:spAutoFit/>
          </a:bodyPr>
          <a:lstStyle/>
          <a:p>
            <a:pPr algn="ctr"/>
            <a:r>
              <a:rPr lang="en-US" sz="1350" b="1" dirty="0">
                <a:latin typeface="Arial" charset="0"/>
                <a:ea typeface="Arial" charset="0"/>
                <a:cs typeface="Arial" charset="0"/>
              </a:rPr>
              <a:t>Evaluating how technology changes social trust in water utilities</a:t>
            </a:r>
          </a:p>
        </p:txBody>
      </p:sp>
      <p:sp>
        <p:nvSpPr>
          <p:cNvPr id="54" name="TextBox 53"/>
          <p:cNvSpPr txBox="1"/>
          <p:nvPr/>
        </p:nvSpPr>
        <p:spPr>
          <a:xfrm>
            <a:off x="5500315" y="1326635"/>
            <a:ext cx="1185713" cy="923330"/>
          </a:xfrm>
          <a:prstGeom prst="rect">
            <a:avLst/>
          </a:prstGeom>
          <a:solidFill>
            <a:schemeClr val="bg1"/>
          </a:solidFill>
        </p:spPr>
        <p:txBody>
          <a:bodyPr wrap="square" rtlCol="0">
            <a:spAutoFit/>
          </a:bodyPr>
          <a:lstStyle/>
          <a:p>
            <a:pPr algn="ctr"/>
            <a:r>
              <a:rPr lang="en-US" sz="1350" b="1" dirty="0">
                <a:latin typeface="Arial" charset="0"/>
                <a:ea typeface="Arial" charset="0"/>
                <a:cs typeface="Arial" charset="0"/>
              </a:rPr>
              <a:t>Building resilience in the water supply</a:t>
            </a:r>
          </a:p>
        </p:txBody>
      </p:sp>
      <p:sp>
        <p:nvSpPr>
          <p:cNvPr id="55" name="TextBox 54"/>
          <p:cNvSpPr txBox="1"/>
          <p:nvPr/>
        </p:nvSpPr>
        <p:spPr>
          <a:xfrm>
            <a:off x="7397709" y="2653557"/>
            <a:ext cx="1303031" cy="1131079"/>
          </a:xfrm>
          <a:prstGeom prst="rect">
            <a:avLst/>
          </a:prstGeom>
          <a:solidFill>
            <a:schemeClr val="bg1"/>
          </a:solidFill>
        </p:spPr>
        <p:txBody>
          <a:bodyPr wrap="square" rtlCol="0">
            <a:spAutoFit/>
          </a:bodyPr>
          <a:lstStyle/>
          <a:p>
            <a:pPr algn="ctr"/>
            <a:r>
              <a:rPr lang="en-US" sz="1350" b="1" dirty="0">
                <a:latin typeface="Arial" charset="0"/>
                <a:ea typeface="Arial" charset="0"/>
                <a:cs typeface="Arial" charset="0"/>
              </a:rPr>
              <a:t>Educating the public on smart and connected technology</a:t>
            </a:r>
          </a:p>
        </p:txBody>
      </p:sp>
      <p:sp>
        <p:nvSpPr>
          <p:cNvPr id="56" name="TextBox 55"/>
          <p:cNvSpPr txBox="1"/>
          <p:nvPr/>
        </p:nvSpPr>
        <p:spPr>
          <a:xfrm>
            <a:off x="5371553" y="4235523"/>
            <a:ext cx="1565221" cy="1338828"/>
          </a:xfrm>
          <a:prstGeom prst="rect">
            <a:avLst/>
          </a:prstGeom>
          <a:solidFill>
            <a:schemeClr val="bg1"/>
          </a:solidFill>
        </p:spPr>
        <p:txBody>
          <a:bodyPr wrap="square" rtlCol="0">
            <a:spAutoFit/>
          </a:bodyPr>
          <a:lstStyle/>
          <a:p>
            <a:pPr lvl="0" algn="ctr"/>
            <a:r>
              <a:rPr lang="en-US" sz="1350" b="1" dirty="0">
                <a:solidFill>
                  <a:prstClr val="black"/>
                </a:solidFill>
                <a:latin typeface="Arial" charset="0"/>
                <a:ea typeface="Arial" charset="0"/>
                <a:cs typeface="Arial" charset="0"/>
              </a:rPr>
              <a:t>Creating real-time water quality forecasts for human-in-the-loop decision-making</a:t>
            </a:r>
          </a:p>
        </p:txBody>
      </p:sp>
      <p:pic>
        <p:nvPicPr>
          <p:cNvPr id="57" name="Picture 56"/>
          <p:cNvPicPr>
            <a:picLocks noChangeAspect="1"/>
          </p:cNvPicPr>
          <p:nvPr/>
        </p:nvPicPr>
        <p:blipFill rotWithShape="1">
          <a:blip r:embed="rId6">
            <a:extLst>
              <a:ext uri="{28A0092B-C50C-407E-A947-70E740481C1C}">
                <a14:useLocalDpi xmlns:a14="http://schemas.microsoft.com/office/drawing/2010/main" val="0"/>
              </a:ext>
            </a:extLst>
          </a:blip>
          <a:srcRect l="3991" t="6920" r="6335" b="10501"/>
          <a:stretch/>
        </p:blipFill>
        <p:spPr>
          <a:xfrm>
            <a:off x="2313174" y="4235523"/>
            <a:ext cx="2372505" cy="1285026"/>
          </a:xfrm>
          <a:prstGeom prst="rect">
            <a:avLst/>
          </a:prstGeom>
        </p:spPr>
      </p:pic>
      <p:grpSp>
        <p:nvGrpSpPr>
          <p:cNvPr id="7" name="Group 6"/>
          <p:cNvGrpSpPr/>
          <p:nvPr/>
        </p:nvGrpSpPr>
        <p:grpSpPr>
          <a:xfrm>
            <a:off x="2070167" y="902898"/>
            <a:ext cx="2817708" cy="1629575"/>
            <a:chOff x="476009" y="1124845"/>
            <a:chExt cx="2817708" cy="1629575"/>
          </a:xfrm>
        </p:grpSpPr>
        <p:grpSp>
          <p:nvGrpSpPr>
            <p:cNvPr id="6" name="Group 5"/>
            <p:cNvGrpSpPr/>
            <p:nvPr/>
          </p:nvGrpSpPr>
          <p:grpSpPr>
            <a:xfrm>
              <a:off x="476009" y="1124845"/>
              <a:ext cx="2817708" cy="1629575"/>
              <a:chOff x="476009" y="1124845"/>
              <a:chExt cx="2817708" cy="1629575"/>
            </a:xfrm>
          </p:grpSpPr>
          <p:pic>
            <p:nvPicPr>
              <p:cNvPr id="36" name="Picture 35"/>
              <p:cNvPicPr>
                <a:picLocks noChangeAspect="1"/>
              </p:cNvPicPr>
              <p:nvPr/>
            </p:nvPicPr>
            <p:blipFill>
              <a:blip r:embed="rId7"/>
              <a:stretch>
                <a:fillRect/>
              </a:stretch>
            </p:blipFill>
            <p:spPr>
              <a:xfrm>
                <a:off x="476009" y="1124845"/>
                <a:ext cx="2817708" cy="1629575"/>
              </a:xfrm>
              <a:prstGeom prst="rect">
                <a:avLst/>
              </a:prstGeom>
            </p:spPr>
          </p:pic>
          <p:sp>
            <p:nvSpPr>
              <p:cNvPr id="58" name="Rectangle 57"/>
              <p:cNvSpPr/>
              <p:nvPr/>
            </p:nvSpPr>
            <p:spPr>
              <a:xfrm>
                <a:off x="735962" y="2564131"/>
                <a:ext cx="749008" cy="15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9" name="Rectangle 58"/>
            <p:cNvSpPr/>
            <p:nvPr/>
          </p:nvSpPr>
          <p:spPr>
            <a:xfrm>
              <a:off x="2955823" y="2315493"/>
              <a:ext cx="337894" cy="376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331" y="6000643"/>
            <a:ext cx="2999565" cy="829163"/>
          </a:xfrm>
          <a:prstGeom prst="rect">
            <a:avLst/>
          </a:prstGeom>
        </p:spPr>
      </p:pic>
      <p:pic>
        <p:nvPicPr>
          <p:cNvPr id="3" name="Picture 2"/>
          <p:cNvPicPr>
            <a:picLocks noChangeAspect="1"/>
          </p:cNvPicPr>
          <p:nvPr/>
        </p:nvPicPr>
        <p:blipFill>
          <a:blip r:embed="rId9"/>
          <a:stretch>
            <a:fillRect/>
          </a:stretch>
        </p:blipFill>
        <p:spPr>
          <a:xfrm>
            <a:off x="7334866" y="6085487"/>
            <a:ext cx="4273073" cy="712179"/>
          </a:xfrm>
          <a:prstGeom prst="rect">
            <a:avLst/>
          </a:prstGeom>
        </p:spPr>
      </p:pic>
      <p:pic>
        <p:nvPicPr>
          <p:cNvPr id="13" name="Picture 12"/>
          <p:cNvPicPr>
            <a:picLocks noChangeAspect="1"/>
          </p:cNvPicPr>
          <p:nvPr/>
        </p:nvPicPr>
        <p:blipFill>
          <a:blip r:embed="rId10"/>
          <a:stretch>
            <a:fillRect/>
          </a:stretch>
        </p:blipFill>
        <p:spPr>
          <a:xfrm>
            <a:off x="8090957" y="1148970"/>
            <a:ext cx="2569406" cy="1241246"/>
          </a:xfrm>
          <a:prstGeom prst="rect">
            <a:avLst/>
          </a:prstGeom>
        </p:spPr>
      </p:pic>
      <p:pic>
        <p:nvPicPr>
          <p:cNvPr id="39" name="Picture 38"/>
          <p:cNvPicPr>
            <a:picLocks noChangeAspect="1"/>
          </p:cNvPicPr>
          <p:nvPr/>
        </p:nvPicPr>
        <p:blipFill rotWithShape="1">
          <a:blip r:embed="rId11"/>
          <a:srcRect t="14488" b="11656"/>
          <a:stretch/>
        </p:blipFill>
        <p:spPr>
          <a:xfrm>
            <a:off x="7242750" y="812948"/>
            <a:ext cx="2208348" cy="815499"/>
          </a:xfrm>
          <a:prstGeom prst="rect">
            <a:avLst/>
          </a:prstGeom>
        </p:spPr>
      </p:pic>
      <p:pic>
        <p:nvPicPr>
          <p:cNvPr id="62" name="Picture 61"/>
          <p:cNvPicPr>
            <a:picLocks noChangeAspect="1"/>
          </p:cNvPicPr>
          <p:nvPr/>
        </p:nvPicPr>
        <p:blipFill rotWithShape="1">
          <a:blip r:embed="rId10"/>
          <a:srcRect l="20332" t="25514" r="57938" b="37016"/>
          <a:stretch/>
        </p:blipFill>
        <p:spPr>
          <a:xfrm>
            <a:off x="8627512" y="1458468"/>
            <a:ext cx="558339" cy="465099"/>
          </a:xfrm>
          <a:prstGeom prst="rect">
            <a:avLst/>
          </a:prstGeom>
        </p:spPr>
      </p:pic>
      <p:pic>
        <p:nvPicPr>
          <p:cNvPr id="17" name="Picture 16"/>
          <p:cNvPicPr>
            <a:picLocks noChangeAspect="1"/>
          </p:cNvPicPr>
          <p:nvPr/>
        </p:nvPicPr>
        <p:blipFill rotWithShape="1">
          <a:blip r:embed="rId12"/>
          <a:srcRect t="12172" b="21831"/>
          <a:stretch/>
        </p:blipFill>
        <p:spPr>
          <a:xfrm>
            <a:off x="4807984" y="5978265"/>
            <a:ext cx="1271238" cy="838989"/>
          </a:xfrm>
          <a:prstGeom prst="rect">
            <a:avLst/>
          </a:prstGeom>
        </p:spPr>
      </p:pic>
      <p:sp>
        <p:nvSpPr>
          <p:cNvPr id="42" name="Rectangle 41"/>
          <p:cNvSpPr/>
          <p:nvPr/>
        </p:nvSpPr>
        <p:spPr>
          <a:xfrm>
            <a:off x="6727360" y="5657489"/>
            <a:ext cx="4245201" cy="400110"/>
          </a:xfrm>
          <a:prstGeom prst="rect">
            <a:avLst/>
          </a:prstGeom>
        </p:spPr>
        <p:txBody>
          <a:bodyPr wrap="none">
            <a:spAutoFit/>
          </a:bodyPr>
          <a:lstStyle/>
          <a:p>
            <a:r>
              <a:rPr lang="en-US" sz="2000" b="1" u="sng" dirty="0">
                <a:solidFill>
                  <a:srgbClr val="000000"/>
                </a:solidFill>
                <a:latin typeface="Arial" charset="0"/>
                <a:ea typeface="Arial" charset="0"/>
                <a:cs typeface="Arial" charset="0"/>
              </a:rPr>
              <a:t>Water utility management system</a:t>
            </a:r>
            <a:endParaRPr lang="en-US" sz="2000" u="sng" dirty="0">
              <a:latin typeface="Arial" charset="0"/>
              <a:ea typeface="Arial" charset="0"/>
              <a:cs typeface="Arial" charset="0"/>
            </a:endParaRPr>
          </a:p>
        </p:txBody>
      </p:sp>
      <p:sp>
        <p:nvSpPr>
          <p:cNvPr id="41" name="Rectangle 40"/>
          <p:cNvSpPr/>
          <p:nvPr/>
        </p:nvSpPr>
        <p:spPr>
          <a:xfrm>
            <a:off x="888253" y="5626711"/>
            <a:ext cx="5542030" cy="400110"/>
          </a:xfrm>
          <a:prstGeom prst="rect">
            <a:avLst/>
          </a:prstGeom>
        </p:spPr>
        <p:txBody>
          <a:bodyPr wrap="none">
            <a:spAutoFit/>
          </a:bodyPr>
          <a:lstStyle/>
          <a:p>
            <a:r>
              <a:rPr lang="en-US" sz="2000" b="1" u="sng" dirty="0">
                <a:solidFill>
                  <a:srgbClr val="000000"/>
                </a:solidFill>
                <a:latin typeface="Arial" charset="0"/>
                <a:ea typeface="Arial" charset="0"/>
                <a:cs typeface="Arial" charset="0"/>
              </a:rPr>
              <a:t>Water quality model and forecasting system</a:t>
            </a:r>
            <a:endParaRPr lang="en-US" sz="2000" u="sng" dirty="0">
              <a:latin typeface="Arial" charset="0"/>
              <a:ea typeface="Arial" charset="0"/>
              <a:cs typeface="Arial" charset="0"/>
            </a:endParaRPr>
          </a:p>
        </p:txBody>
      </p:sp>
    </p:spTree>
    <p:extLst>
      <p:ext uri="{BB962C8B-B14F-4D97-AF65-F5344CB8AC3E}">
        <p14:creationId xmlns:p14="http://schemas.microsoft.com/office/powerpoint/2010/main" val="207381896"/>
      </p:ext>
    </p:extLst>
  </p:cSld>
  <p:clrMapOvr>
    <a:masterClrMapping/>
  </p:clrMapOvr>
  <mc:AlternateContent xmlns:mc="http://schemas.openxmlformats.org/markup-compatibility/2006" xmlns:p14="http://schemas.microsoft.com/office/powerpoint/2010/main">
    <mc:Choice Requires="p14">
      <p:transition p14:dur="300" advTm="100000"/>
    </mc:Choice>
    <mc:Fallback xmlns="">
      <p:transition advTm="10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ullSizeRender.jpg"/>
          <p:cNvPicPr>
            <a:picLocks noChangeAspect="1"/>
          </p:cNvPicPr>
          <p:nvPr/>
        </p:nvPicPr>
        <p:blipFill rotWithShape="1">
          <a:blip r:embed="rId3">
            <a:alphaModFix amt="50000"/>
            <a:extLst>
              <a:ext uri="{BEBA8EAE-BF5A-486C-A8C5-ECC9F3942E4B}">
                <a14:imgProps xmlns:a14="http://schemas.microsoft.com/office/drawing/2010/main">
                  <a14:imgLayer r:embed="rId4">
                    <a14:imgEffect>
                      <a14:backgroundRemoval t="8824" b="79126" l="0" r="100000"/>
                    </a14:imgEffect>
                  </a14:imgLayer>
                </a14:imgProps>
              </a:ext>
              <a:ext uri="{28A0092B-C50C-407E-A947-70E740481C1C}">
                <a14:useLocalDpi xmlns:a14="http://schemas.microsoft.com/office/drawing/2010/main" val="0"/>
              </a:ext>
            </a:extLst>
          </a:blip>
          <a:srcRect t="23146" b="26986"/>
          <a:stretch/>
        </p:blipFill>
        <p:spPr>
          <a:xfrm>
            <a:off x="0" y="1"/>
            <a:ext cx="12192000" cy="3419981"/>
          </a:xfrm>
          <a:prstGeom prst="rect">
            <a:avLst/>
          </a:prstGeom>
        </p:spPr>
      </p:pic>
      <p:sp>
        <p:nvSpPr>
          <p:cNvPr id="2" name="TextBox 1"/>
          <p:cNvSpPr txBox="1"/>
          <p:nvPr/>
        </p:nvSpPr>
        <p:spPr>
          <a:xfrm>
            <a:off x="1133341" y="1269644"/>
            <a:ext cx="6014711" cy="5416868"/>
          </a:xfrm>
          <a:prstGeom prst="rect">
            <a:avLst/>
          </a:prstGeom>
          <a:noFill/>
        </p:spPr>
        <p:txBody>
          <a:bodyPr wrap="square" rtlCol="0">
            <a:spAutoFit/>
          </a:bodyPr>
          <a:lstStyle/>
          <a:p>
            <a:pPr marL="285750" indent="-285750">
              <a:spcAft>
                <a:spcPts val="1800"/>
              </a:spcAft>
              <a:buFont typeface="Arial" charset="0"/>
              <a:buChar char="•"/>
            </a:pPr>
            <a:r>
              <a:rPr lang="en-US" sz="2500" dirty="0">
                <a:latin typeface="Arial" charset="0"/>
                <a:ea typeface="Arial" charset="0"/>
                <a:cs typeface="Arial" charset="0"/>
              </a:rPr>
              <a:t>Kick-off meeting in August 2017 to launch project for January 2018 start</a:t>
            </a:r>
          </a:p>
          <a:p>
            <a:pPr marL="285750" indent="-285750">
              <a:spcAft>
                <a:spcPts val="1800"/>
              </a:spcAft>
              <a:buFont typeface="Arial" charset="0"/>
              <a:buChar char="•"/>
            </a:pPr>
            <a:r>
              <a:rPr lang="en-US" sz="2500" dirty="0">
                <a:latin typeface="Arial" charset="0"/>
                <a:ea typeface="Arial" charset="0"/>
                <a:cs typeface="Arial" charset="0"/>
              </a:rPr>
              <a:t>Water quality sensor and wireless sensor gateway development, testing, and deployment</a:t>
            </a:r>
          </a:p>
          <a:p>
            <a:pPr marL="285750" indent="-285750">
              <a:spcAft>
                <a:spcPts val="1800"/>
              </a:spcAft>
              <a:buFont typeface="Arial" charset="0"/>
              <a:buChar char="•"/>
            </a:pPr>
            <a:r>
              <a:rPr lang="en-US" sz="2500" dirty="0">
                <a:latin typeface="Arial" charset="0"/>
                <a:ea typeface="Arial" charset="0"/>
                <a:cs typeface="Arial" charset="0"/>
              </a:rPr>
              <a:t>Created model forecasting framework and code base</a:t>
            </a:r>
          </a:p>
          <a:p>
            <a:pPr marL="285750" indent="-285750">
              <a:spcAft>
                <a:spcPts val="1800"/>
              </a:spcAft>
              <a:buFont typeface="Arial" charset="0"/>
              <a:buChar char="•"/>
            </a:pPr>
            <a:r>
              <a:rPr lang="en-US" sz="2500" dirty="0">
                <a:latin typeface="Arial" charset="0"/>
                <a:ea typeface="Arial" charset="0"/>
                <a:cs typeface="Arial" charset="0"/>
              </a:rPr>
              <a:t>Hosted meetings with water utility to set up plan for manager interviews and surveys of Roanoke residents this year</a:t>
            </a:r>
          </a:p>
          <a:p>
            <a:pPr marL="285750" indent="-285750">
              <a:buFont typeface="Arial" charset="0"/>
              <a:buChar char="•"/>
            </a:pPr>
            <a:endParaRPr lang="en-US" dirty="0">
              <a:latin typeface="Arial" charset="0"/>
              <a:ea typeface="Arial" charset="0"/>
              <a:cs typeface="Arial" charset="0"/>
            </a:endParaRPr>
          </a:p>
          <a:p>
            <a:pPr marL="285750" indent="-285750">
              <a:buFont typeface="Arial" charset="0"/>
              <a:buChar char="•"/>
            </a:pPr>
            <a:endParaRPr lang="en-US" dirty="0">
              <a:latin typeface="Arial" charset="0"/>
              <a:ea typeface="Arial" charset="0"/>
              <a:cs typeface="Arial" charset="0"/>
            </a:endParaRPr>
          </a:p>
        </p:txBody>
      </p:sp>
      <p:sp>
        <p:nvSpPr>
          <p:cNvPr id="8" name="Title 8"/>
          <p:cNvSpPr>
            <a:spLocks noGrp="1"/>
          </p:cNvSpPr>
          <p:nvPr>
            <p:ph type="title" idx="4294967295"/>
          </p:nvPr>
        </p:nvSpPr>
        <p:spPr>
          <a:xfrm>
            <a:off x="1065860" y="434336"/>
            <a:ext cx="8018153" cy="762000"/>
          </a:xfrm>
        </p:spPr>
        <p:txBody>
          <a:bodyPr>
            <a:noAutofit/>
          </a:bodyPr>
          <a:lstStyle/>
          <a:p>
            <a:pPr algn="l">
              <a:lnSpc>
                <a:spcPct val="100000"/>
              </a:lnSpc>
            </a:pPr>
            <a:r>
              <a:rPr lang="en-US" sz="4000" b="1" dirty="0">
                <a:latin typeface="Arial" charset="0"/>
                <a:ea typeface="Arial" charset="0"/>
                <a:cs typeface="Arial" charset="0"/>
              </a:rPr>
              <a:t>Project Status</a:t>
            </a:r>
          </a:p>
        </p:txBody>
      </p:sp>
      <p:pic>
        <p:nvPicPr>
          <p:cNvPr id="3" name="Picture 2"/>
          <p:cNvPicPr>
            <a:picLocks noChangeAspect="1"/>
          </p:cNvPicPr>
          <p:nvPr/>
        </p:nvPicPr>
        <p:blipFill>
          <a:blip r:embed="rId5"/>
          <a:stretch>
            <a:fillRect/>
          </a:stretch>
        </p:blipFill>
        <p:spPr>
          <a:xfrm>
            <a:off x="7595733" y="1856590"/>
            <a:ext cx="2880852" cy="2160639"/>
          </a:xfrm>
          <a:prstGeom prst="rect">
            <a:avLst/>
          </a:prstGeom>
          <a:ln>
            <a:solidFill>
              <a:schemeClr val="tx1"/>
            </a:solidFill>
          </a:ln>
        </p:spPr>
      </p:pic>
      <p:pic>
        <p:nvPicPr>
          <p:cNvPr id="4" name="Picture 3"/>
          <p:cNvPicPr>
            <a:picLocks noChangeAspect="1"/>
          </p:cNvPicPr>
          <p:nvPr/>
        </p:nvPicPr>
        <p:blipFill rotWithShape="1">
          <a:blip r:embed="rId6"/>
          <a:srcRect t="20590"/>
          <a:stretch/>
        </p:blipFill>
        <p:spPr>
          <a:xfrm>
            <a:off x="7595733" y="123162"/>
            <a:ext cx="2880852" cy="1715778"/>
          </a:xfrm>
          <a:prstGeom prst="rect">
            <a:avLst/>
          </a:prstGeom>
          <a:ln>
            <a:solidFill>
              <a:schemeClr val="tx1"/>
            </a:solidFill>
          </a:ln>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3402" b="2327"/>
          <a:stretch/>
        </p:blipFill>
        <p:spPr>
          <a:xfrm>
            <a:off x="7595733" y="4026823"/>
            <a:ext cx="2880852" cy="2529425"/>
          </a:xfrm>
          <a:prstGeom prst="rect">
            <a:avLst/>
          </a:prstGeom>
          <a:ln>
            <a:solidFill>
              <a:schemeClr val="tx1"/>
            </a:solidFill>
          </a:ln>
        </p:spPr>
      </p:pic>
      <p:grpSp>
        <p:nvGrpSpPr>
          <p:cNvPr id="34" name="Group 33"/>
          <p:cNvGrpSpPr/>
          <p:nvPr/>
        </p:nvGrpSpPr>
        <p:grpSpPr>
          <a:xfrm>
            <a:off x="7531360" y="3988185"/>
            <a:ext cx="2878410" cy="2565375"/>
            <a:chOff x="7531360" y="4289937"/>
            <a:chExt cx="2878410" cy="2565375"/>
          </a:xfrm>
        </p:grpSpPr>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70683" t="12696" r="5410" b="79722"/>
            <a:stretch/>
          </p:blipFill>
          <p:spPr>
            <a:xfrm>
              <a:off x="9108651" y="4559989"/>
              <a:ext cx="1207016" cy="313764"/>
            </a:xfrm>
            <a:prstGeom prst="rect">
              <a:avLst/>
            </a:prstGeom>
            <a:ln>
              <a:solidFill>
                <a:schemeClr val="tx1"/>
              </a:solidFill>
            </a:ln>
          </p:spPr>
        </p:pic>
        <p:sp>
          <p:nvSpPr>
            <p:cNvPr id="16" name="Rectangle 15"/>
            <p:cNvSpPr/>
            <p:nvPr/>
          </p:nvSpPr>
          <p:spPr>
            <a:xfrm>
              <a:off x="8680361" y="4370222"/>
              <a:ext cx="1000305" cy="99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924574" y="4289937"/>
              <a:ext cx="2447668" cy="307777"/>
            </a:xfrm>
            <a:prstGeom prst="rect">
              <a:avLst/>
            </a:prstGeom>
            <a:noFill/>
          </p:spPr>
          <p:txBody>
            <a:bodyPr wrap="square" rtlCol="0">
              <a:spAutoFit/>
            </a:bodyPr>
            <a:lstStyle/>
            <a:p>
              <a:r>
                <a:rPr lang="en-US" sz="1400" dirty="0">
                  <a:latin typeface="Arial" charset="0"/>
                  <a:ea typeface="Arial" charset="0"/>
                  <a:cs typeface="Arial" charset="0"/>
                </a:rPr>
                <a:t>Surface water temperature</a:t>
              </a:r>
            </a:p>
          </p:txBody>
        </p:sp>
        <p:sp>
          <p:nvSpPr>
            <p:cNvPr id="17" name="Rectangle 16"/>
            <p:cNvSpPr/>
            <p:nvPr/>
          </p:nvSpPr>
          <p:spPr>
            <a:xfrm>
              <a:off x="7891806" y="4554215"/>
              <a:ext cx="2427197" cy="197002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734224" y="4497289"/>
              <a:ext cx="104343" cy="20269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611725" y="4695383"/>
              <a:ext cx="104343" cy="20269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759186" y="6614247"/>
              <a:ext cx="2500015" cy="2208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616284" y="4503862"/>
              <a:ext cx="338862" cy="246221"/>
            </a:xfrm>
            <a:prstGeom prst="rect">
              <a:avLst/>
            </a:prstGeom>
            <a:noFill/>
          </p:spPr>
          <p:txBody>
            <a:bodyPr wrap="square" rtlCol="0">
              <a:spAutoFit/>
            </a:bodyPr>
            <a:lstStyle/>
            <a:p>
              <a:r>
                <a:rPr lang="en-US" sz="1000" dirty="0">
                  <a:latin typeface="Arial" charset="0"/>
                  <a:ea typeface="Arial" charset="0"/>
                  <a:cs typeface="Arial" charset="0"/>
                </a:rPr>
                <a:t>30</a:t>
              </a:r>
            </a:p>
          </p:txBody>
        </p:sp>
        <p:sp>
          <p:nvSpPr>
            <p:cNvPr id="22" name="TextBox 21"/>
            <p:cNvSpPr txBox="1"/>
            <p:nvPr/>
          </p:nvSpPr>
          <p:spPr>
            <a:xfrm>
              <a:off x="7625428" y="5114085"/>
              <a:ext cx="338862" cy="246221"/>
            </a:xfrm>
            <a:prstGeom prst="rect">
              <a:avLst/>
            </a:prstGeom>
            <a:noFill/>
          </p:spPr>
          <p:txBody>
            <a:bodyPr wrap="square" rtlCol="0">
              <a:spAutoFit/>
            </a:bodyPr>
            <a:lstStyle/>
            <a:p>
              <a:r>
                <a:rPr lang="en-US" sz="1000" dirty="0">
                  <a:latin typeface="Arial" charset="0"/>
                  <a:ea typeface="Arial" charset="0"/>
                  <a:cs typeface="Arial" charset="0"/>
                </a:rPr>
                <a:t>20</a:t>
              </a:r>
            </a:p>
          </p:txBody>
        </p:sp>
        <p:sp>
          <p:nvSpPr>
            <p:cNvPr id="23" name="TextBox 22"/>
            <p:cNvSpPr txBox="1"/>
            <p:nvPr/>
          </p:nvSpPr>
          <p:spPr>
            <a:xfrm>
              <a:off x="7620719" y="5715583"/>
              <a:ext cx="338862" cy="246221"/>
            </a:xfrm>
            <a:prstGeom prst="rect">
              <a:avLst/>
            </a:prstGeom>
            <a:noFill/>
          </p:spPr>
          <p:txBody>
            <a:bodyPr wrap="square" rtlCol="0">
              <a:spAutoFit/>
            </a:bodyPr>
            <a:lstStyle/>
            <a:p>
              <a:r>
                <a:rPr lang="en-US" sz="1000" dirty="0">
                  <a:latin typeface="Arial" charset="0"/>
                  <a:ea typeface="Arial" charset="0"/>
                  <a:cs typeface="Arial" charset="0"/>
                </a:rPr>
                <a:t>1</a:t>
              </a:r>
              <a:r>
                <a:rPr lang="en-US" sz="1000">
                  <a:latin typeface="Arial" charset="0"/>
                  <a:ea typeface="Arial" charset="0"/>
                  <a:cs typeface="Arial" charset="0"/>
                </a:rPr>
                <a:t>0</a:t>
              </a:r>
              <a:endParaRPr lang="en-US" sz="1000" dirty="0">
                <a:latin typeface="Arial" charset="0"/>
                <a:ea typeface="Arial" charset="0"/>
                <a:cs typeface="Arial" charset="0"/>
              </a:endParaRPr>
            </a:p>
          </p:txBody>
        </p:sp>
        <p:sp>
          <p:nvSpPr>
            <p:cNvPr id="24" name="TextBox 23"/>
            <p:cNvSpPr txBox="1"/>
            <p:nvPr/>
          </p:nvSpPr>
          <p:spPr>
            <a:xfrm>
              <a:off x="7684199" y="6325806"/>
              <a:ext cx="338862" cy="246221"/>
            </a:xfrm>
            <a:prstGeom prst="rect">
              <a:avLst/>
            </a:prstGeom>
            <a:noFill/>
          </p:spPr>
          <p:txBody>
            <a:bodyPr wrap="square" rtlCol="0">
              <a:spAutoFit/>
            </a:bodyPr>
            <a:lstStyle/>
            <a:p>
              <a:r>
                <a:rPr lang="en-US" sz="1000" dirty="0">
                  <a:latin typeface="Arial" charset="0"/>
                  <a:ea typeface="Arial" charset="0"/>
                  <a:cs typeface="Arial" charset="0"/>
                </a:rPr>
                <a:t>0</a:t>
              </a:r>
            </a:p>
          </p:txBody>
        </p:sp>
        <p:sp>
          <p:nvSpPr>
            <p:cNvPr id="25" name="TextBox 24"/>
            <p:cNvSpPr txBox="1"/>
            <p:nvPr/>
          </p:nvSpPr>
          <p:spPr>
            <a:xfrm>
              <a:off x="7816387" y="6487554"/>
              <a:ext cx="338862" cy="246221"/>
            </a:xfrm>
            <a:prstGeom prst="rect">
              <a:avLst/>
            </a:prstGeom>
            <a:noFill/>
          </p:spPr>
          <p:txBody>
            <a:bodyPr wrap="square" rtlCol="0">
              <a:spAutoFit/>
            </a:bodyPr>
            <a:lstStyle/>
            <a:p>
              <a:r>
                <a:rPr lang="en-US" sz="1000" dirty="0">
                  <a:latin typeface="Arial" charset="0"/>
                  <a:ea typeface="Arial" charset="0"/>
                  <a:cs typeface="Arial" charset="0"/>
                </a:rPr>
                <a:t>0</a:t>
              </a:r>
            </a:p>
          </p:txBody>
        </p:sp>
        <p:sp>
          <p:nvSpPr>
            <p:cNvPr id="26" name="TextBox 25"/>
            <p:cNvSpPr txBox="1"/>
            <p:nvPr/>
          </p:nvSpPr>
          <p:spPr>
            <a:xfrm>
              <a:off x="8163219" y="6487554"/>
              <a:ext cx="338862" cy="246221"/>
            </a:xfrm>
            <a:prstGeom prst="rect">
              <a:avLst/>
            </a:prstGeom>
            <a:noFill/>
          </p:spPr>
          <p:txBody>
            <a:bodyPr wrap="square" rtlCol="0">
              <a:spAutoFit/>
            </a:bodyPr>
            <a:lstStyle/>
            <a:p>
              <a:r>
                <a:rPr lang="en-US" sz="1000">
                  <a:latin typeface="Arial" charset="0"/>
                  <a:ea typeface="Arial" charset="0"/>
                  <a:cs typeface="Arial" charset="0"/>
                </a:rPr>
                <a:t>10</a:t>
              </a:r>
              <a:endParaRPr lang="en-US" sz="1000" dirty="0">
                <a:latin typeface="Arial" charset="0"/>
                <a:ea typeface="Arial" charset="0"/>
                <a:cs typeface="Arial" charset="0"/>
              </a:endParaRPr>
            </a:p>
          </p:txBody>
        </p:sp>
        <p:sp>
          <p:nvSpPr>
            <p:cNvPr id="27" name="TextBox 26"/>
            <p:cNvSpPr txBox="1"/>
            <p:nvPr/>
          </p:nvSpPr>
          <p:spPr>
            <a:xfrm>
              <a:off x="8533889" y="6487554"/>
              <a:ext cx="338862" cy="246221"/>
            </a:xfrm>
            <a:prstGeom prst="rect">
              <a:avLst/>
            </a:prstGeom>
            <a:noFill/>
          </p:spPr>
          <p:txBody>
            <a:bodyPr wrap="square" rtlCol="0">
              <a:spAutoFit/>
            </a:bodyPr>
            <a:lstStyle/>
            <a:p>
              <a:r>
                <a:rPr lang="en-US" sz="1000">
                  <a:latin typeface="Arial" charset="0"/>
                  <a:ea typeface="Arial" charset="0"/>
                  <a:cs typeface="Arial" charset="0"/>
                </a:rPr>
                <a:t>20</a:t>
              </a:r>
              <a:endParaRPr lang="en-US" sz="1000" dirty="0">
                <a:latin typeface="Arial" charset="0"/>
                <a:ea typeface="Arial" charset="0"/>
                <a:cs typeface="Arial" charset="0"/>
              </a:endParaRPr>
            </a:p>
          </p:txBody>
        </p:sp>
        <p:sp>
          <p:nvSpPr>
            <p:cNvPr id="28" name="TextBox 27"/>
            <p:cNvSpPr txBox="1"/>
            <p:nvPr/>
          </p:nvSpPr>
          <p:spPr>
            <a:xfrm>
              <a:off x="8904559" y="6487554"/>
              <a:ext cx="338862" cy="246221"/>
            </a:xfrm>
            <a:prstGeom prst="rect">
              <a:avLst/>
            </a:prstGeom>
            <a:noFill/>
          </p:spPr>
          <p:txBody>
            <a:bodyPr wrap="square" rtlCol="0">
              <a:spAutoFit/>
            </a:bodyPr>
            <a:lstStyle/>
            <a:p>
              <a:r>
                <a:rPr lang="en-US" sz="1000">
                  <a:latin typeface="Arial" charset="0"/>
                  <a:ea typeface="Arial" charset="0"/>
                  <a:cs typeface="Arial" charset="0"/>
                </a:rPr>
                <a:t>30</a:t>
              </a:r>
              <a:endParaRPr lang="en-US" sz="1000" dirty="0">
                <a:latin typeface="Arial" charset="0"/>
                <a:ea typeface="Arial" charset="0"/>
                <a:cs typeface="Arial" charset="0"/>
              </a:endParaRPr>
            </a:p>
          </p:txBody>
        </p:sp>
        <p:sp>
          <p:nvSpPr>
            <p:cNvPr id="29" name="TextBox 28"/>
            <p:cNvSpPr txBox="1"/>
            <p:nvPr/>
          </p:nvSpPr>
          <p:spPr>
            <a:xfrm>
              <a:off x="9286539" y="6491666"/>
              <a:ext cx="338862" cy="246221"/>
            </a:xfrm>
            <a:prstGeom prst="rect">
              <a:avLst/>
            </a:prstGeom>
            <a:noFill/>
          </p:spPr>
          <p:txBody>
            <a:bodyPr wrap="square" rtlCol="0">
              <a:spAutoFit/>
            </a:bodyPr>
            <a:lstStyle/>
            <a:p>
              <a:r>
                <a:rPr lang="en-US" sz="1000">
                  <a:latin typeface="Arial" charset="0"/>
                  <a:ea typeface="Arial" charset="0"/>
                  <a:cs typeface="Arial" charset="0"/>
                </a:rPr>
                <a:t>40</a:t>
              </a:r>
              <a:endParaRPr lang="en-US" sz="1000" dirty="0">
                <a:latin typeface="Arial" charset="0"/>
                <a:ea typeface="Arial" charset="0"/>
                <a:cs typeface="Arial" charset="0"/>
              </a:endParaRPr>
            </a:p>
          </p:txBody>
        </p:sp>
        <p:sp>
          <p:nvSpPr>
            <p:cNvPr id="30" name="TextBox 29"/>
            <p:cNvSpPr txBox="1"/>
            <p:nvPr/>
          </p:nvSpPr>
          <p:spPr>
            <a:xfrm>
              <a:off x="9652090" y="6492126"/>
              <a:ext cx="338862" cy="246221"/>
            </a:xfrm>
            <a:prstGeom prst="rect">
              <a:avLst/>
            </a:prstGeom>
            <a:noFill/>
          </p:spPr>
          <p:txBody>
            <a:bodyPr wrap="square" rtlCol="0">
              <a:spAutoFit/>
            </a:bodyPr>
            <a:lstStyle/>
            <a:p>
              <a:r>
                <a:rPr lang="en-US" sz="1000" dirty="0">
                  <a:latin typeface="Arial" charset="0"/>
                  <a:ea typeface="Arial" charset="0"/>
                  <a:cs typeface="Arial" charset="0"/>
                </a:rPr>
                <a:t>50</a:t>
              </a:r>
            </a:p>
          </p:txBody>
        </p:sp>
        <p:sp>
          <p:nvSpPr>
            <p:cNvPr id="31" name="TextBox 30"/>
            <p:cNvSpPr txBox="1"/>
            <p:nvPr/>
          </p:nvSpPr>
          <p:spPr>
            <a:xfrm>
              <a:off x="10034070" y="6487554"/>
              <a:ext cx="338862" cy="246221"/>
            </a:xfrm>
            <a:prstGeom prst="rect">
              <a:avLst/>
            </a:prstGeom>
            <a:noFill/>
          </p:spPr>
          <p:txBody>
            <a:bodyPr wrap="square" rtlCol="0">
              <a:spAutoFit/>
            </a:bodyPr>
            <a:lstStyle/>
            <a:p>
              <a:r>
                <a:rPr lang="en-US" sz="1000" dirty="0">
                  <a:latin typeface="Arial" charset="0"/>
                  <a:ea typeface="Arial" charset="0"/>
                  <a:cs typeface="Arial" charset="0"/>
                </a:rPr>
                <a:t>60</a:t>
              </a:r>
            </a:p>
          </p:txBody>
        </p:sp>
        <p:sp>
          <p:nvSpPr>
            <p:cNvPr id="32" name="TextBox 31"/>
            <p:cNvSpPr txBox="1"/>
            <p:nvPr/>
          </p:nvSpPr>
          <p:spPr>
            <a:xfrm rot="16200000">
              <a:off x="6725118" y="5193643"/>
              <a:ext cx="1843315" cy="230832"/>
            </a:xfrm>
            <a:prstGeom prst="rect">
              <a:avLst/>
            </a:prstGeom>
            <a:noFill/>
          </p:spPr>
          <p:txBody>
            <a:bodyPr wrap="square" rtlCol="0">
              <a:spAutoFit/>
            </a:bodyPr>
            <a:lstStyle/>
            <a:p>
              <a:r>
                <a:rPr lang="en-US" sz="900" dirty="0">
                  <a:latin typeface="Arial" charset="0"/>
                  <a:ea typeface="Arial" charset="0"/>
                  <a:cs typeface="Arial" charset="0"/>
                </a:rPr>
                <a:t>Temperature (degrees C)</a:t>
              </a:r>
            </a:p>
          </p:txBody>
        </p:sp>
        <p:sp>
          <p:nvSpPr>
            <p:cNvPr id="33" name="TextBox 32"/>
            <p:cNvSpPr txBox="1"/>
            <p:nvPr/>
          </p:nvSpPr>
          <p:spPr>
            <a:xfrm>
              <a:off x="8566455" y="6624480"/>
              <a:ext cx="1843315" cy="230832"/>
            </a:xfrm>
            <a:prstGeom prst="rect">
              <a:avLst/>
            </a:prstGeom>
            <a:noFill/>
          </p:spPr>
          <p:txBody>
            <a:bodyPr wrap="square" rtlCol="0">
              <a:spAutoFit/>
            </a:bodyPr>
            <a:lstStyle/>
            <a:p>
              <a:r>
                <a:rPr lang="en-US" sz="900" dirty="0">
                  <a:latin typeface="Arial" charset="0"/>
                  <a:ea typeface="Arial" charset="0"/>
                  <a:cs typeface="Arial" charset="0"/>
                </a:rPr>
                <a:t>Time step (days)</a:t>
              </a:r>
            </a:p>
          </p:txBody>
        </p:sp>
      </p:grpSp>
    </p:spTree>
    <p:extLst>
      <p:ext uri="{BB962C8B-B14F-4D97-AF65-F5344CB8AC3E}">
        <p14:creationId xmlns:p14="http://schemas.microsoft.com/office/powerpoint/2010/main" val="1934402019"/>
      </p:ext>
    </p:extLst>
  </p:cSld>
  <p:clrMapOvr>
    <a:masterClrMapping/>
  </p:clrMapOvr>
  <mc:AlternateContent xmlns:mc="http://schemas.openxmlformats.org/markup-compatibility/2006" xmlns:p14="http://schemas.microsoft.com/office/powerpoint/2010/main">
    <mc:Choice Requires="p14">
      <p:transition p14:dur="300" advTm="75000"/>
    </mc:Choice>
    <mc:Fallback xmlns="">
      <p:transition advTm="7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ullSizeRender.jpg"/>
          <p:cNvPicPr>
            <a:picLocks noChangeAspect="1"/>
          </p:cNvPicPr>
          <p:nvPr/>
        </p:nvPicPr>
        <p:blipFill rotWithShape="1">
          <a:blip r:embed="rId3">
            <a:alphaModFix amt="50000"/>
            <a:extLst>
              <a:ext uri="{BEBA8EAE-BF5A-486C-A8C5-ECC9F3942E4B}">
                <a14:imgProps xmlns:a14="http://schemas.microsoft.com/office/drawing/2010/main">
                  <a14:imgLayer r:embed="rId4">
                    <a14:imgEffect>
                      <a14:backgroundRemoval t="8824" b="79126" l="0" r="100000"/>
                    </a14:imgEffect>
                  </a14:imgLayer>
                </a14:imgProps>
              </a:ext>
              <a:ext uri="{28A0092B-C50C-407E-A947-70E740481C1C}">
                <a14:useLocalDpi xmlns:a14="http://schemas.microsoft.com/office/drawing/2010/main" val="0"/>
              </a:ext>
            </a:extLst>
          </a:blip>
          <a:srcRect t="23146" b="26986"/>
          <a:stretch/>
        </p:blipFill>
        <p:spPr>
          <a:xfrm>
            <a:off x="0" y="1"/>
            <a:ext cx="12192000" cy="3419981"/>
          </a:xfrm>
          <a:prstGeom prst="rect">
            <a:avLst/>
          </a:prstGeom>
        </p:spPr>
      </p:pic>
      <p:sp>
        <p:nvSpPr>
          <p:cNvPr id="8" name="Title 8"/>
          <p:cNvSpPr>
            <a:spLocks noGrp="1"/>
          </p:cNvSpPr>
          <p:nvPr>
            <p:ph type="title" idx="4294967295"/>
          </p:nvPr>
        </p:nvSpPr>
        <p:spPr>
          <a:xfrm>
            <a:off x="1030311" y="434336"/>
            <a:ext cx="9058254" cy="762000"/>
          </a:xfrm>
        </p:spPr>
        <p:txBody>
          <a:bodyPr>
            <a:noAutofit/>
          </a:bodyPr>
          <a:lstStyle/>
          <a:p>
            <a:pPr algn="l">
              <a:lnSpc>
                <a:spcPct val="100000"/>
              </a:lnSpc>
            </a:pPr>
            <a:r>
              <a:rPr lang="en-US" sz="4000" b="1" dirty="0">
                <a:latin typeface="Arial" charset="0"/>
                <a:ea typeface="Arial" charset="0"/>
                <a:cs typeface="Arial" charset="0"/>
              </a:rPr>
              <a:t>Next Steps</a:t>
            </a:r>
          </a:p>
        </p:txBody>
      </p:sp>
      <p:sp>
        <p:nvSpPr>
          <p:cNvPr id="2" name="TextBox 1"/>
          <p:cNvSpPr txBox="1"/>
          <p:nvPr/>
        </p:nvSpPr>
        <p:spPr>
          <a:xfrm>
            <a:off x="1133341" y="1257026"/>
            <a:ext cx="6375271" cy="5647700"/>
          </a:xfrm>
          <a:prstGeom prst="rect">
            <a:avLst/>
          </a:prstGeom>
          <a:noFill/>
        </p:spPr>
        <p:txBody>
          <a:bodyPr wrap="square" rtlCol="0">
            <a:spAutoFit/>
          </a:bodyPr>
          <a:lstStyle/>
          <a:p>
            <a:pPr marL="285750" indent="-285750">
              <a:spcAft>
                <a:spcPts val="1800"/>
              </a:spcAft>
              <a:buFont typeface="Arial" charset="0"/>
              <a:buChar char="•"/>
            </a:pPr>
            <a:r>
              <a:rPr lang="en-US" sz="2500" dirty="0">
                <a:latin typeface="Arial" charset="0"/>
                <a:ea typeface="Arial" charset="0"/>
                <a:cs typeface="Arial" charset="0"/>
              </a:rPr>
              <a:t>All-hands team project meeting</a:t>
            </a:r>
          </a:p>
          <a:p>
            <a:pPr marL="285750" indent="-285750">
              <a:spcAft>
                <a:spcPts val="1800"/>
              </a:spcAft>
              <a:buFont typeface="Arial" charset="0"/>
              <a:buChar char="•"/>
            </a:pPr>
            <a:r>
              <a:rPr lang="en-US" sz="2500" dirty="0">
                <a:latin typeface="Arial" charset="0"/>
                <a:ea typeface="Arial" charset="0"/>
                <a:cs typeface="Arial" charset="0"/>
              </a:rPr>
              <a:t>Water quality report survey of Roanoke residents</a:t>
            </a:r>
          </a:p>
          <a:p>
            <a:pPr marL="285750" indent="-285750">
              <a:spcAft>
                <a:spcPts val="1800"/>
              </a:spcAft>
              <a:buFont typeface="Arial" charset="0"/>
              <a:buChar char="•"/>
            </a:pPr>
            <a:r>
              <a:rPr lang="en-US" sz="2500" dirty="0">
                <a:latin typeface="Arial" charset="0"/>
                <a:ea typeface="Arial" charset="0"/>
                <a:cs typeface="Arial" charset="0"/>
              </a:rPr>
              <a:t>Deploy sensors and connect data wirelessly to run model in cloud platform</a:t>
            </a:r>
          </a:p>
          <a:p>
            <a:pPr marL="285750" indent="-285750">
              <a:spcAft>
                <a:spcPts val="1800"/>
              </a:spcAft>
              <a:buFont typeface="Arial" charset="0"/>
              <a:buChar char="•"/>
            </a:pPr>
            <a:r>
              <a:rPr lang="en-US" sz="2500" dirty="0">
                <a:latin typeface="Arial" charset="0"/>
                <a:ea typeface="Arial" charset="0"/>
                <a:cs typeface="Arial" charset="0"/>
              </a:rPr>
              <a:t>Calibrate reservoir simulation model and develop initial water quality forecasts</a:t>
            </a:r>
          </a:p>
          <a:p>
            <a:pPr marL="285750" indent="-285750">
              <a:spcAft>
                <a:spcPts val="1800"/>
              </a:spcAft>
              <a:buFont typeface="Arial" charset="0"/>
              <a:buChar char="•"/>
            </a:pPr>
            <a:r>
              <a:rPr lang="en-US" sz="2500" dirty="0">
                <a:latin typeface="Arial" charset="0"/>
                <a:ea typeface="Arial" charset="0"/>
                <a:cs typeface="Arial" charset="0"/>
              </a:rPr>
              <a:t>Develop first forecast visualizations for managers to study human-in-the-loop decision-making</a:t>
            </a:r>
          </a:p>
          <a:p>
            <a:pPr marL="285750" indent="-285750">
              <a:buFont typeface="Arial" charset="0"/>
              <a:buChar char="•"/>
            </a:pPr>
            <a:endParaRPr lang="en-US" dirty="0">
              <a:latin typeface="Arial" charset="0"/>
              <a:ea typeface="Arial" charset="0"/>
              <a:cs typeface="Arial" charset="0"/>
            </a:endParaRPr>
          </a:p>
          <a:p>
            <a:pPr marL="285750" indent="-285750">
              <a:buFont typeface="Arial" charset="0"/>
              <a:buChar char="•"/>
            </a:pPr>
            <a:endParaRPr lang="en-US" dirty="0">
              <a:latin typeface="Arial" charset="0"/>
              <a:ea typeface="Arial" charset="0"/>
              <a:cs typeface="Arial"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852" y="139463"/>
            <a:ext cx="2740944" cy="2650432"/>
          </a:xfrm>
          <a:prstGeom prst="rect">
            <a:avLst/>
          </a:prstGeom>
        </p:spPr>
      </p:pic>
      <p:pic>
        <p:nvPicPr>
          <p:cNvPr id="9" name="Picture 2" descr="emp_compar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2" y="4896541"/>
            <a:ext cx="3207012" cy="19166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0852" y="2818471"/>
            <a:ext cx="2740944" cy="2055708"/>
          </a:xfrm>
          <a:prstGeom prst="rect">
            <a:avLst/>
          </a:prstGeom>
        </p:spPr>
      </p:pic>
    </p:spTree>
    <p:extLst>
      <p:ext uri="{BB962C8B-B14F-4D97-AF65-F5344CB8AC3E}">
        <p14:creationId xmlns:p14="http://schemas.microsoft.com/office/powerpoint/2010/main" val="2059297317"/>
      </p:ext>
    </p:extLst>
  </p:cSld>
  <p:clrMapOvr>
    <a:masterClrMapping/>
  </p:clrMapOvr>
  <mc:AlternateContent xmlns:mc="http://schemas.openxmlformats.org/markup-compatibility/2006" xmlns:p14="http://schemas.microsoft.com/office/powerpoint/2010/main">
    <mc:Choice Requires="p14">
      <p:transition spd="slow" p14:dur="1150" advTm="105000"/>
    </mc:Choice>
    <mc:Fallback xmlns="">
      <p:transition spd="slow" advTm="10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762</Words>
  <Application>Microsoft Office PowerPoint</Application>
  <PresentationFormat>Widescreen</PresentationFormat>
  <Paragraphs>59</Paragraphs>
  <Slides>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PowerPoint Presentation</vt:lpstr>
      <vt:lpstr>PowerPoint Presentation</vt:lpstr>
      <vt:lpstr>Project Status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F. Harding</dc:creator>
  <cp:lastModifiedBy>Sean F. Harding</cp:lastModifiedBy>
  <cp:revision>9</cp:revision>
  <dcterms:created xsi:type="dcterms:W3CDTF">2018-04-05T18:21:39Z</dcterms:created>
  <dcterms:modified xsi:type="dcterms:W3CDTF">2018-04-05T18:52:04Z</dcterms:modified>
</cp:coreProperties>
</file>