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.org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sitkascienc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73706" y="1854497"/>
            <a:ext cx="9662615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effectLst/>
              </a:rPr>
              <a:t>PG: Developing a Sensor-driven, Citizen Science Approach to Hazard Detection and Warning in Rural Communities, NSF Award #1737035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59245" y="4659043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Ryan Brown (PI), Katie Whipkey (PM), Lisa Busch (Community Partner), Robert Lempert (co-PI)</a:t>
            </a:r>
          </a:p>
          <a:p>
            <a:r>
              <a:rPr lang="en-US" dirty="0">
                <a:solidFill>
                  <a:srgbClr val="2F5897"/>
                </a:solidFill>
              </a:rPr>
              <a:t>RAND Corporation, Sitka Sound Science Center</a:t>
            </a:r>
          </a:p>
          <a:p>
            <a:r>
              <a:rPr lang="en-US" dirty="0">
                <a:solidFill>
                  <a:srgbClr val="2F5897"/>
                </a:solidFill>
                <a:hlinkClick r:id="rId3"/>
              </a:rPr>
              <a:t>www.rand.org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dirty="0">
                <a:solidFill>
                  <a:srgbClr val="2F5897"/>
                </a:solidFill>
                <a:hlinkClick r:id="rId4"/>
              </a:rPr>
              <a:t>http://www.sitkascience.org/</a:t>
            </a:r>
            <a:endParaRPr lang="en-US" dirty="0">
              <a:solidFill>
                <a:srgbClr val="2F5897"/>
              </a:solidFill>
            </a:endParaRPr>
          </a:p>
        </p:txBody>
      </p:sp>
      <p:pic>
        <p:nvPicPr>
          <p:cNvPr id="8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3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360476"/>
            <a:ext cx="12192000" cy="16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955BF-C1B6-499C-BEA8-FDD701035D3B}"/>
              </a:ext>
            </a:extLst>
          </p:cNvPr>
          <p:cNvSpPr txBox="1"/>
          <p:nvPr/>
        </p:nvSpPr>
        <p:spPr>
          <a:xfrm>
            <a:off x="233312" y="917912"/>
            <a:ext cx="46200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Problem: </a:t>
            </a:r>
            <a:r>
              <a:rPr lang="en-US" sz="2000" i="1" dirty="0"/>
              <a:t>Landslides are destructive, hard to predict, and commonplace, especially in rural and remote communities with little existing infrastructure</a:t>
            </a:r>
          </a:p>
          <a:p>
            <a:endParaRPr lang="en-US" sz="2000" b="1" i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Improve </a:t>
            </a:r>
            <a:r>
              <a:rPr lang="en-US" sz="2000" b="1" dirty="0"/>
              <a:t>local landslide prediction </a:t>
            </a:r>
            <a:r>
              <a:rPr lang="en-US" sz="2000" dirty="0"/>
              <a:t>using </a:t>
            </a:r>
            <a:r>
              <a:rPr lang="en-US" sz="2000" b="1" dirty="0"/>
              <a:t>remote</a:t>
            </a:r>
            <a:r>
              <a:rPr lang="en-US" sz="2000" dirty="0"/>
              <a:t> </a:t>
            </a:r>
            <a:r>
              <a:rPr lang="en-US" sz="2000" b="1" dirty="0"/>
              <a:t>sensors</a:t>
            </a:r>
            <a:r>
              <a:rPr lang="en-US" sz="2000" dirty="0"/>
              <a:t> in the context of </a:t>
            </a:r>
            <a:r>
              <a:rPr lang="en-US" sz="2000" b="1" dirty="0"/>
              <a:t>citizen-science</a:t>
            </a:r>
            <a:r>
              <a:rPr lang="en-US" sz="2000" dirty="0"/>
              <a:t> and </a:t>
            </a:r>
            <a:r>
              <a:rPr lang="en-US" sz="2000" b="1" dirty="0"/>
              <a:t>community education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</a:t>
            </a:r>
            <a:r>
              <a:rPr lang="en-US" sz="2000" b="1" dirty="0"/>
              <a:t>social and data science </a:t>
            </a:r>
            <a:r>
              <a:rPr lang="en-US" sz="2000" dirty="0"/>
              <a:t>to better understand how </a:t>
            </a:r>
            <a:r>
              <a:rPr lang="en-US" sz="2000" b="1" dirty="0"/>
              <a:t>to leverage existing social networks and pathways for risk communication and risk sharing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Employ robust decision-making methods to </a:t>
            </a:r>
            <a:r>
              <a:rPr lang="en-US" sz="2000" b="1" dirty="0"/>
              <a:t>empower community </a:t>
            </a:r>
            <a:r>
              <a:rPr lang="en-US" sz="2000" dirty="0"/>
              <a:t>to design </a:t>
            </a:r>
            <a:r>
              <a:rPr lang="en-US" sz="2000" b="1" dirty="0"/>
              <a:t>data-driven landslide warning system and risk mitigation plan.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F2733-F25C-434A-96ED-8260C829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04" y="1107075"/>
            <a:ext cx="6751692" cy="50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000"/>
    </mc:Choice>
    <mc:Fallback xmlns="">
      <p:transition advTm="3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E7B1488-B861-40E9-8402-6D9BA92E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13" y="4181744"/>
            <a:ext cx="1464816" cy="148280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9193" y="827629"/>
            <a:ext cx="1124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a </a:t>
            </a:r>
            <a:r>
              <a:rPr lang="en-US" b="1" dirty="0"/>
              <a:t>network</a:t>
            </a:r>
            <a:r>
              <a:rPr lang="en-US" dirty="0"/>
              <a:t> of scientists, policy makers, and community stakeholders at universities and research organizations, federal, state, and local government agencies, and business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Co-wrote follow-on </a:t>
            </a:r>
            <a:r>
              <a:rPr lang="en-US" b="1" dirty="0"/>
              <a:t>proposal</a:t>
            </a:r>
            <a:r>
              <a:rPr lang="en-US" dirty="0"/>
              <a:t> for 4-year, citizen-science landslide prediction, warning, and mitigation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A5675-4A79-42DD-A567-0E5207F27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809" y="2023182"/>
            <a:ext cx="4693627" cy="909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90BD1-0E1D-4482-B5AC-F1D3658F2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279" y="2931762"/>
            <a:ext cx="1306806" cy="135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6E150-2A3E-44CA-89F3-4AE27A96A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25" y="3438794"/>
            <a:ext cx="1562100" cy="74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02C1B-3E72-415D-86ED-1C7E945DB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38" y="4622473"/>
            <a:ext cx="2628900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6EF5F6-BBE6-43C1-94B4-7D533DDB9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911" y="3168140"/>
            <a:ext cx="5354687" cy="702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CD2C92-BF52-4634-9586-2CDACC779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23" y="5793894"/>
            <a:ext cx="4753708" cy="790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2D81DE-53D5-4667-9EA9-FC069F610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6671" y="4120778"/>
            <a:ext cx="4010025" cy="5143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461F7B-8B55-43BD-ADD8-4AA4A3F0B494}"/>
              </a:ext>
            </a:extLst>
          </p:cNvPr>
          <p:cNvGrpSpPr/>
          <p:nvPr/>
        </p:nvGrpSpPr>
        <p:grpSpPr>
          <a:xfrm>
            <a:off x="1782625" y="2076199"/>
            <a:ext cx="4784432" cy="733331"/>
            <a:chOff x="5208037" y="2438302"/>
            <a:chExt cx="4784432" cy="7333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9F9791-F7D4-4A8E-B3FE-541F34C5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08037" y="2534555"/>
              <a:ext cx="4044462" cy="51267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F8074-3132-488C-B363-3F14C8921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48662" y="2438302"/>
              <a:ext cx="743807" cy="733331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8A59FF0-1974-4DF4-BF9F-41EF6B51DA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723" y="1888008"/>
            <a:ext cx="1335508" cy="1335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0EF362-9AC2-4103-8936-583E37ECDB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3811" y="2931763"/>
            <a:ext cx="1213698" cy="1189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7F365E-0B90-4046-BE66-B47A88C189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7413" y="2905783"/>
            <a:ext cx="1295838" cy="12958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82854-55A3-49BD-AFB2-1C49F6C096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7057" y="4884023"/>
            <a:ext cx="1574202" cy="6233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556B6D-C0AD-43AB-A380-F87264A8E0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71869" y="4143921"/>
            <a:ext cx="1653338" cy="16446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80ABA8-642A-4903-B796-2E04F503A9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4733" y="4753881"/>
            <a:ext cx="1691477" cy="19687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20AB87-47E8-4649-9787-3FE71C7EF2A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42124" y="5788527"/>
            <a:ext cx="2407631" cy="895672"/>
          </a:xfrm>
          <a:prstGeom prst="rect">
            <a:avLst/>
          </a:prstGeom>
        </p:spPr>
      </p:pic>
      <p:pic>
        <p:nvPicPr>
          <p:cNvPr id="1026" name="Picture 2" descr="Image result for alaska longline fishermen's association">
            <a:extLst>
              <a:ext uri="{FF2B5EF4-FFF2-40B4-BE49-F238E27FC236}">
                <a16:creationId xmlns:a16="http://schemas.microsoft.com/office/drawing/2014/main" id="{E681D9ED-236F-49C5-B806-8C38E090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20" y="4884023"/>
            <a:ext cx="1983513" cy="19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/>
    </mc:Choice>
    <mc:Fallback xmlns="">
      <p:transition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3887337" y="141597"/>
            <a:ext cx="4532270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BCB92-CA09-4252-ADA9-D4E318DF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985" y="1005984"/>
            <a:ext cx="7394022" cy="4482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F61CE-1053-4F8B-AACF-46896FAD01E9}"/>
              </a:ext>
            </a:extLst>
          </p:cNvPr>
          <p:cNvSpPr txBox="1"/>
          <p:nvPr/>
        </p:nvSpPr>
        <p:spPr>
          <a:xfrm>
            <a:off x="233312" y="891684"/>
            <a:ext cx="402993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Lasting </a:t>
            </a:r>
            <a:r>
              <a:rPr lang="en-US" sz="2000" b="1" dirty="0"/>
              <a:t>collaborative network </a:t>
            </a:r>
            <a:r>
              <a:rPr lang="en-US" sz="2000" dirty="0"/>
              <a:t>of scientific &amp; research organizations; federal/state/local agencies; and local stakeholders, businesses; and citizens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</a:t>
            </a:r>
            <a:r>
              <a:rPr lang="en-US" sz="2000" b="1" dirty="0"/>
              <a:t>community awareness,  mobilization, and connectedness </a:t>
            </a:r>
            <a:r>
              <a:rPr lang="en-US" sz="2000" dirty="0"/>
              <a:t>to address landslide and other natural hazard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4-year </a:t>
            </a:r>
            <a:r>
              <a:rPr lang="en-US" sz="2000" b="1" dirty="0"/>
              <a:t>follow-on proposal </a:t>
            </a:r>
            <a:r>
              <a:rPr lang="en-US" sz="2000" dirty="0"/>
              <a:t>to NSF S&amp;CC (submitted)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Improved </a:t>
            </a:r>
            <a:r>
              <a:rPr lang="en-US" b="1" dirty="0"/>
              <a:t>predictive geoscience </a:t>
            </a:r>
            <a:r>
              <a:rPr lang="en-US" dirty="0"/>
              <a:t>of shallow landslides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Social science of </a:t>
            </a:r>
            <a:r>
              <a:rPr lang="en-US" b="1" dirty="0"/>
              <a:t>risk perception and communication</a:t>
            </a:r>
            <a:r>
              <a:rPr lang="en-US" dirty="0"/>
              <a:t> for small, isolated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Influence maximization and robust optimization </a:t>
            </a:r>
            <a:r>
              <a:rPr lang="en-US" dirty="0"/>
              <a:t>for landslide warning and 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6CB21-862C-4CAC-91FF-48292A69EF55}"/>
              </a:ext>
            </a:extLst>
          </p:cNvPr>
          <p:cNvSpPr txBox="1"/>
          <p:nvPr/>
        </p:nvSpPr>
        <p:spPr>
          <a:xfrm>
            <a:off x="4592120" y="5568928"/>
            <a:ext cx="710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Overall goal is to develop a </a:t>
            </a:r>
            <a:r>
              <a:rPr lang="en-US" b="1" i="1" dirty="0"/>
              <a:t>networked landslide prediction, warning, and mitigation system</a:t>
            </a:r>
            <a:r>
              <a:rPr lang="en-US" i="1" dirty="0"/>
              <a:t> built on </a:t>
            </a:r>
            <a:r>
              <a:rPr lang="en-US" b="1" i="1" dirty="0"/>
              <a:t>citizen participation </a:t>
            </a:r>
            <a:r>
              <a:rPr lang="en-US" i="1" dirty="0"/>
              <a:t>and supported by </a:t>
            </a:r>
            <a:r>
              <a:rPr lang="en-US" b="1" i="1" dirty="0"/>
              <a:t>inexpensive remote sensors </a:t>
            </a:r>
            <a:r>
              <a:rPr lang="en-US" i="1" dirty="0"/>
              <a:t>that can be </a:t>
            </a:r>
            <a:r>
              <a:rPr lang="en-US" b="1" i="1" dirty="0"/>
              <a:t>applied in other remote, isolated areas </a:t>
            </a:r>
            <a:r>
              <a:rPr lang="en-US" i="1" dirty="0"/>
              <a:t>with limited existing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2397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000"/>
    </mc:Choice>
    <mc:Fallback xmlns="">
      <p:transition advTm="3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399</Words>
  <Application>Microsoft Office PowerPoint</Application>
  <PresentationFormat>Widescreen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Project Aims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20</cp:revision>
  <dcterms:created xsi:type="dcterms:W3CDTF">2018-04-05T18:21:39Z</dcterms:created>
  <dcterms:modified xsi:type="dcterms:W3CDTF">2018-04-05T20:05:29Z</dcterms:modified>
</cp:coreProperties>
</file>