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47" d="100"/>
          <a:sy n="47" d="100"/>
        </p:scale>
        <p:origin x="54" y="19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CB5E4E-915B-4ACD-B59E-0DECB064B70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34C53-E092-4F5C-AA54-5C2A9CD21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61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BRIEFLY INTRODUCE YOURSELF AND YOUR</a:t>
            </a:r>
            <a:r>
              <a:rPr lang="en-US" b="1" baseline="0" dirty="0"/>
              <a:t> INVESTIGATORS (10 sec slide)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683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031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27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055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1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81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39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18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 brief background:</a:t>
            </a:r>
            <a:r>
              <a:rPr lang="en-US" b="1" baseline="0" dirty="0"/>
              <a:t> P</a:t>
            </a:r>
            <a:r>
              <a:rPr lang="en-US" b="1" dirty="0"/>
              <a:t>lease describe the</a:t>
            </a:r>
            <a:r>
              <a:rPr lang="en-US" b="1" baseline="0" dirty="0"/>
              <a:t> problem you are addressing and why it is important (20sec slide)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C3F6D4-C46E-5B48-9C82-B3110DDD8D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237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3AC59-92B5-46C3-AC81-9EE61E365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46192E-A504-4CFB-87CC-2F3E5253E0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EF04D-B588-42CF-8946-74F9A592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F7FEA-FE85-408B-A994-53A171782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CEF9A-2C85-4568-9390-94C27BA72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87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013B7-0A4C-4DB2-89F4-FB1957165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B87369-6468-45B4-85F5-1789933B1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B61DE-BC8D-4555-956A-EAB6859D6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DAEF8-5F7C-4184-ABDF-3310926B2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071BB-A976-47C4-8DFA-12B4A674B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941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C1489-2E7E-47D3-9313-3657BDAF19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08F068-3231-4789-B076-AFC4D92194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A4F08-BE3E-4ED1-A11C-62B1DCC56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423A8-4A87-4CCE-8F34-3904A2BE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EF903-90A7-4C54-A364-810C93B99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22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1E9BDB-0132-420F-A2DC-9BCDF037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A6B37-9D7B-4194-9AA4-C69C47DC2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0054A-7E9A-4BE5-A008-5904EAFD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C6CA80-A30C-447F-B963-9F4A50AA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00A7F-CD34-4996-AB39-A5B689DC1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95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651C4-FA5C-412E-ABA1-097A5F438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77447-594F-47E7-8FF5-E4F041283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B110A8-6ED2-4B40-B79B-48150EA13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1BA56-DD16-4AF8-95E6-9327D89FF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D8CC4A-65F5-40B9-89DD-BE967E923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9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0469F6-4339-4EC9-9393-63C30EA0A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CCAE31-1EE8-4466-8A8D-057666C2CD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B313A7-D70E-42CE-9158-F8515FEB86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18131D-25E1-42A5-BE1D-C0EA33AD6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A4795-5953-4A20-9530-B09C23D1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2842DD-071C-4CAB-93DF-31DD54293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38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707B4-F1F3-4F46-81F6-544F62F87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ECB7A0-1800-4821-88F8-A056A1817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EC350F-3251-4C3F-BEE3-8650F8ACA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D6A10-1BF7-4429-A07A-FE6B2944D4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6AC76-39DD-4807-80E0-D95705922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B697F0-C379-47A4-98DE-DEC6A70EF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80E58E-7046-40D9-8FEA-B336BB37A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8EB91-8153-4FA7-96A4-BDA0BB050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336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5FD51-F936-43EB-ACBC-5D80406C7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56447B-FB7C-4039-9761-1E139C559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FED803-430C-4405-8309-C04867C7B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F8B829-412A-4A02-8A52-8495D69C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610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84EEC3-00F6-434E-9461-130FCA44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D0C0E-A119-48A3-A40D-72CF19A8D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F0EA0-ED3B-4E8E-8807-7209C8FC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042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8429C-78D2-47EF-AC6F-D00CCAFA3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B0299-3527-4E10-8817-B89537114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5773E-4CD4-4A78-BBBF-1C05132E09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6DE978-D653-483C-B517-7ADAF88D7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2C4A2-126B-4DA8-9166-D9E41EDBC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D14058-CB56-4A34-A8E6-87342B8DC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35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9F1F-5AFC-4CB9-950A-87BE0A667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E5E8-5D4F-4989-BF19-2BE335C911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B5B94A-43FF-4260-86EE-80018AEF7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8BFF4-6F2D-48A2-BAE9-621E9590F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053CB6-BDD0-4E24-962F-CA51BF0C5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EE88B-0520-4FA7-8722-097CAABF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3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03C4BD-9B4B-4F8C-878B-5B09C3EBE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7BEA2D-62DA-4B30-B9CC-3EFA0A82A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92E81C-0C60-4480-B020-A9A2C68B13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6A262-519C-4576-8AA2-B09B66B37B6C}" type="datetimeFigureOut">
              <a:rPr lang="en-US" smtClean="0"/>
              <a:t>4/5/2018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81A86-EC97-47BD-A0CF-9B2D4E2C5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EB43E-1AA5-4FFF-907B-23B72A7887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7637F-47AE-420F-B8C2-919EFC6F6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76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instreet21.virginia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microsoft.com/office/2007/relationships/hdphoto" Target="../media/hdphoto1.wdp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ps-vo.org/group/crc17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hyperlink" Target="http://www.mainstreet21.virginia.edu/" TargetMode="External"/><Relationship Id="rId10" Type="http://schemas.openxmlformats.org/officeDocument/2006/relationships/image" Target="../media/image16.png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me9gn@virginia.ed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thn2c@virginia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1922037" y="1895857"/>
            <a:ext cx="8373978" cy="203835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2"/>
                </a:solidFill>
                <a:effectLst/>
              </a:rPr>
              <a:t>RCN: MainStreet21, NSF Award GA11275 </a:t>
            </a:r>
          </a:p>
        </p:txBody>
      </p:sp>
      <p:sp>
        <p:nvSpPr>
          <p:cNvPr id="10" name="Subtitle 3"/>
          <p:cNvSpPr txBox="1">
            <a:spLocks/>
          </p:cNvSpPr>
          <p:nvPr/>
        </p:nvSpPr>
        <p:spPr>
          <a:xfrm>
            <a:off x="1835437" y="3229142"/>
            <a:ext cx="8737678" cy="248941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2F5897"/>
                </a:solidFill>
              </a:rPr>
              <a:t>PI </a:t>
            </a:r>
            <a:r>
              <a:rPr lang="en-US" dirty="0" err="1">
                <a:solidFill>
                  <a:srgbClr val="2F5897"/>
                </a:solidFill>
              </a:rPr>
              <a:t>Ila</a:t>
            </a:r>
            <a:r>
              <a:rPr lang="en-US" dirty="0">
                <a:solidFill>
                  <a:srgbClr val="2F5897"/>
                </a:solidFill>
              </a:rPr>
              <a:t> Berman, co PI Karen </a:t>
            </a:r>
            <a:r>
              <a:rPr lang="en-US" dirty="0" err="1">
                <a:solidFill>
                  <a:srgbClr val="2F5897"/>
                </a:solidFill>
              </a:rPr>
              <a:t>Rheuban</a:t>
            </a:r>
            <a:r>
              <a:rPr lang="en-US" dirty="0">
                <a:solidFill>
                  <a:srgbClr val="2F5897"/>
                </a:solidFill>
              </a:rPr>
              <a:t>, Donna Cheng, </a:t>
            </a:r>
            <a:r>
              <a:rPr lang="en-US" dirty="0" err="1">
                <a:solidFill>
                  <a:srgbClr val="2F5897"/>
                </a:solidFill>
              </a:rPr>
              <a:t>Cai</a:t>
            </a:r>
            <a:r>
              <a:rPr lang="en-US" dirty="0">
                <a:solidFill>
                  <a:srgbClr val="2F5897"/>
                </a:solidFill>
              </a:rPr>
              <a:t> </a:t>
            </a:r>
            <a:r>
              <a:rPr lang="en-US" dirty="0" err="1">
                <a:solidFill>
                  <a:srgbClr val="2F5897"/>
                </a:solidFill>
              </a:rPr>
              <a:t>Qian</a:t>
            </a:r>
            <a:r>
              <a:rPr lang="en-US" dirty="0">
                <a:solidFill>
                  <a:srgbClr val="2F5897"/>
                </a:solidFill>
              </a:rPr>
              <a:t>, RCN Director Mona El Khafif, Advisor </a:t>
            </a:r>
            <a:r>
              <a:rPr lang="en-US" dirty="0" err="1">
                <a:solidFill>
                  <a:srgbClr val="2F5897"/>
                </a:solidFill>
              </a:rPr>
              <a:t>Tho</a:t>
            </a:r>
            <a:r>
              <a:rPr lang="en-US" dirty="0">
                <a:solidFill>
                  <a:srgbClr val="2F5897"/>
                </a:solidFill>
              </a:rPr>
              <a:t> Nguyen, IEN Tanya </a:t>
            </a:r>
            <a:r>
              <a:rPr lang="en-US" dirty="0" err="1">
                <a:solidFill>
                  <a:srgbClr val="2F5897"/>
                </a:solidFill>
              </a:rPr>
              <a:t>Denckla</a:t>
            </a:r>
            <a:endParaRPr lang="en-US" dirty="0">
              <a:solidFill>
                <a:srgbClr val="2F5897"/>
              </a:solidFill>
            </a:endParaRPr>
          </a:p>
          <a:p>
            <a:r>
              <a:rPr lang="en-US" dirty="0">
                <a:solidFill>
                  <a:srgbClr val="2F5897"/>
                </a:solidFill>
              </a:rPr>
              <a:t>UVA University of Virginia</a:t>
            </a:r>
          </a:p>
          <a:p>
            <a:r>
              <a:rPr lang="en-US" dirty="0">
                <a:solidFill>
                  <a:srgbClr val="2F5897"/>
                </a:solidFill>
                <a:hlinkClick r:id="rId3"/>
              </a:rPr>
              <a:t>www.mainstreet21.virginia.edu</a:t>
            </a:r>
            <a:r>
              <a:rPr lang="en-US" dirty="0">
                <a:solidFill>
                  <a:srgbClr val="2F5897"/>
                </a:solidFill>
              </a:rPr>
              <a:t> [under construction]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0"/>
            <a:ext cx="12192000" cy="4001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2018 NSF SMART AND CONNECTED COMMUNITIES PI MEETING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31AEE49-FF5E-AA4A-8731-F6F850307C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3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6000"/>
                    </a14:imgEffect>
                  </a14:imgLayer>
                </a14:imgProps>
              </a:ext>
            </a:extLst>
          </a:blip>
          <a:srcRect b="4922"/>
          <a:stretch/>
        </p:blipFill>
        <p:spPr>
          <a:xfrm>
            <a:off x="0" y="360476"/>
            <a:ext cx="12192000" cy="1632875"/>
          </a:xfrm>
          <a:prstGeom prst="rect">
            <a:avLst/>
          </a:prstGeom>
        </p:spPr>
      </p:pic>
      <p:pic>
        <p:nvPicPr>
          <p:cNvPr id="16" name="Picture 2" descr="ttps://www.nsf.gov/images/logos/nsf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946" y="6033006"/>
            <a:ext cx="820054" cy="82499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4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 advTm="30000"/>
    </mc:Choice>
    <mc:Fallback xmlns="">
      <p:transition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436111" y="182721"/>
            <a:ext cx="8018153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000" b="1" dirty="0">
                <a:latin typeface="Avenir Black"/>
                <a:cs typeface="Avenir Black"/>
              </a:rPr>
              <a:t>Project Aims VA MainStreet21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  Dr. Mona El Khafif I University</a:t>
            </a:r>
            <a:r>
              <a:rPr lang="en-US" sz="1000" baseline="0" dirty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NSF18_</a:t>
            </a:r>
            <a:r>
              <a:rPr lang="en-US" sz="1000" dirty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8096" y="6300000"/>
            <a:ext cx="10512425" cy="275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Figure: [left] Downtown Covington, VA Main Street, steady decline since 1960 from 11,062 to 5518 residents, [right] VA Broadband Coverage</a:t>
            </a:r>
          </a:p>
        </p:txBody>
      </p:sp>
      <p:pic>
        <p:nvPicPr>
          <p:cNvPr id="25" name="Picture 24" descr="68273a88efd60187ad5a2d1f4910b58f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90"/>
          <a:stretch/>
        </p:blipFill>
        <p:spPr>
          <a:xfrm>
            <a:off x="1145204" y="1407888"/>
            <a:ext cx="3721345" cy="2450674"/>
          </a:xfrm>
          <a:prstGeom prst="rect">
            <a:avLst/>
          </a:prstGeom>
        </p:spPr>
      </p:pic>
      <p:sp>
        <p:nvSpPr>
          <p:cNvPr id="27" name="Text Box 2"/>
          <p:cNvSpPr txBox="1">
            <a:spLocks noChangeArrowheads="1"/>
          </p:cNvSpPr>
          <p:nvPr/>
        </p:nvSpPr>
        <p:spPr bwMode="auto">
          <a:xfrm>
            <a:off x="481100" y="4440719"/>
            <a:ext cx="10869325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>
                    <a:alpha val="70000"/>
                  </a:srgbClr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marL="285750" lvl="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 Book"/>
                <a:ea typeface="Wingdings"/>
                <a:cs typeface="Avenir Book"/>
                <a:sym typeface="Wingdings"/>
              </a:rPr>
              <a:t>Establishment of Partner Network and Communities in the Commonwealth of Virginia</a:t>
            </a:r>
            <a:endParaRPr lang="en-US" sz="1500" dirty="0">
              <a:solidFill>
                <a:srgbClr val="000000"/>
              </a:solidFill>
              <a:latin typeface="Avenir Book"/>
              <a:cs typeface="Avenir Book"/>
            </a:endParaRP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 Book"/>
                <a:cs typeface="Avenir Book"/>
              </a:rPr>
              <a:t>SCC Project support: evaluate proposed projects and activities, pipeline support from concept to implementation 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 Book"/>
                <a:ea typeface="Wingdings"/>
                <a:cs typeface="Avenir Book"/>
                <a:sym typeface="Wingdings"/>
              </a:rPr>
              <a:t>Community Engagement: Annual partner workshop and community workshop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 Book"/>
                <a:ea typeface="Wingdings"/>
                <a:cs typeface="Avenir Book"/>
                <a:sym typeface="Wingdings"/>
              </a:rPr>
              <a:t>SCC Project support: evaluate proposed projects and activities, pipeline support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Avenir Book"/>
                <a:cs typeface="Avenir Book"/>
                <a:sym typeface="Wingdings"/>
              </a:rPr>
              <a:t>Education and training: web portal, visiting lectures, student involvement </a:t>
            </a:r>
          </a:p>
          <a:p>
            <a:pPr marL="285750" indent="-285750">
              <a:lnSpc>
                <a:spcPct val="80000"/>
              </a:lnSpc>
              <a:spcBef>
                <a:spcPct val="50000"/>
              </a:spcBef>
              <a:buFont typeface="Arial"/>
              <a:buChar char="•"/>
            </a:pPr>
            <a:r>
              <a:rPr lang="en-US" sz="1500" dirty="0" err="1">
                <a:solidFill>
                  <a:srgbClr val="000000"/>
                </a:solidFill>
                <a:latin typeface="Avenir Book"/>
                <a:ea typeface="Wingdings"/>
                <a:cs typeface="Avenir Book"/>
                <a:sym typeface="Wingdings"/>
              </a:rPr>
              <a:t>MainStreet</a:t>
            </a:r>
            <a:r>
              <a:rPr lang="en-US" sz="1500" dirty="0">
                <a:solidFill>
                  <a:srgbClr val="000000"/>
                </a:solidFill>
                <a:latin typeface="Avenir Book"/>
                <a:ea typeface="Wingdings"/>
                <a:cs typeface="Avenir Book"/>
                <a:sym typeface="Wingdings"/>
              </a:rPr>
              <a:t> 21 Playbook: </a:t>
            </a:r>
            <a:r>
              <a:rPr lang="en-US" sz="1500" dirty="0">
                <a:solidFill>
                  <a:srgbClr val="000000"/>
                </a:solidFill>
                <a:latin typeface="Avenir Book"/>
                <a:cs typeface="Avenir Book"/>
              </a:rPr>
              <a:t>Publication best practice and pipeline strategies</a:t>
            </a:r>
          </a:p>
        </p:txBody>
      </p:sp>
      <p:pic>
        <p:nvPicPr>
          <p:cNvPr id="19" name="Picture 18" descr="Broadband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" t="11224" b="11938"/>
          <a:stretch/>
        </p:blipFill>
        <p:spPr>
          <a:xfrm>
            <a:off x="6327998" y="1394202"/>
            <a:ext cx="4711119" cy="2464360"/>
          </a:xfrm>
          <a:prstGeom prst="rect">
            <a:avLst/>
          </a:prstGeom>
        </p:spPr>
      </p:pic>
      <p:sp>
        <p:nvSpPr>
          <p:cNvPr id="2" name="Plus 1"/>
          <p:cNvSpPr/>
          <p:nvPr/>
        </p:nvSpPr>
        <p:spPr>
          <a:xfrm>
            <a:off x="5277590" y="2255462"/>
            <a:ext cx="657648" cy="589692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-Right Arrow 3"/>
          <p:cNvSpPr/>
          <p:nvPr/>
        </p:nvSpPr>
        <p:spPr>
          <a:xfrm>
            <a:off x="6667314" y="2131962"/>
            <a:ext cx="884423" cy="283513"/>
          </a:xfrm>
          <a:prstGeom prst="leftRightArrow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5398" t="35214" r="86942" b="30190"/>
          <a:stretch/>
        </p:blipFill>
        <p:spPr>
          <a:xfrm>
            <a:off x="6129256" y="1085849"/>
            <a:ext cx="908157" cy="26540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811341" y="1050566"/>
            <a:ext cx="10516664" cy="3200951"/>
          </a:xfrm>
          <a:prstGeom prst="round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6350" cmpd="sng"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Title 8"/>
          <p:cNvSpPr txBox="1">
            <a:spLocks/>
          </p:cNvSpPr>
          <p:nvPr/>
        </p:nvSpPr>
        <p:spPr>
          <a:xfrm>
            <a:off x="1220686" y="984502"/>
            <a:ext cx="1377391" cy="45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>
                <a:latin typeface="Avenir Black"/>
                <a:cs typeface="Avenir Black"/>
              </a:rPr>
              <a:t>Network</a:t>
            </a:r>
          </a:p>
        </p:txBody>
      </p:sp>
      <p:sp>
        <p:nvSpPr>
          <p:cNvPr id="20" name="Title 8"/>
          <p:cNvSpPr txBox="1">
            <a:spLocks/>
          </p:cNvSpPr>
          <p:nvPr/>
        </p:nvSpPr>
        <p:spPr>
          <a:xfrm>
            <a:off x="9862424" y="3805639"/>
            <a:ext cx="1377391" cy="45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>
                <a:latin typeface="Avenir Black"/>
                <a:cs typeface="Avenir Black"/>
              </a:rPr>
              <a:t>Pipelines</a:t>
            </a:r>
          </a:p>
        </p:txBody>
      </p:sp>
      <p:sp>
        <p:nvSpPr>
          <p:cNvPr id="21" name="Title 8"/>
          <p:cNvSpPr txBox="1">
            <a:spLocks/>
          </p:cNvSpPr>
          <p:nvPr/>
        </p:nvSpPr>
        <p:spPr>
          <a:xfrm>
            <a:off x="9862424" y="987870"/>
            <a:ext cx="1377391" cy="45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>
                <a:latin typeface="Avenir Black"/>
                <a:cs typeface="Avenir Black"/>
              </a:rPr>
              <a:t>Exchange</a:t>
            </a:r>
          </a:p>
        </p:txBody>
      </p:sp>
      <p:sp>
        <p:nvSpPr>
          <p:cNvPr id="22" name="Title 8"/>
          <p:cNvSpPr txBox="1">
            <a:spLocks/>
          </p:cNvSpPr>
          <p:nvPr/>
        </p:nvSpPr>
        <p:spPr>
          <a:xfrm>
            <a:off x="1220686" y="3792847"/>
            <a:ext cx="1377391" cy="458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00" b="1" dirty="0">
                <a:latin typeface="Avenir Black"/>
                <a:cs typeface="Avenir Black"/>
              </a:rPr>
              <a:t>Support</a:t>
            </a:r>
          </a:p>
        </p:txBody>
      </p:sp>
    </p:spTree>
    <p:extLst>
      <p:ext uri="{BB962C8B-B14F-4D97-AF65-F5344CB8AC3E}">
        <p14:creationId xmlns:p14="http://schemas.microsoft.com/office/powerpoint/2010/main" val="55047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0"/>
    </mc:Choice>
    <mc:Fallback xmlns="">
      <p:transition xmlns:p14="http://schemas.microsoft.com/office/powerpoint/2010/main" spd="slow" advClick="0" advTm="4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  Dr. Mona El Khafif I University</a:t>
            </a:r>
            <a:r>
              <a:rPr lang="en-US" sz="1000" baseline="0" dirty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NSF18_</a:t>
            </a:r>
            <a:r>
              <a:rPr lang="en-US" sz="1000" dirty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8618" y="6336526"/>
            <a:ext cx="120742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venir Book"/>
                <a:cs typeface="Avenir Book"/>
              </a:rPr>
              <a:t>Figure: </a:t>
            </a:r>
            <a:r>
              <a:rPr lang="en-US" sz="1200" dirty="0">
                <a:latin typeface="Avenir Book"/>
                <a:cs typeface="Avenir Book"/>
              </a:rPr>
              <a:t>MainStreet21 RCN partners: (blue) national partners, (light blue) state and industry partners, (middle blue) community partners, (dark blue) research partners </a:t>
            </a:r>
            <a:endParaRPr lang="en-US" sz="1200" i="1" dirty="0">
              <a:latin typeface="Avenir Book"/>
              <a:cs typeface="Avenir Book"/>
            </a:endParaRPr>
          </a:p>
        </p:txBody>
      </p:sp>
      <p:pic>
        <p:nvPicPr>
          <p:cNvPr id="6" name="Picture 5" descr="Untitled-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9" b="3668"/>
          <a:stretch/>
        </p:blipFill>
        <p:spPr>
          <a:xfrm>
            <a:off x="2051908" y="549327"/>
            <a:ext cx="9872558" cy="5787199"/>
          </a:xfrm>
          <a:prstGeom prst="rect">
            <a:avLst/>
          </a:prstGeom>
        </p:spPr>
      </p:pic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451798" y="182721"/>
            <a:ext cx="8018153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000" b="1" dirty="0">
                <a:latin typeface="Avenir Black"/>
                <a:cs typeface="Avenir Black"/>
              </a:rPr>
              <a:t>RCN Network</a:t>
            </a:r>
          </a:p>
        </p:txBody>
      </p:sp>
    </p:spTree>
    <p:extLst>
      <p:ext uri="{BB962C8B-B14F-4D97-AF65-F5344CB8AC3E}">
        <p14:creationId xmlns:p14="http://schemas.microsoft.com/office/powerpoint/2010/main" val="749000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0"/>
    </mc:Choice>
    <mc:Fallback xmlns="">
      <p:transition xmlns:p14="http://schemas.microsoft.com/office/powerpoint/2010/main" spd="slow" advClick="0" advTm="3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4235" y="1034123"/>
            <a:ext cx="4619344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Establishment of core Team with monthly Meetings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Co-hosted national Workshop to develop Research Agenda for SCC in September, CRC 17 Workshop </a:t>
            </a:r>
            <a:r>
              <a:rPr lang="en-US" dirty="0">
                <a:latin typeface="Avenir Book"/>
                <a:cs typeface="Avenir Book"/>
                <a:hlinkClick r:id="rId3"/>
              </a:rPr>
              <a:t>https://cps-vo.org/group/crc17</a:t>
            </a:r>
            <a:r>
              <a:rPr lang="en-US" dirty="0">
                <a:latin typeface="Avenir Book"/>
                <a:cs typeface="Avenir Book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Development of Network Website and Tool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Development of Pipeline Matrix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Production of State-wide Cartographic Data Base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venir Book"/>
                <a:cs typeface="Avenir Book"/>
              </a:rPr>
              <a:t>Establishment of first Community Partnerships to introduce Community Engagement Tools</a:t>
            </a:r>
          </a:p>
          <a:p>
            <a:endParaRPr lang="en-US" dirty="0">
              <a:solidFill>
                <a:srgbClr val="FF0000"/>
              </a:solidFill>
              <a:latin typeface="Avenir Book"/>
              <a:cs typeface="Avenir Book"/>
            </a:endParaRPr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451798" y="251810"/>
            <a:ext cx="801815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Avenir Black"/>
                <a:cs typeface="Avenir Black"/>
              </a:rPr>
              <a:t>Status of Project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  Dr. Mona El Khafif I University</a:t>
            </a:r>
            <a:r>
              <a:rPr lang="en-US" sz="1000" baseline="0" dirty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NSF18_</a:t>
            </a:r>
            <a:r>
              <a:rPr lang="en-US" sz="1000" dirty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6461" y="2781651"/>
            <a:ext cx="202148" cy="108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173579" y="2736303"/>
            <a:ext cx="202148" cy="10854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RCN Team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5315" r="12399" b="5358"/>
          <a:stretch/>
        </p:blipFill>
        <p:spPr>
          <a:xfrm>
            <a:off x="5103019" y="789612"/>
            <a:ext cx="6805067" cy="5160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6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40000"/>
    </mc:Choice>
    <mc:Fallback xmlns="">
      <p:transition xmlns:p14="http://schemas.microsoft.com/office/powerpoint/2010/main" spd="slow" advClick="0" advTm="4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304391" y="160041"/>
            <a:ext cx="8018153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000" b="1" dirty="0">
                <a:latin typeface="Avenir Black"/>
                <a:cs typeface="Avenir Black"/>
              </a:rPr>
              <a:t>Prototypes and Model for Replication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  Dr. Mona El Khafif I University</a:t>
            </a:r>
            <a:r>
              <a:rPr lang="en-US" sz="1000" baseline="0" dirty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NSF18_</a:t>
            </a:r>
            <a:r>
              <a:rPr lang="en-US" sz="1000" dirty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  <p:pic>
        <p:nvPicPr>
          <p:cNvPr id="3" name="Picture 2" descr="180308_RCN Concept Diagram_Fina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6293" y="867924"/>
            <a:ext cx="8832389" cy="54976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1798" y="6336526"/>
            <a:ext cx="773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Figure: RCN Pipeline Matrix</a:t>
            </a:r>
          </a:p>
        </p:txBody>
      </p:sp>
    </p:spTree>
    <p:extLst>
      <p:ext uri="{BB962C8B-B14F-4D97-AF65-F5344CB8AC3E}">
        <p14:creationId xmlns:p14="http://schemas.microsoft.com/office/powerpoint/2010/main" val="24349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5000"/>
    </mc:Choice>
    <mc:Fallback xmlns="">
      <p:transition xmlns:p14="http://schemas.microsoft.com/office/powerpoint/2010/main" spd="slow" advTm="55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7895" y="888742"/>
            <a:ext cx="11234487" cy="53904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326660" y="166846"/>
            <a:ext cx="8018153" cy="76200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en-US" sz="3000" b="1" dirty="0">
                <a:latin typeface="Avenir Black"/>
                <a:cs typeface="Avenir Black"/>
              </a:rPr>
              <a:t>VA Cartographies</a:t>
            </a: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  Dr. Mona El Khafif I University</a:t>
            </a:r>
            <a:r>
              <a:rPr lang="en-US" sz="1000" baseline="0" dirty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NSF18_</a:t>
            </a:r>
            <a:r>
              <a:rPr lang="en-US" sz="1000" dirty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8991" y="6314894"/>
            <a:ext cx="773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Figure: Virginia Population Data per city, town, place 2000 to 1960</a:t>
            </a:r>
            <a:endParaRPr lang="en-US" sz="1200" dirty="0"/>
          </a:p>
        </p:txBody>
      </p:sp>
      <p:pic>
        <p:nvPicPr>
          <p:cNvPr id="3" name="Picture 2" descr="Pop_1960_2000 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" b="11343"/>
          <a:stretch/>
        </p:blipFill>
        <p:spPr>
          <a:xfrm>
            <a:off x="1651000" y="885539"/>
            <a:ext cx="10017125" cy="539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6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000"/>
    </mc:Choice>
    <mc:Fallback xmlns="">
      <p:transition xmlns:p14="http://schemas.microsoft.com/office/powerpoint/2010/main" spd="slow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67895" y="888742"/>
            <a:ext cx="11234487" cy="539046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  Dr. Mona El Khafif I University</a:t>
            </a:r>
            <a:r>
              <a:rPr lang="en-US" sz="1000" baseline="0" dirty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NSF18_</a:t>
            </a:r>
            <a:r>
              <a:rPr lang="en-US" sz="1000" dirty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0847" y="6332481"/>
            <a:ext cx="77313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 Figure: Virginia Cellphone Coverage, 2018</a:t>
            </a:r>
            <a:endParaRPr lang="en-US" sz="1200" dirty="0"/>
          </a:p>
        </p:txBody>
      </p:sp>
      <p:pic>
        <p:nvPicPr>
          <p:cNvPr id="3" name="Picture 2" descr="4G_LTE_coverag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6" r="1757" b="12209"/>
          <a:stretch/>
        </p:blipFill>
        <p:spPr>
          <a:xfrm>
            <a:off x="1063624" y="912195"/>
            <a:ext cx="10541001" cy="5375364"/>
          </a:xfrm>
          <a:prstGeom prst="rect">
            <a:avLst/>
          </a:prstGeom>
        </p:spPr>
      </p:pic>
      <p:sp>
        <p:nvSpPr>
          <p:cNvPr id="10" name="Title 8"/>
          <p:cNvSpPr txBox="1">
            <a:spLocks/>
          </p:cNvSpPr>
          <p:nvPr/>
        </p:nvSpPr>
        <p:spPr>
          <a:xfrm>
            <a:off x="366764" y="166846"/>
            <a:ext cx="801815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Avenir Black"/>
                <a:cs typeface="Avenir Black"/>
              </a:rPr>
              <a:t>VA Cartographies</a:t>
            </a:r>
          </a:p>
        </p:txBody>
      </p:sp>
    </p:spTree>
    <p:extLst>
      <p:ext uri="{BB962C8B-B14F-4D97-AF65-F5344CB8AC3E}">
        <p14:creationId xmlns:p14="http://schemas.microsoft.com/office/powerpoint/2010/main" val="166961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20000"/>
    </mc:Choice>
    <mc:Fallback xmlns="">
      <p:transition xmlns:p14="http://schemas.microsoft.com/office/powerpoint/2010/main"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Network Page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50" y="905623"/>
            <a:ext cx="6094329" cy="584648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4834" y="6351385"/>
            <a:ext cx="99945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venir Book"/>
                <a:cs typeface="Avenir Book"/>
              </a:rPr>
              <a:t>Website as a Networking and Publication Tool. </a:t>
            </a:r>
            <a:r>
              <a:rPr lang="en-US" sz="1200" dirty="0">
                <a:latin typeface="Avenir Book"/>
                <a:cs typeface="Avenir Book"/>
                <a:hlinkClick r:id="rId5"/>
              </a:rPr>
              <a:t>www.mainstreet21.virginia.edu</a:t>
            </a:r>
            <a:r>
              <a:rPr lang="en-US" sz="1200" dirty="0">
                <a:latin typeface="Avenir Book"/>
                <a:cs typeface="Avenir Book"/>
              </a:rPr>
              <a:t> </a:t>
            </a:r>
            <a:endParaRPr lang="en-US" sz="1200" dirty="0"/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264834" y="232853"/>
            <a:ext cx="801815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Avenir Black"/>
                <a:cs typeface="Avenir Black"/>
              </a:rPr>
              <a:t>RCN Website Tool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  Dr. Mona El Khafif I University</a:t>
            </a:r>
            <a:r>
              <a:rPr lang="en-US" sz="1000" baseline="0" dirty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NSF18_</a:t>
            </a:r>
            <a:r>
              <a:rPr lang="en-US" sz="1000" dirty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flipV="1">
            <a:off x="606109" y="4012874"/>
            <a:ext cx="54864" cy="54864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flipV="1">
            <a:off x="2012223" y="5158476"/>
            <a:ext cx="54864" cy="54864"/>
          </a:xfrm>
          <a:prstGeom prst="ellipse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HospitalServiceArea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2" t="23664" r="7423" b="17839"/>
          <a:stretch/>
        </p:blipFill>
        <p:spPr>
          <a:xfrm>
            <a:off x="375986" y="1139446"/>
            <a:ext cx="6134433" cy="4505712"/>
          </a:xfrm>
          <a:prstGeom prst="rect">
            <a:avLst/>
          </a:prstGeom>
        </p:spPr>
      </p:pic>
      <p:pic>
        <p:nvPicPr>
          <p:cNvPr id="11" name="Picture 10" descr="Network Page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8" t="8010" r="60160" b="73221"/>
          <a:stretch/>
        </p:blipFill>
        <p:spPr>
          <a:xfrm>
            <a:off x="895349" y="1436687"/>
            <a:ext cx="1888932" cy="1091768"/>
          </a:xfrm>
          <a:prstGeom prst="rect">
            <a:avLst/>
          </a:prstGeom>
        </p:spPr>
      </p:pic>
      <p:pic>
        <p:nvPicPr>
          <p:cNvPr id="15" name="Picture 14" descr="Projects Page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4" t="10631" r="11340" b="5348"/>
          <a:stretch/>
        </p:blipFill>
        <p:spPr>
          <a:xfrm>
            <a:off x="7788731" y="834437"/>
            <a:ext cx="3280321" cy="3021395"/>
          </a:xfrm>
          <a:prstGeom prst="rect">
            <a:avLst/>
          </a:prstGeom>
        </p:spPr>
      </p:pic>
      <p:pic>
        <p:nvPicPr>
          <p:cNvPr id="17" name="Picture 16" descr="Screen Shot 2018-03-11 at 5.22.21 PM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44"/>
          <a:stretch/>
        </p:blipFill>
        <p:spPr>
          <a:xfrm>
            <a:off x="7595413" y="3247908"/>
            <a:ext cx="3473639" cy="3235776"/>
          </a:xfrm>
          <a:prstGeom prst="rect">
            <a:avLst/>
          </a:prstGeom>
        </p:spPr>
      </p:pic>
      <p:pic>
        <p:nvPicPr>
          <p:cNvPr id="18" name="Picture 17" descr="Screen Shot 2017-09-06 at 11.17.42 AM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54" r="69938" b="15319"/>
          <a:stretch/>
        </p:blipFill>
        <p:spPr>
          <a:xfrm>
            <a:off x="7832381" y="3912658"/>
            <a:ext cx="3009369" cy="191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8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0000"/>
    </mc:Choice>
    <mc:Fallback xmlns="">
      <p:transition xmlns:p14="http://schemas.microsoft.com/office/powerpoint/2010/main" spd="slow" advTm="4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7910" y="1099738"/>
            <a:ext cx="9177624" cy="580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latin typeface="Avenir Black"/>
                <a:cs typeface="Avenir Black"/>
              </a:rPr>
              <a:t>Year 1 Outreach and Network Phase 1</a:t>
            </a:r>
          </a:p>
          <a:p>
            <a:endParaRPr lang="en-US" b="1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April 9</a:t>
            </a:r>
            <a:r>
              <a:rPr lang="en-US" sz="2000" baseline="30000" dirty="0">
                <a:latin typeface="Avenir Book"/>
                <a:cs typeface="Avenir Book"/>
              </a:rPr>
              <a:t>th</a:t>
            </a:r>
            <a:r>
              <a:rPr lang="en-US" sz="2000" dirty="0">
                <a:latin typeface="Avenir Book"/>
                <a:cs typeface="Avenir Book"/>
              </a:rPr>
              <a:t> </a:t>
            </a:r>
            <a:r>
              <a:rPr lang="en-US" sz="2000" dirty="0" err="1">
                <a:latin typeface="Avenir Book"/>
                <a:cs typeface="Avenir Book"/>
              </a:rPr>
              <a:t>TomTom</a:t>
            </a:r>
            <a:r>
              <a:rPr lang="en-US" sz="2000" dirty="0">
                <a:latin typeface="Avenir Book"/>
                <a:cs typeface="Avenir Book"/>
              </a:rPr>
              <a:t> Hometown Submit Reach-out Campaign, Charlottesville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April 17</a:t>
            </a:r>
            <a:r>
              <a:rPr lang="en-US" sz="2000" baseline="30000" dirty="0">
                <a:latin typeface="Avenir Book"/>
                <a:cs typeface="Avenir Book"/>
              </a:rPr>
              <a:t>th</a:t>
            </a:r>
            <a:r>
              <a:rPr lang="en-US" sz="2000" dirty="0">
                <a:latin typeface="Avenir Book"/>
                <a:cs typeface="Avenir Book"/>
              </a:rPr>
              <a:t> Website and Tool Launch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April 18</a:t>
            </a:r>
            <a:r>
              <a:rPr lang="en-US" sz="2000" baseline="30000" dirty="0">
                <a:latin typeface="Avenir Book"/>
                <a:cs typeface="Avenir Book"/>
              </a:rPr>
              <a:t>th</a:t>
            </a:r>
            <a:r>
              <a:rPr lang="en-US" sz="2000" dirty="0">
                <a:latin typeface="Avenir Book"/>
                <a:cs typeface="Avenir Book"/>
              </a:rPr>
              <a:t> first RCN Workshop with Partners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May Establishment of existing Partner Network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June Pipeline Support and call for Submissions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July Database development best Practice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July 21</a:t>
            </a:r>
            <a:r>
              <a:rPr lang="en-US" sz="2000" baseline="30000" dirty="0">
                <a:latin typeface="Avenir Book"/>
                <a:cs typeface="Avenir Book"/>
              </a:rPr>
              <a:t>st</a:t>
            </a:r>
            <a:r>
              <a:rPr lang="en-US" sz="2000" dirty="0">
                <a:latin typeface="Avenir Book"/>
                <a:cs typeface="Avenir Book"/>
              </a:rPr>
              <a:t> Planning Districts Meeting, Roanoke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September first Workshop with Partners and Communities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December Playbook 2018</a:t>
            </a:r>
          </a:p>
          <a:p>
            <a:pPr marL="285750" indent="-285750">
              <a:buFont typeface="Arial"/>
              <a:buChar char="•"/>
            </a:pPr>
            <a:endParaRPr lang="en-US" sz="2000" dirty="0">
              <a:latin typeface="Avenir Book"/>
              <a:cs typeface="Avenir Book"/>
            </a:endParaRPr>
          </a:p>
          <a:p>
            <a:r>
              <a:rPr lang="en-US" sz="2500" b="1" dirty="0">
                <a:latin typeface="Avenir Black"/>
                <a:cs typeface="Avenir Black"/>
              </a:rPr>
              <a:t>Contact</a:t>
            </a:r>
          </a:p>
          <a:p>
            <a:endParaRPr lang="en-US" sz="2500" b="1" dirty="0">
              <a:latin typeface="Avenir Black"/>
              <a:cs typeface="Avenir Black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latin typeface="Avenir Book"/>
                <a:cs typeface="Avenir Book"/>
              </a:rPr>
              <a:t>Mona El Khafif </a:t>
            </a:r>
            <a:r>
              <a:rPr lang="en-US" sz="2000" dirty="0">
                <a:latin typeface="Avenir Book"/>
                <a:cs typeface="Avenir Book"/>
                <a:hlinkClick r:id="rId3"/>
              </a:rPr>
              <a:t>me9gn@virginia.edu</a:t>
            </a:r>
            <a:endParaRPr lang="en-US" sz="20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err="1">
                <a:latin typeface="Avenir Book"/>
                <a:cs typeface="Avenir Book"/>
              </a:rPr>
              <a:t>Tho</a:t>
            </a:r>
            <a:r>
              <a:rPr lang="en-US" sz="2000" dirty="0">
                <a:latin typeface="Avenir Book"/>
                <a:cs typeface="Avenir Book"/>
              </a:rPr>
              <a:t> Nguyen 	</a:t>
            </a:r>
            <a:r>
              <a:rPr lang="en-US" sz="2000" dirty="0">
                <a:latin typeface="Avenir Book"/>
                <a:cs typeface="Avenir Book"/>
                <a:hlinkClick r:id="rId4"/>
              </a:rPr>
              <a:t>thn2c@virginia.edu</a:t>
            </a:r>
            <a:r>
              <a:rPr lang="en-US" sz="2000" dirty="0">
                <a:latin typeface="Avenir Book"/>
                <a:cs typeface="Avenir Book"/>
              </a:rPr>
              <a:t> </a:t>
            </a:r>
          </a:p>
          <a:p>
            <a:endParaRPr lang="en-US" sz="2000" dirty="0">
              <a:latin typeface="Avenir Book"/>
              <a:cs typeface="Avenir Book"/>
            </a:endParaRPr>
          </a:p>
          <a:p>
            <a:pPr marL="285750" indent="-285750">
              <a:buFont typeface="Arial"/>
              <a:buChar char="•"/>
            </a:pPr>
            <a:endParaRPr lang="en-US" dirty="0">
              <a:latin typeface="Avenir Book"/>
              <a:cs typeface="Avenir Book"/>
            </a:endParaRPr>
          </a:p>
        </p:txBody>
      </p:sp>
      <p:sp>
        <p:nvSpPr>
          <p:cNvPr id="4" name="Title 8"/>
          <p:cNvSpPr txBox="1">
            <a:spLocks/>
          </p:cNvSpPr>
          <p:nvPr/>
        </p:nvSpPr>
        <p:spPr>
          <a:xfrm>
            <a:off x="278202" y="246221"/>
            <a:ext cx="8018153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>
                <a:latin typeface="Avenir Black"/>
                <a:cs typeface="Avenir Black"/>
              </a:rPr>
              <a:t>Timeline 2018</a:t>
            </a:r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>
            <a:off x="0" y="228600"/>
            <a:ext cx="12192000" cy="0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 flipV="1">
            <a:off x="0" y="6613525"/>
            <a:ext cx="12192000" cy="15875"/>
          </a:xfrm>
          <a:prstGeom prst="line">
            <a:avLst/>
          </a:prstGeom>
          <a:noFill/>
          <a:ln w="6350">
            <a:solidFill>
              <a:srgbClr val="C0C0C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60875" y="6613525"/>
            <a:ext cx="76200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1000" dirty="0">
                <a:solidFill>
                  <a:srgbClr val="A6A6A6"/>
                </a:solidFill>
                <a:latin typeface="Arial Narrow" charset="0"/>
                <a:cs typeface="+mn-cs"/>
              </a:rPr>
              <a:t>  Dr. Mona El Khafif I University</a:t>
            </a:r>
            <a:r>
              <a:rPr lang="en-US" sz="1000" baseline="0" dirty="0">
                <a:solidFill>
                  <a:srgbClr val="A6A6A6"/>
                </a:solidFill>
                <a:latin typeface="Arial Narrow" charset="0"/>
                <a:cs typeface="+mn-cs"/>
              </a:rPr>
              <a:t> of Virginia</a:t>
            </a:r>
            <a:endParaRPr lang="en-US" dirty="0">
              <a:solidFill>
                <a:srgbClr val="A6A6A6"/>
              </a:solidFill>
              <a:cs typeface="+mn-cs"/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938" y="0"/>
            <a:ext cx="762000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kern="1200" baseline="0" dirty="0">
                <a:solidFill>
                  <a:srgbClr val="878787"/>
                </a:solidFill>
                <a:effectLst/>
                <a:latin typeface="Arial Narrow"/>
                <a:ea typeface="Times"/>
                <a:cs typeface="Times"/>
              </a:rPr>
              <a:t>NSF18_</a:t>
            </a:r>
            <a:r>
              <a:rPr lang="en-US" sz="1000" dirty="0">
                <a:solidFill>
                  <a:srgbClr val="878787"/>
                </a:solidFill>
                <a:latin typeface="Arial Narrow"/>
                <a:ea typeface="Times"/>
                <a:cs typeface="Times"/>
              </a:rPr>
              <a:t>Smart and Connected Communities PI Meeting</a:t>
            </a:r>
            <a:endParaRPr lang="en-US" sz="1000" b="1" dirty="0">
              <a:solidFill>
                <a:srgbClr val="A6A6A6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0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40000"/>
    </mc:Choice>
    <mc:Fallback xmlns="">
      <p:transition xmlns:p14="http://schemas.microsoft.com/office/powerpoint/2010/main" spd="slow" advTm="4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715</Words>
  <Application>Microsoft Office PowerPoint</Application>
  <PresentationFormat>Widescreen</PresentationFormat>
  <Paragraphs>86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Arial Narrow</vt:lpstr>
      <vt:lpstr>Avenir Black</vt:lpstr>
      <vt:lpstr>Avenir Book</vt:lpstr>
      <vt:lpstr>Calibri</vt:lpstr>
      <vt:lpstr>Calibri Light</vt:lpstr>
      <vt:lpstr>Times</vt:lpstr>
      <vt:lpstr>Wingdings</vt:lpstr>
      <vt:lpstr>Office Theme</vt:lpstr>
      <vt:lpstr>PowerPoint Presentation</vt:lpstr>
      <vt:lpstr>Project Aims VA MainStreet21</vt:lpstr>
      <vt:lpstr>RCN Network</vt:lpstr>
      <vt:lpstr>PowerPoint Presentation</vt:lpstr>
      <vt:lpstr>Prototypes and Model for Replication</vt:lpstr>
      <vt:lpstr>VA Cartographies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F. Harding</dc:creator>
  <cp:lastModifiedBy>Sean F. Harding</cp:lastModifiedBy>
  <cp:revision>40</cp:revision>
  <dcterms:created xsi:type="dcterms:W3CDTF">2018-04-05T18:21:39Z</dcterms:created>
  <dcterms:modified xsi:type="dcterms:W3CDTF">2018-04-05T20:35:39Z</dcterms:modified>
</cp:coreProperties>
</file>